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2.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3.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4.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5.xml" ContentType="application/vnd.openxmlformats-officedocument.themeOverr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sldIdLst>
    <p:sldId id="256" r:id="rId2"/>
    <p:sldId id="257" r:id="rId3"/>
    <p:sldId id="262" r:id="rId4"/>
    <p:sldId id="258" r:id="rId5"/>
    <p:sldId id="259" r:id="rId6"/>
    <p:sldId id="260" r:id="rId7"/>
    <p:sldId id="266" r:id="rId8"/>
    <p:sldId id="267" r:id="rId9"/>
    <p:sldId id="306" r:id="rId10"/>
    <p:sldId id="268" r:id="rId11"/>
    <p:sldId id="269" r:id="rId12"/>
    <p:sldId id="324" r:id="rId13"/>
    <p:sldId id="307" r:id="rId14"/>
    <p:sldId id="312" r:id="rId15"/>
    <p:sldId id="270" r:id="rId16"/>
    <p:sldId id="322" r:id="rId17"/>
    <p:sldId id="308" r:id="rId18"/>
    <p:sldId id="271" r:id="rId19"/>
    <p:sldId id="321" r:id="rId20"/>
    <p:sldId id="310" r:id="rId21"/>
    <p:sldId id="309" r:id="rId22"/>
    <p:sldId id="317" r:id="rId23"/>
    <p:sldId id="276" r:id="rId24"/>
    <p:sldId id="311" r:id="rId25"/>
    <p:sldId id="277" r:id="rId26"/>
    <p:sldId id="278" r:id="rId27"/>
    <p:sldId id="279" r:id="rId28"/>
    <p:sldId id="318" r:id="rId29"/>
    <p:sldId id="315" r:id="rId30"/>
    <p:sldId id="281" r:id="rId31"/>
    <p:sldId id="282" r:id="rId32"/>
    <p:sldId id="283" r:id="rId33"/>
    <p:sldId id="323" r:id="rId34"/>
    <p:sldId id="284" r:id="rId35"/>
    <p:sldId id="285" r:id="rId36"/>
    <p:sldId id="331" r:id="rId37"/>
    <p:sldId id="332" r:id="rId38"/>
    <p:sldId id="326" r:id="rId39"/>
    <p:sldId id="327" r:id="rId40"/>
    <p:sldId id="328" r:id="rId41"/>
    <p:sldId id="329" r:id="rId42"/>
    <p:sldId id="333" r:id="rId43"/>
    <p:sldId id="330" r:id="rId44"/>
    <p:sldId id="287" r:id="rId45"/>
    <p:sldId id="288" r:id="rId46"/>
    <p:sldId id="313" r:id="rId47"/>
    <p:sldId id="289" r:id="rId48"/>
    <p:sldId id="290" r:id="rId49"/>
    <p:sldId id="293" r:id="rId50"/>
    <p:sldId id="297" r:id="rId51"/>
    <p:sldId id="299" r:id="rId52"/>
    <p:sldId id="300" r:id="rId53"/>
    <p:sldId id="314" r:id="rId54"/>
    <p:sldId id="298" r:id="rId55"/>
    <p:sldId id="296" r:id="rId56"/>
    <p:sldId id="316" r:id="rId5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Huisden" initials="AH" lastIdx="1" clrIdx="0">
    <p:extLst>
      <p:ext uri="{19B8F6BF-5375-455C-9EA6-DF929625EA0E}">
        <p15:presenceInfo xmlns:p15="http://schemas.microsoft.com/office/powerpoint/2012/main" userId="S-1-5-21-3214954970-94424595-3048213854-1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9F9F"/>
    <a:srgbClr val="12A8B7"/>
    <a:srgbClr val="663300"/>
    <a:srgbClr val="996633"/>
    <a:srgbClr val="DBEFF9"/>
    <a:srgbClr val="000000"/>
    <a:srgbClr val="CCD5EA"/>
    <a:srgbClr val="898989"/>
    <a:srgbClr val="404040"/>
    <a:srgbClr val="0077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I:\Reports\Gulf%20Shores%20Orange%20Beach%20Alabama\Winter%202018-19%20GULF106\GSOBT%20Winter%202018-19%20Graphs.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I:\Reports\Gulf%20Shores%20Orange%20Beach%20Alabama\Winter%202018-19%20GULF106\GSOBT%20Winter%202018-19%20Graphs.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si-dc1.ad.smarinsights.com\CompanyShare\Reports\Gulf%20Shores%20Orange%20Beach%20Alabama\Winter%202018-19%20GULF106\GSOBT%20Winter%202018-19%20Graphs.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I:\Reports\Gulf%20Shores%20Orange%20Beach%20Alabama\Winter%202018-19%20GULF106\GSOBT%20Winter%202018-19%20Graphs.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I:\Reports\Gulf%20Shores%20Orange%20Beach%20Alabama\Winter%202018-19%20GULF106\GSOBT%20Winter%202018-19%20Graphs.xlsx" TargetMode="External"/></Relationships>
</file>

<file path=ppt/charts/_rels/chart33.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33.xml"/><Relationship Id="rId1" Type="http://schemas.microsoft.com/office/2011/relationships/chartStyle" Target="style33.xml"/></Relationships>
</file>

<file path=ppt/charts/_rels/chart4.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I:\Reports\Gulf%20Shores%20Orange%20Beach%20Alabama\Winter%202018-19%20GULF106\GSOBT%20Winter%202018-19%20Graphs.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I:\Reports\Gulf%20Shores%20Orange%20Beach%20Alabama\Winter%202018-19%20GULF106\GSOBT%20Winter%202018-19%20Graph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How far in advance did you begin planning your winter trip to Gulf Shores/Orange Beach?</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1.3806938673571256E-2"/>
          <c:y val="0.28822208034806462"/>
          <c:w val="0.97238612265285751"/>
          <c:h val="0.5874379527922835"/>
        </c:manualLayout>
      </c:layout>
      <c:barChart>
        <c:barDir val="col"/>
        <c:grouping val="clustered"/>
        <c:varyColors val="0"/>
        <c:ser>
          <c:idx val="0"/>
          <c:order val="0"/>
          <c:tx>
            <c:strRef>
              <c:f>'graph data'!$K$4</c:f>
              <c:strCache>
                <c:ptCount val="1"/>
                <c:pt idx="0">
                  <c:v>2017-18 (a)</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data'!$J$5:$J$10</c:f>
              <c:strCache>
                <c:ptCount val="6"/>
                <c:pt idx="0">
                  <c:v>Less than 1 week</c:v>
                </c:pt>
                <c:pt idx="1">
                  <c:v>1-2 weeks</c:v>
                </c:pt>
                <c:pt idx="2">
                  <c:v>3 weeks-1 month</c:v>
                </c:pt>
                <c:pt idx="3">
                  <c:v>2-3 months</c:v>
                </c:pt>
                <c:pt idx="4">
                  <c:v>4-6 months</c:v>
                </c:pt>
                <c:pt idx="5">
                  <c:v>More than 6 months</c:v>
                </c:pt>
              </c:strCache>
            </c:strRef>
          </c:cat>
          <c:val>
            <c:numRef>
              <c:f>'graph data'!$K$5:$K$10</c:f>
              <c:numCache>
                <c:formatCode>0%</c:formatCode>
                <c:ptCount val="6"/>
                <c:pt idx="0">
                  <c:v>9.9277978339350176E-2</c:v>
                </c:pt>
                <c:pt idx="1">
                  <c:v>0.15703971119133575</c:v>
                </c:pt>
                <c:pt idx="2">
                  <c:v>0.27978339350180503</c:v>
                </c:pt>
                <c:pt idx="3">
                  <c:v>0.24548736462093865</c:v>
                </c:pt>
                <c:pt idx="4">
                  <c:v>7.0397111913357402E-2</c:v>
                </c:pt>
                <c:pt idx="5">
                  <c:v>0.14801444043321299</c:v>
                </c:pt>
              </c:numCache>
            </c:numRef>
          </c:val>
          <c:extLst xmlns:c15="http://schemas.microsoft.com/office/drawing/2012/chart">
            <c:ext xmlns:c16="http://schemas.microsoft.com/office/drawing/2014/chart" uri="{C3380CC4-5D6E-409C-BE32-E72D297353CC}">
              <c16:uniqueId val="{00000000-ED95-4ACE-8314-67BE6F35C155}"/>
            </c:ext>
          </c:extLst>
        </c:ser>
        <c:ser>
          <c:idx val="1"/>
          <c:order val="1"/>
          <c:tx>
            <c:strRef>
              <c:f>'graph data'!$L$4</c:f>
              <c:strCache>
                <c:ptCount val="1"/>
                <c:pt idx="0">
                  <c:v>2018-19 (b)</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data'!$J$5:$J$10</c:f>
              <c:strCache>
                <c:ptCount val="6"/>
                <c:pt idx="0">
                  <c:v>Less than 1 week</c:v>
                </c:pt>
                <c:pt idx="1">
                  <c:v>1-2 weeks</c:v>
                </c:pt>
                <c:pt idx="2">
                  <c:v>3 weeks-1 month</c:v>
                </c:pt>
                <c:pt idx="3">
                  <c:v>2-3 months</c:v>
                </c:pt>
                <c:pt idx="4">
                  <c:v>4-6 months</c:v>
                </c:pt>
                <c:pt idx="5">
                  <c:v>More than 6 months</c:v>
                </c:pt>
              </c:strCache>
            </c:strRef>
          </c:cat>
          <c:val>
            <c:numRef>
              <c:f>'graph data'!$L$5:$L$10</c:f>
              <c:numCache>
                <c:formatCode>0%</c:formatCode>
                <c:ptCount val="6"/>
                <c:pt idx="0">
                  <c:v>5.5E-2</c:v>
                </c:pt>
                <c:pt idx="1">
                  <c:v>9.5000000000000001E-2</c:v>
                </c:pt>
                <c:pt idx="2">
                  <c:v>0.2175</c:v>
                </c:pt>
                <c:pt idx="3">
                  <c:v>0.35499999999999998</c:v>
                </c:pt>
                <c:pt idx="4">
                  <c:v>0.17249999999999999</c:v>
                </c:pt>
                <c:pt idx="5">
                  <c:v>0.105</c:v>
                </c:pt>
              </c:numCache>
            </c:numRef>
          </c:val>
          <c:extLst xmlns:c15="http://schemas.microsoft.com/office/drawing/2012/chart">
            <c:ext xmlns:c16="http://schemas.microsoft.com/office/drawing/2014/chart" uri="{C3380CC4-5D6E-409C-BE32-E72D297353CC}">
              <c16:uniqueId val="{00000001-ED95-4ACE-8314-67BE6F35C155}"/>
            </c:ext>
          </c:extLst>
        </c:ser>
        <c:dLbls>
          <c:dLblPos val="outEnd"/>
          <c:showLegendKey val="0"/>
          <c:showVal val="1"/>
          <c:showCatName val="0"/>
          <c:showSerName val="0"/>
          <c:showPercent val="0"/>
          <c:showBubbleSize val="0"/>
        </c:dLbls>
        <c:gapWidth val="50"/>
        <c:axId val="424263352"/>
        <c:axId val="424262040"/>
        <c:extLst/>
      </c:barChart>
      <c:catAx>
        <c:axId val="42426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4262040"/>
        <c:crosses val="autoZero"/>
        <c:auto val="1"/>
        <c:lblAlgn val="ctr"/>
        <c:lblOffset val="100"/>
        <c:noMultiLvlLbl val="0"/>
      </c:catAx>
      <c:valAx>
        <c:axId val="424262040"/>
        <c:scaling>
          <c:orientation val="minMax"/>
        </c:scaling>
        <c:delete val="1"/>
        <c:axPos val="l"/>
        <c:numFmt formatCode="0%" sourceLinked="1"/>
        <c:majorTickMark val="none"/>
        <c:minorTickMark val="none"/>
        <c:tickLblPos val="nextTo"/>
        <c:crossAx val="4242633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solidFill>
                  <a:schemeClr val="tx1"/>
                </a:solidFill>
              </a:rPr>
              <a:t>Prior to this visit, was Gulf Shores/ Orange Beach familiar to you? </a:t>
            </a:r>
            <a:br>
              <a:rPr lang="en-US" b="1" dirty="0">
                <a:solidFill>
                  <a:schemeClr val="tx1"/>
                </a:solidFill>
              </a:rPr>
            </a:br>
            <a:r>
              <a:rPr lang="en-US" b="0" dirty="0">
                <a:solidFill>
                  <a:schemeClr val="tx1"/>
                </a:solidFill>
              </a:rPr>
              <a:t>(2018-19 data)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2617680051912707"/>
          <c:y val="0.18242250254573505"/>
          <c:w val="0.41791607411665443"/>
          <c:h val="0.76668685812026982"/>
        </c:manualLayout>
      </c:layout>
      <c:barChart>
        <c:barDir val="bar"/>
        <c:grouping val="clustered"/>
        <c:varyColors val="0"/>
        <c:ser>
          <c:idx val="0"/>
          <c:order val="0"/>
          <c:spPr>
            <a:solidFill>
              <a:schemeClr val="accent1"/>
            </a:solidFill>
            <a:ln>
              <a:noFill/>
            </a:ln>
            <a:effectLst/>
          </c:spPr>
          <c:invertIfNegative val="0"/>
          <c:dPt>
            <c:idx val="3"/>
            <c:invertIfNegative val="0"/>
            <c:bubble3D val="0"/>
            <c:spPr>
              <a:solidFill>
                <a:srgbClr val="FFC000"/>
              </a:solidFill>
              <a:ln>
                <a:noFill/>
              </a:ln>
              <a:effectLst/>
            </c:spPr>
            <c:extLst>
              <c:ext xmlns:c16="http://schemas.microsoft.com/office/drawing/2014/chart" uri="{C3380CC4-5D6E-409C-BE32-E72D297353CC}">
                <c16:uniqueId val="{00000004-D3CA-4EFA-8D65-2C7E66D73280}"/>
              </c:ext>
            </c:extLst>
          </c:dPt>
          <c:dPt>
            <c:idx val="4"/>
            <c:invertIfNegative val="0"/>
            <c:bubble3D val="0"/>
            <c:spPr>
              <a:solidFill>
                <a:srgbClr val="FFC000"/>
              </a:solidFill>
              <a:ln>
                <a:noFill/>
              </a:ln>
              <a:effectLst/>
            </c:spPr>
            <c:extLst>
              <c:ext xmlns:c16="http://schemas.microsoft.com/office/drawing/2014/chart" uri="{C3380CC4-5D6E-409C-BE32-E72D297353CC}">
                <c16:uniqueId val="{00000000-9BDD-4647-A84E-104861C42F34}"/>
              </c:ext>
            </c:extLst>
          </c:dPt>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data'!$O$137:$O$143</c:f>
              <c:strCache>
                <c:ptCount val="7"/>
                <c:pt idx="0">
                  <c:v>Yes, I used to live there</c:v>
                </c:pt>
                <c:pt idx="1">
                  <c:v>Yes, I was attending a planned event (tournament, meeting, wedding, etc.)</c:v>
                </c:pt>
                <c:pt idx="2">
                  <c:v>Yes, I have family and friends there</c:v>
                </c:pt>
                <c:pt idx="3">
                  <c:v>Yes, I’ve always wanted to go there</c:v>
                </c:pt>
                <c:pt idx="4">
                  <c:v>No, I was not familiar with Gulf Shores/Orange Beach prior to planning my recent trip</c:v>
                </c:pt>
                <c:pt idx="5">
                  <c:v>Yes, I go there every year</c:v>
                </c:pt>
                <c:pt idx="6">
                  <c:v>Yes, I’ve been many times and know it will deliver the vacation I want</c:v>
                </c:pt>
              </c:strCache>
            </c:strRef>
          </c:cat>
          <c:val>
            <c:numRef>
              <c:f>'graph data'!$P$137:$P$143</c:f>
              <c:numCache>
                <c:formatCode>0%</c:formatCode>
                <c:ptCount val="7"/>
                <c:pt idx="0">
                  <c:v>6.8710456947482026E-2</c:v>
                </c:pt>
                <c:pt idx="1">
                  <c:v>7.1079611059710154E-2</c:v>
                </c:pt>
                <c:pt idx="2">
                  <c:v>0.12625097571741717</c:v>
                </c:pt>
                <c:pt idx="3">
                  <c:v>0.16725479878400026</c:v>
                </c:pt>
                <c:pt idx="4">
                  <c:v>0.18103579417786611</c:v>
                </c:pt>
                <c:pt idx="5">
                  <c:v>0.26826555474367009</c:v>
                </c:pt>
                <c:pt idx="6">
                  <c:v>0.43755159144810185</c:v>
                </c:pt>
              </c:numCache>
            </c:numRef>
          </c:val>
          <c:extLst>
            <c:ext xmlns:c16="http://schemas.microsoft.com/office/drawing/2014/chart" uri="{C3380CC4-5D6E-409C-BE32-E72D297353CC}">
              <c16:uniqueId val="{00000000-7EAE-4FD1-876E-CEB1C3554C68}"/>
            </c:ext>
          </c:extLst>
        </c:ser>
        <c:dLbls>
          <c:dLblPos val="outEnd"/>
          <c:showLegendKey val="0"/>
          <c:showVal val="1"/>
          <c:showCatName val="0"/>
          <c:showSerName val="0"/>
          <c:showPercent val="0"/>
          <c:showBubbleSize val="0"/>
        </c:dLbls>
        <c:gapWidth val="50"/>
        <c:axId val="424521176"/>
        <c:axId val="424516912"/>
      </c:barChart>
      <c:catAx>
        <c:axId val="424521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24516912"/>
        <c:crosses val="autoZero"/>
        <c:auto val="1"/>
        <c:lblAlgn val="ctr"/>
        <c:lblOffset val="100"/>
        <c:noMultiLvlLbl val="0"/>
      </c:catAx>
      <c:valAx>
        <c:axId val="424516912"/>
        <c:scaling>
          <c:orientation val="minMax"/>
        </c:scaling>
        <c:delete val="1"/>
        <c:axPos val="b"/>
        <c:numFmt formatCode="0%" sourceLinked="1"/>
        <c:majorTickMark val="none"/>
        <c:minorTickMark val="none"/>
        <c:tickLblPos val="nextTo"/>
        <c:crossAx val="424521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Share of trips that are first-time visits to Gulf Shores/Orange Beach</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data'!$I$150:$J$150</c:f>
              <c:strCache>
                <c:ptCount val="2"/>
                <c:pt idx="0">
                  <c:v>2017 (a)</c:v>
                </c:pt>
                <c:pt idx="1">
                  <c:v>2018 (b)</c:v>
                </c:pt>
              </c:strCache>
            </c:strRef>
          </c:cat>
          <c:val>
            <c:numRef>
              <c:f>'graph data'!$I$151:$J$151</c:f>
              <c:numCache>
                <c:formatCode>0%</c:formatCode>
                <c:ptCount val="2"/>
                <c:pt idx="0">
                  <c:v>0.22382485632791221</c:v>
                </c:pt>
                <c:pt idx="1">
                  <c:v>0.17706309680862198</c:v>
                </c:pt>
              </c:numCache>
            </c:numRef>
          </c:val>
          <c:extLst>
            <c:ext xmlns:c16="http://schemas.microsoft.com/office/drawing/2014/chart" uri="{C3380CC4-5D6E-409C-BE32-E72D297353CC}">
              <c16:uniqueId val="{00000000-B1D1-4DB5-A019-C0F05A06FF7C}"/>
            </c:ext>
          </c:extLst>
        </c:ser>
        <c:dLbls>
          <c:dLblPos val="outEnd"/>
          <c:showLegendKey val="0"/>
          <c:showVal val="1"/>
          <c:showCatName val="0"/>
          <c:showSerName val="0"/>
          <c:showPercent val="0"/>
          <c:showBubbleSize val="0"/>
        </c:dLbls>
        <c:gapWidth val="50"/>
        <c:axId val="656753400"/>
        <c:axId val="656753728"/>
      </c:barChart>
      <c:catAx>
        <c:axId val="65675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56753728"/>
        <c:crosses val="autoZero"/>
        <c:auto val="1"/>
        <c:lblAlgn val="ctr"/>
        <c:lblOffset val="100"/>
        <c:noMultiLvlLbl val="0"/>
      </c:catAx>
      <c:valAx>
        <c:axId val="656753728"/>
        <c:scaling>
          <c:orientation val="minMax"/>
          <c:min val="0"/>
        </c:scaling>
        <c:delete val="1"/>
        <c:axPos val="l"/>
        <c:numFmt formatCode="0%" sourceLinked="1"/>
        <c:majorTickMark val="out"/>
        <c:minorTickMark val="none"/>
        <c:tickLblPos val="nextTo"/>
        <c:crossAx val="656753400"/>
        <c:crosses val="autoZero"/>
        <c:crossBetween val="between"/>
      </c:valAx>
      <c:spPr>
        <a:noFill/>
        <a:ln>
          <a:noFill/>
        </a:ln>
        <a:effectLst/>
      </c:spPr>
    </c:plotArea>
    <c:plotVisOnly val="1"/>
    <c:dispBlanksAs val="gap"/>
    <c:showDLblsOverMax val="0"/>
    <c:extLst/>
  </c:chart>
  <c:spPr>
    <a:noFill/>
    <a:ln>
      <a:solidFill>
        <a:srgbClr val="0F6FC6"/>
      </a:solidFill>
    </a:ln>
    <a:effectLst/>
  </c:spPr>
  <c:txPr>
    <a:bodyPr/>
    <a:lstStyle/>
    <a:p>
      <a:pPr>
        <a:defRPr sz="1100">
          <a:solidFill>
            <a:schemeClr val="tx1"/>
          </a:solidFill>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sz="1320" b="1" dirty="0"/>
              <a:t>Reason for visit</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603126739996057"/>
          <c:y val="9.1245319224471294E-2"/>
          <c:w val="0.70332049641559558"/>
          <c:h val="0.8452712520468312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524-447E-BBFF-803FF53BC53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24-447E-BBFF-803FF53BC53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524-447E-BBFF-803FF53BC53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524-447E-BBFF-803FF53BC536}"/>
              </c:ext>
            </c:extLst>
          </c:dPt>
          <c:dLbls>
            <c:dLbl>
              <c:idx val="0"/>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1-D524-447E-BBFF-803FF53BC536}"/>
                </c:ext>
              </c:extLst>
            </c:dLbl>
            <c:dLbl>
              <c:idx val="1"/>
              <c:spPr>
                <a:noFill/>
                <a:ln>
                  <a:noFill/>
                </a:ln>
                <a:effectLst/>
              </c:spPr>
              <c:txPr>
                <a:bodyPr rot="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3-D524-447E-BBFF-803FF53BC536}"/>
                </c:ext>
              </c:extLst>
            </c:dLbl>
            <c:dLbl>
              <c:idx val="2"/>
              <c:layout>
                <c:manualLayout>
                  <c:x val="1.1916098060719891E-2"/>
                  <c:y val="-8.0818039328073674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524-447E-BBFF-803FF53BC536}"/>
                </c:ext>
              </c:extLst>
            </c:dLbl>
            <c:dLbl>
              <c:idx val="3"/>
              <c:layout>
                <c:manualLayout>
                  <c:x val="-7.4510911323740908E-2"/>
                  <c:y val="2.2179872637437998E-2"/>
                </c:manualLayout>
              </c:layou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524-447E-BBFF-803FF53BC536}"/>
                </c:ext>
              </c:extLst>
            </c:dLbl>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data'!$H$171:$H$174</c:f>
              <c:strCache>
                <c:ptCount val="4"/>
                <c:pt idx="0">
                  <c:v>For a vacation where I stayed overnight</c:v>
                </c:pt>
                <c:pt idx="1">
                  <c:v>Visiting family or friends</c:v>
                </c:pt>
                <c:pt idx="2">
                  <c:v>Visiting for sports/ tournament</c:v>
                </c:pt>
                <c:pt idx="3">
                  <c:v>For business or a conference</c:v>
                </c:pt>
              </c:strCache>
            </c:strRef>
          </c:cat>
          <c:val>
            <c:numRef>
              <c:f>'graph data'!$I$171:$I$174</c:f>
              <c:numCache>
                <c:formatCode>0%</c:formatCode>
                <c:ptCount val="4"/>
                <c:pt idx="0">
                  <c:v>0.77631578947368429</c:v>
                </c:pt>
                <c:pt idx="1">
                  <c:v>0.16052631578947371</c:v>
                </c:pt>
                <c:pt idx="2">
                  <c:v>2.1052631578947368E-2</c:v>
                </c:pt>
                <c:pt idx="3">
                  <c:v>2.3684210526315794E-2</c:v>
                </c:pt>
              </c:numCache>
            </c:numRef>
          </c:val>
          <c:extLst>
            <c:ext xmlns:c16="http://schemas.microsoft.com/office/drawing/2014/chart" uri="{C3380CC4-5D6E-409C-BE32-E72D297353CC}">
              <c16:uniqueId val="{00000008-D524-447E-BBFF-803FF53BC536}"/>
            </c:ext>
          </c:extLst>
        </c:ser>
        <c:dLbls>
          <c:showLegendKey val="0"/>
          <c:showVal val="1"/>
          <c:showCatName val="0"/>
          <c:showSerName val="0"/>
          <c:showPercent val="0"/>
          <c:showBubbleSize val="0"/>
          <c:showLeaderLines val="1"/>
        </c:dLbls>
        <c:firstSliceAng val="14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dirty="0"/>
              <a:t>Differences in Reasons for Familiarity </a:t>
            </a:r>
          </a:p>
          <a:p>
            <a:pPr>
              <a:defRPr sz="1800" b="1"/>
            </a:pPr>
            <a:r>
              <a:rPr lang="en-US" sz="1800" b="0" dirty="0"/>
              <a:t>(2018-19 data)</a:t>
            </a:r>
          </a:p>
        </c:rich>
      </c:tx>
      <c:layout>
        <c:manualLayout>
          <c:xMode val="edge"/>
          <c:yMode val="edge"/>
          <c:x val="0.21339063505437353"/>
          <c:y val="2.8080417229074808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'graph data'!$P$188</c:f>
              <c:strCache>
                <c:ptCount val="1"/>
                <c:pt idx="0">
                  <c:v>Condo (c)</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data'!$O$189:$O$195</c:f>
              <c:strCache>
                <c:ptCount val="7"/>
                <c:pt idx="0">
                  <c:v>Yes, I’ve been many times and know it will deliver the vacation I want</c:v>
                </c:pt>
                <c:pt idx="1">
                  <c:v>Yes, I go there every year</c:v>
                </c:pt>
                <c:pt idx="2">
                  <c:v>No, I was not familiar with GS/OB prior to planning my recent trip</c:v>
                </c:pt>
                <c:pt idx="3">
                  <c:v>Yes, I’ve always wanted to go there</c:v>
                </c:pt>
                <c:pt idx="4">
                  <c:v>Yes, I have family and friends there</c:v>
                </c:pt>
                <c:pt idx="5">
                  <c:v>Yes, I used to live there</c:v>
                </c:pt>
                <c:pt idx="6">
                  <c:v>Yes, I was attending a planned event (tournament, meeting, wedding, etc.)</c:v>
                </c:pt>
              </c:strCache>
            </c:strRef>
          </c:cat>
          <c:val>
            <c:numRef>
              <c:f>'graph data'!$P$189:$P$195</c:f>
              <c:numCache>
                <c:formatCode>0%</c:formatCode>
                <c:ptCount val="7"/>
                <c:pt idx="0">
                  <c:v>0.45360824742268052</c:v>
                </c:pt>
                <c:pt idx="1">
                  <c:v>0.26804123711340211</c:v>
                </c:pt>
                <c:pt idx="2">
                  <c:v>0.18556701030927847</c:v>
                </c:pt>
                <c:pt idx="3">
                  <c:v>0.15463917525773194</c:v>
                </c:pt>
                <c:pt idx="4">
                  <c:v>0.1134020618556701</c:v>
                </c:pt>
                <c:pt idx="5">
                  <c:v>7.2164948453608199E-2</c:v>
                </c:pt>
                <c:pt idx="6">
                  <c:v>6.1855670103092772E-2</c:v>
                </c:pt>
              </c:numCache>
            </c:numRef>
          </c:val>
          <c:extLst>
            <c:ext xmlns:c16="http://schemas.microsoft.com/office/drawing/2014/chart" uri="{C3380CC4-5D6E-409C-BE32-E72D297353CC}">
              <c16:uniqueId val="{00000000-AD6E-47E3-BC47-CA558600DF97}"/>
            </c:ext>
          </c:extLst>
        </c:ser>
        <c:ser>
          <c:idx val="1"/>
          <c:order val="1"/>
          <c:tx>
            <c:strRef>
              <c:f>'graph data'!$Q$188</c:f>
              <c:strCache>
                <c:ptCount val="1"/>
                <c:pt idx="0">
                  <c:v>Hotel (d) </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data'!$O$189:$O$195</c:f>
              <c:strCache>
                <c:ptCount val="7"/>
                <c:pt idx="0">
                  <c:v>Yes, I’ve been many times and know it will deliver the vacation I want</c:v>
                </c:pt>
                <c:pt idx="1">
                  <c:v>Yes, I go there every year</c:v>
                </c:pt>
                <c:pt idx="2">
                  <c:v>No, I was not familiar with GS/OB prior to planning my recent trip</c:v>
                </c:pt>
                <c:pt idx="3">
                  <c:v>Yes, I’ve always wanted to go there</c:v>
                </c:pt>
                <c:pt idx="4">
                  <c:v>Yes, I have family and friends there</c:v>
                </c:pt>
                <c:pt idx="5">
                  <c:v>Yes, I used to live there</c:v>
                </c:pt>
                <c:pt idx="6">
                  <c:v>Yes, I was attending a planned event (tournament, meeting, wedding, etc.)</c:v>
                </c:pt>
              </c:strCache>
            </c:strRef>
          </c:cat>
          <c:val>
            <c:numRef>
              <c:f>'graph data'!$Q$189:$Q$195</c:f>
              <c:numCache>
                <c:formatCode>0%</c:formatCode>
                <c:ptCount val="7"/>
                <c:pt idx="0">
                  <c:v>0.33223684210526316</c:v>
                </c:pt>
                <c:pt idx="1">
                  <c:v>0.26973684210526311</c:v>
                </c:pt>
                <c:pt idx="2">
                  <c:v>0.15131578947368429</c:v>
                </c:pt>
                <c:pt idx="3">
                  <c:v>0.24999999999999992</c:v>
                </c:pt>
                <c:pt idx="4">
                  <c:v>0.21052631578947367</c:v>
                </c:pt>
                <c:pt idx="5">
                  <c:v>4.6052631578947317E-2</c:v>
                </c:pt>
                <c:pt idx="6">
                  <c:v>0.13157894736842102</c:v>
                </c:pt>
              </c:numCache>
            </c:numRef>
          </c:val>
          <c:extLst>
            <c:ext xmlns:c16="http://schemas.microsoft.com/office/drawing/2014/chart" uri="{C3380CC4-5D6E-409C-BE32-E72D297353CC}">
              <c16:uniqueId val="{00000001-AD6E-47E3-BC47-CA558600DF97}"/>
            </c:ext>
          </c:extLst>
        </c:ser>
        <c:dLbls>
          <c:dLblPos val="outEnd"/>
          <c:showLegendKey val="0"/>
          <c:showVal val="1"/>
          <c:showCatName val="0"/>
          <c:showSerName val="0"/>
          <c:showPercent val="0"/>
          <c:showBubbleSize val="0"/>
        </c:dLbls>
        <c:gapWidth val="50"/>
        <c:axId val="710765880"/>
        <c:axId val="710764568"/>
      </c:barChart>
      <c:catAx>
        <c:axId val="710765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710764568"/>
        <c:crosses val="autoZero"/>
        <c:auto val="1"/>
        <c:lblAlgn val="ctr"/>
        <c:lblOffset val="100"/>
        <c:noMultiLvlLbl val="0"/>
      </c:catAx>
      <c:valAx>
        <c:axId val="710764568"/>
        <c:scaling>
          <c:orientation val="minMax"/>
        </c:scaling>
        <c:delete val="1"/>
        <c:axPos val="l"/>
        <c:numFmt formatCode="0%" sourceLinked="1"/>
        <c:majorTickMark val="none"/>
        <c:minorTickMark val="none"/>
        <c:tickLblPos val="nextTo"/>
        <c:crossAx val="710765880"/>
        <c:crosses val="autoZero"/>
        <c:crossBetween val="between"/>
      </c:valAx>
      <c:spPr>
        <a:noFill/>
        <a:ln>
          <a:noFill/>
        </a:ln>
        <a:effectLst/>
      </c:spPr>
    </c:plotArea>
    <c:legend>
      <c:legendPos val="t"/>
      <c:layout>
        <c:manualLayout>
          <c:xMode val="edge"/>
          <c:yMode val="edge"/>
          <c:x val="0.32327288493067036"/>
          <c:y val="0.17100157875141062"/>
          <c:w val="0.34535075397533083"/>
          <c:h val="4.2602238822711261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1" dirty="0">
                <a:solidFill>
                  <a:schemeClr val="tx1"/>
                </a:solidFill>
              </a:rPr>
              <a:t>Into which airport did you fly?</a:t>
            </a:r>
            <a:r>
              <a:rPr lang="en-US" sz="1400" b="0" dirty="0">
                <a:solidFill>
                  <a:schemeClr val="tx1"/>
                </a:solidFill>
              </a:rPr>
              <a:t> (2018-19 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137839020122487"/>
          <c:y val="0.11525895270602567"/>
          <c:w val="0.51335433070866143"/>
          <c:h val="0.78256668412701214"/>
        </c:manualLayout>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8F58-4D26-8EE9-C89AC3803F87}"/>
              </c:ext>
            </c:extLst>
          </c:dPt>
          <c:dPt>
            <c:idx val="1"/>
            <c:bubble3D val="0"/>
            <c:spPr>
              <a:solidFill>
                <a:schemeClr val="tx2"/>
              </a:solidFill>
              <a:ln w="19050">
                <a:solidFill>
                  <a:schemeClr val="lt1"/>
                </a:solidFill>
              </a:ln>
              <a:effectLst/>
            </c:spPr>
            <c:extLst>
              <c:ext xmlns:c16="http://schemas.microsoft.com/office/drawing/2014/chart" uri="{C3380CC4-5D6E-409C-BE32-E72D297353CC}">
                <c16:uniqueId val="{00000003-8F58-4D26-8EE9-C89AC3803F87}"/>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8F58-4D26-8EE9-C89AC3803F87}"/>
              </c:ext>
            </c:extLst>
          </c:dPt>
          <c:dLbls>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3-8F58-4D26-8EE9-C89AC3803F8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data'!$I$240:$I$242</c:f>
              <c:strCache>
                <c:ptCount val="3"/>
                <c:pt idx="0">
                  <c:v>Pensacola International Airport</c:v>
                </c:pt>
                <c:pt idx="1">
                  <c:v>Mobile Regional Airport</c:v>
                </c:pt>
                <c:pt idx="2">
                  <c:v>Other</c:v>
                </c:pt>
              </c:strCache>
            </c:strRef>
          </c:cat>
          <c:val>
            <c:numRef>
              <c:f>'graph data'!$J$240:$J$242</c:f>
              <c:numCache>
                <c:formatCode>0%</c:formatCode>
                <c:ptCount val="3"/>
                <c:pt idx="0">
                  <c:v>0.8</c:v>
                </c:pt>
                <c:pt idx="1">
                  <c:v>0.1</c:v>
                </c:pt>
                <c:pt idx="2">
                  <c:v>0.1</c:v>
                </c:pt>
              </c:numCache>
            </c:numRef>
          </c:val>
          <c:extLst>
            <c:ext xmlns:c16="http://schemas.microsoft.com/office/drawing/2014/chart" uri="{C3380CC4-5D6E-409C-BE32-E72D297353CC}">
              <c16:uniqueId val="{00000006-8F58-4D26-8EE9-C89AC3803F87}"/>
            </c:ext>
          </c:extLst>
        </c:ser>
        <c:dLbls>
          <c:showLegendKey val="0"/>
          <c:showVal val="1"/>
          <c:showCatName val="0"/>
          <c:showSerName val="0"/>
          <c:showPercent val="0"/>
          <c:showBubbleSize val="0"/>
          <c:showLeaderLines val="1"/>
        </c:dLbls>
        <c:firstSliceAng val="148"/>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How did you get to Gulf Shores/Orange Beach?</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'graph data'!$I$223</c:f>
              <c:strCache>
                <c:ptCount val="1"/>
                <c:pt idx="0">
                  <c:v>Automobile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data'!$J$222:$K$222</c:f>
              <c:strCache>
                <c:ptCount val="2"/>
                <c:pt idx="0">
                  <c:v>2017-18 (a)</c:v>
                </c:pt>
                <c:pt idx="1">
                  <c:v>2018-19 (b)</c:v>
                </c:pt>
              </c:strCache>
            </c:strRef>
          </c:cat>
          <c:val>
            <c:numRef>
              <c:f>'graph data'!$J$223:$K$223</c:f>
              <c:numCache>
                <c:formatCode>0%</c:formatCode>
                <c:ptCount val="2"/>
                <c:pt idx="0">
                  <c:v>0.75090252707581229</c:v>
                </c:pt>
                <c:pt idx="1">
                  <c:v>0.77556109725685785</c:v>
                </c:pt>
              </c:numCache>
            </c:numRef>
          </c:val>
          <c:extLst>
            <c:ext xmlns:c16="http://schemas.microsoft.com/office/drawing/2014/chart" uri="{C3380CC4-5D6E-409C-BE32-E72D297353CC}">
              <c16:uniqueId val="{00000000-203D-44C2-A997-6039E5CE3293}"/>
            </c:ext>
          </c:extLst>
        </c:ser>
        <c:ser>
          <c:idx val="1"/>
          <c:order val="1"/>
          <c:tx>
            <c:strRef>
              <c:f>'graph data'!$I$224</c:f>
              <c:strCache>
                <c:ptCount val="1"/>
                <c:pt idx="0">
                  <c:v>Bus</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data'!$J$222:$K$222</c:f>
              <c:strCache>
                <c:ptCount val="2"/>
                <c:pt idx="0">
                  <c:v>2017-18 (a)</c:v>
                </c:pt>
                <c:pt idx="1">
                  <c:v>2018-19 (b)</c:v>
                </c:pt>
              </c:strCache>
            </c:strRef>
          </c:cat>
          <c:val>
            <c:numRef>
              <c:f>'graph data'!$J$224:$K$224</c:f>
              <c:numCache>
                <c:formatCode>0%</c:formatCode>
                <c:ptCount val="2"/>
                <c:pt idx="0">
                  <c:v>2.5270758122743681E-2</c:v>
                </c:pt>
                <c:pt idx="1">
                  <c:v>2.4937655860349127E-3</c:v>
                </c:pt>
              </c:numCache>
            </c:numRef>
          </c:val>
          <c:extLst>
            <c:ext xmlns:c16="http://schemas.microsoft.com/office/drawing/2014/chart" uri="{C3380CC4-5D6E-409C-BE32-E72D297353CC}">
              <c16:uniqueId val="{00000001-203D-44C2-A997-6039E5CE3293}"/>
            </c:ext>
          </c:extLst>
        </c:ser>
        <c:ser>
          <c:idx val="2"/>
          <c:order val="2"/>
          <c:tx>
            <c:strRef>
              <c:f>'graph data'!$I$225</c:f>
              <c:strCache>
                <c:ptCount val="1"/>
                <c:pt idx="0">
                  <c:v>Airplane</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data'!$J$222:$K$222</c:f>
              <c:strCache>
                <c:ptCount val="2"/>
                <c:pt idx="0">
                  <c:v>2017-18 (a)</c:v>
                </c:pt>
                <c:pt idx="1">
                  <c:v>2018-19 (b)</c:v>
                </c:pt>
              </c:strCache>
            </c:strRef>
          </c:cat>
          <c:val>
            <c:numRef>
              <c:f>'graph data'!$J$225:$K$225</c:f>
              <c:numCache>
                <c:formatCode>0%</c:formatCode>
                <c:ptCount val="2"/>
                <c:pt idx="0">
                  <c:v>0.20036101083032493</c:v>
                </c:pt>
                <c:pt idx="1">
                  <c:v>0.20199501246882792</c:v>
                </c:pt>
              </c:numCache>
            </c:numRef>
          </c:val>
          <c:extLst>
            <c:ext xmlns:c16="http://schemas.microsoft.com/office/drawing/2014/chart" uri="{C3380CC4-5D6E-409C-BE32-E72D297353CC}">
              <c16:uniqueId val="{00000002-203D-44C2-A997-6039E5CE3293}"/>
            </c:ext>
          </c:extLst>
        </c:ser>
        <c:dLbls>
          <c:showLegendKey val="0"/>
          <c:showVal val="1"/>
          <c:showCatName val="0"/>
          <c:showSerName val="0"/>
          <c:showPercent val="0"/>
          <c:showBubbleSize val="0"/>
        </c:dLbls>
        <c:gapWidth val="50"/>
        <c:overlap val="100"/>
        <c:axId val="340047304"/>
        <c:axId val="340049272"/>
        <c:extLst/>
      </c:barChart>
      <c:catAx>
        <c:axId val="340047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40049272"/>
        <c:crosses val="autoZero"/>
        <c:auto val="1"/>
        <c:lblAlgn val="ctr"/>
        <c:lblOffset val="100"/>
        <c:noMultiLvlLbl val="0"/>
      </c:catAx>
      <c:valAx>
        <c:axId val="340049272"/>
        <c:scaling>
          <c:orientation val="minMax"/>
          <c:min val="0"/>
        </c:scaling>
        <c:delete val="1"/>
        <c:axPos val="l"/>
        <c:numFmt formatCode="0%" sourceLinked="1"/>
        <c:majorTickMark val="out"/>
        <c:minorTickMark val="none"/>
        <c:tickLblPos val="nextTo"/>
        <c:crossAx val="340047304"/>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Transportation to GS/OB by lodging type </a:t>
            </a:r>
            <a:r>
              <a:rPr lang="en-US" sz="1400" b="0" dirty="0"/>
              <a:t>(2018-19 data)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'graph data'!$J$254</c:f>
              <c:strCache>
                <c:ptCount val="1"/>
                <c:pt idx="0">
                  <c:v>Automobile</c:v>
                </c:pt>
              </c:strCache>
            </c:strRef>
          </c:tx>
          <c:spPr>
            <a:solidFill>
              <a:srgbClr val="A5C249"/>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data'!$K$253:$L$253</c:f>
              <c:strCache>
                <c:ptCount val="2"/>
                <c:pt idx="0">
                  <c:v>Condo (c)</c:v>
                </c:pt>
                <c:pt idx="1">
                  <c:v>Hotel (d) </c:v>
                </c:pt>
              </c:strCache>
            </c:strRef>
          </c:cat>
          <c:val>
            <c:numRef>
              <c:f>'graph data'!$K$254:$L$254</c:f>
              <c:numCache>
                <c:formatCode>0%</c:formatCode>
                <c:ptCount val="2"/>
                <c:pt idx="0">
                  <c:v>0.7931034482758621</c:v>
                </c:pt>
                <c:pt idx="1">
                  <c:v>0.660377358490566</c:v>
                </c:pt>
              </c:numCache>
            </c:numRef>
          </c:val>
          <c:extLst>
            <c:ext xmlns:c16="http://schemas.microsoft.com/office/drawing/2014/chart" uri="{C3380CC4-5D6E-409C-BE32-E72D297353CC}">
              <c16:uniqueId val="{00000000-6F39-4C12-919F-285E4AB55B99}"/>
            </c:ext>
          </c:extLst>
        </c:ser>
        <c:ser>
          <c:idx val="1"/>
          <c:order val="1"/>
          <c:tx>
            <c:strRef>
              <c:f>'graph data'!$J$255</c:f>
              <c:strCache>
                <c:ptCount val="1"/>
                <c:pt idx="0">
                  <c:v>Bus</c:v>
                </c:pt>
              </c:strCache>
            </c:strRef>
          </c:tx>
          <c:spPr>
            <a:solidFill>
              <a:srgbClr val="17406D"/>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data'!$K$253:$L$253</c:f>
              <c:strCache>
                <c:ptCount val="2"/>
                <c:pt idx="0">
                  <c:v>Condo (c)</c:v>
                </c:pt>
                <c:pt idx="1">
                  <c:v>Hotel (d) </c:v>
                </c:pt>
              </c:strCache>
            </c:strRef>
          </c:cat>
          <c:val>
            <c:numRef>
              <c:f>'graph data'!$K$255:$L$255</c:f>
              <c:numCache>
                <c:formatCode>0%</c:formatCode>
                <c:ptCount val="2"/>
                <c:pt idx="0">
                  <c:v>0</c:v>
                </c:pt>
                <c:pt idx="1">
                  <c:v>1.8867924528301886E-2</c:v>
                </c:pt>
              </c:numCache>
            </c:numRef>
          </c:val>
          <c:extLst>
            <c:ext xmlns:c16="http://schemas.microsoft.com/office/drawing/2014/chart" uri="{C3380CC4-5D6E-409C-BE32-E72D297353CC}">
              <c16:uniqueId val="{00000001-6F39-4C12-919F-285E4AB55B99}"/>
            </c:ext>
          </c:extLst>
        </c:ser>
        <c:ser>
          <c:idx val="2"/>
          <c:order val="2"/>
          <c:tx>
            <c:strRef>
              <c:f>'graph data'!$J$256</c:f>
              <c:strCache>
                <c:ptCount val="1"/>
                <c:pt idx="0">
                  <c:v>Airplane</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data'!$K$253:$L$253</c:f>
              <c:strCache>
                <c:ptCount val="2"/>
                <c:pt idx="0">
                  <c:v>Condo (c)</c:v>
                </c:pt>
                <c:pt idx="1">
                  <c:v>Hotel (d) </c:v>
                </c:pt>
              </c:strCache>
            </c:strRef>
          </c:cat>
          <c:val>
            <c:numRef>
              <c:f>'graph data'!$K$256:$L$256</c:f>
              <c:numCache>
                <c:formatCode>0%</c:formatCode>
                <c:ptCount val="2"/>
                <c:pt idx="0">
                  <c:v>0.18678160919540229</c:v>
                </c:pt>
                <c:pt idx="1">
                  <c:v>0.30188679245283018</c:v>
                </c:pt>
              </c:numCache>
            </c:numRef>
          </c:val>
          <c:extLst>
            <c:ext xmlns:c16="http://schemas.microsoft.com/office/drawing/2014/chart" uri="{C3380CC4-5D6E-409C-BE32-E72D297353CC}">
              <c16:uniqueId val="{00000002-6F39-4C12-919F-285E4AB55B99}"/>
            </c:ext>
          </c:extLst>
        </c:ser>
        <c:dLbls>
          <c:dLblPos val="ctr"/>
          <c:showLegendKey val="0"/>
          <c:showVal val="1"/>
          <c:showCatName val="0"/>
          <c:showSerName val="0"/>
          <c:showPercent val="0"/>
          <c:showBubbleSize val="0"/>
        </c:dLbls>
        <c:gapWidth val="50"/>
        <c:overlap val="100"/>
        <c:axId val="614578904"/>
        <c:axId val="614578248"/>
      </c:barChart>
      <c:catAx>
        <c:axId val="614578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14578248"/>
        <c:crosses val="autoZero"/>
        <c:auto val="1"/>
        <c:lblAlgn val="ctr"/>
        <c:lblOffset val="100"/>
        <c:noMultiLvlLbl val="0"/>
      </c:catAx>
      <c:valAx>
        <c:axId val="614578248"/>
        <c:scaling>
          <c:orientation val="minMax"/>
        </c:scaling>
        <c:delete val="1"/>
        <c:axPos val="l"/>
        <c:numFmt formatCode="0%" sourceLinked="1"/>
        <c:majorTickMark val="none"/>
        <c:minorTickMark val="none"/>
        <c:tickLblPos val="nextTo"/>
        <c:crossAx val="614578904"/>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sz="1100">
          <a:solidFill>
            <a:schemeClr val="tx1"/>
          </a:solidFill>
        </a:defRPr>
      </a:pPr>
      <a:endParaRPr lang="en-US"/>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Beach by Lodging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4.2124154991561601E-2"/>
          <c:y val="0.2274263674179946"/>
          <c:w val="0.91575169001687684"/>
          <c:h val="0.51656248052999942"/>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activities!$K$17:$N$18</c:f>
              <c:multiLvlStrCache>
                <c:ptCount val="4"/>
                <c:lvl>
                  <c:pt idx="0">
                    <c:v>Hotel</c:v>
                  </c:pt>
                  <c:pt idx="1">
                    <c:v>Condo</c:v>
                  </c:pt>
                  <c:pt idx="2">
                    <c:v>Hotel</c:v>
                  </c:pt>
                  <c:pt idx="3">
                    <c:v>Condo</c:v>
                  </c:pt>
                </c:lvl>
                <c:lvl>
                  <c:pt idx="0">
                    <c:v>2017-18</c:v>
                  </c:pt>
                  <c:pt idx="2">
                    <c:v>2018-19</c:v>
                  </c:pt>
                </c:lvl>
              </c:multiLvlStrCache>
            </c:multiLvlStrRef>
          </c:cat>
          <c:val>
            <c:numRef>
              <c:f>activities!$K$19:$N$19</c:f>
              <c:numCache>
                <c:formatCode>0%</c:formatCode>
                <c:ptCount val="4"/>
                <c:pt idx="0">
                  <c:v>0.37665198237885494</c:v>
                </c:pt>
                <c:pt idx="1">
                  <c:v>0.66930246227086931</c:v>
                </c:pt>
                <c:pt idx="2">
                  <c:v>0.53932584269662953</c:v>
                </c:pt>
                <c:pt idx="3">
                  <c:v>0.67386735240802387</c:v>
                </c:pt>
              </c:numCache>
            </c:numRef>
          </c:val>
          <c:extLst>
            <c:ext xmlns:c16="http://schemas.microsoft.com/office/drawing/2014/chart" uri="{C3380CC4-5D6E-409C-BE32-E72D297353CC}">
              <c16:uniqueId val="{00000000-1667-4BDA-8E1C-EE81A5BDD7BA}"/>
            </c:ext>
          </c:extLst>
        </c:ser>
        <c:dLbls>
          <c:dLblPos val="outEnd"/>
          <c:showLegendKey val="0"/>
          <c:showVal val="1"/>
          <c:showCatName val="0"/>
          <c:showSerName val="0"/>
          <c:showPercent val="0"/>
          <c:showBubbleSize val="0"/>
        </c:dLbls>
        <c:gapWidth val="50"/>
        <c:axId val="586826368"/>
        <c:axId val="586826696"/>
      </c:barChart>
      <c:catAx>
        <c:axId val="586826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86826696"/>
        <c:crosses val="autoZero"/>
        <c:auto val="1"/>
        <c:lblAlgn val="ctr"/>
        <c:lblOffset val="100"/>
        <c:noMultiLvlLbl val="0"/>
      </c:catAx>
      <c:valAx>
        <c:axId val="586826696"/>
        <c:scaling>
          <c:orientation val="minMax"/>
        </c:scaling>
        <c:delete val="1"/>
        <c:axPos val="l"/>
        <c:numFmt formatCode="0%" sourceLinked="1"/>
        <c:majorTickMark val="none"/>
        <c:minorTickMark val="none"/>
        <c:tickLblPos val="nextTo"/>
        <c:crossAx val="5868263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Average Per-Person Per-Night Spending</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1"/>
          <c:order val="0"/>
          <c:spPr>
            <a:solidFill>
              <a:schemeClr val="accent3"/>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5-8105-48F8-AAC7-4D3FE1060610}"/>
              </c:ext>
            </c:extLst>
          </c:dPt>
          <c:dPt>
            <c:idx val="1"/>
            <c:invertIfNegative val="0"/>
            <c:bubble3D val="0"/>
            <c:spPr>
              <a:solidFill>
                <a:schemeClr val="tx2"/>
              </a:solidFill>
              <a:ln>
                <a:noFill/>
              </a:ln>
              <a:effectLst/>
            </c:spPr>
            <c:extLst>
              <c:ext xmlns:c16="http://schemas.microsoft.com/office/drawing/2014/chart" uri="{C3380CC4-5D6E-409C-BE32-E72D297353CC}">
                <c16:uniqueId val="{00000004-8105-48F8-AAC7-4D3FE1060610}"/>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4-2758-4448-9581-FF4D243BB06A}"/>
              </c:ext>
            </c:extLst>
          </c:dPt>
          <c:dPt>
            <c:idx val="5"/>
            <c:invertIfNegative val="0"/>
            <c:bubble3D val="0"/>
            <c:spPr>
              <a:solidFill>
                <a:schemeClr val="tx2"/>
              </a:solidFill>
              <a:ln>
                <a:noFill/>
              </a:ln>
              <a:effectLst/>
            </c:spPr>
            <c:extLst>
              <c:ext xmlns:c16="http://schemas.microsoft.com/office/drawing/2014/chart" uri="{C3380CC4-5D6E-409C-BE32-E72D297353CC}">
                <c16:uniqueId val="{00000005-2758-4448-9581-FF4D243BB06A}"/>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'trip spending'!$N$17:$O$17</c:f>
              <c:strCache>
                <c:ptCount val="2"/>
                <c:pt idx="0">
                  <c:v>2017-18 (a)</c:v>
                </c:pt>
                <c:pt idx="1">
                  <c:v>2018-19 (b)</c:v>
                </c:pt>
              </c:strCache>
            </c:strRef>
          </c:cat>
          <c:val>
            <c:numRef>
              <c:f>'trip spending'!$N$18:$O$18</c:f>
              <c:numCache>
                <c:formatCode>"$"#,##0</c:formatCode>
                <c:ptCount val="2"/>
                <c:pt idx="0">
                  <c:v>105.64892754006222</c:v>
                </c:pt>
                <c:pt idx="1">
                  <c:v>111.15091826014783</c:v>
                </c:pt>
              </c:numCache>
            </c:numRef>
          </c:val>
          <c:extLst>
            <c:ext xmlns:c16="http://schemas.microsoft.com/office/drawing/2014/chart" uri="{C3380CC4-5D6E-409C-BE32-E72D297353CC}">
              <c16:uniqueId val="{00000000-1728-4887-981D-CB05A307130D}"/>
            </c:ext>
          </c:extLst>
        </c:ser>
        <c:dLbls>
          <c:dLblPos val="outEnd"/>
          <c:showLegendKey val="0"/>
          <c:showVal val="1"/>
          <c:showCatName val="0"/>
          <c:showSerName val="0"/>
          <c:showPercent val="0"/>
          <c:showBubbleSize val="0"/>
        </c:dLbls>
        <c:gapWidth val="50"/>
        <c:axId val="497904760"/>
        <c:axId val="497911648"/>
      </c:barChart>
      <c:catAx>
        <c:axId val="497904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497911648"/>
        <c:crosses val="autoZero"/>
        <c:auto val="1"/>
        <c:lblAlgn val="ctr"/>
        <c:lblOffset val="100"/>
        <c:noMultiLvlLbl val="0"/>
      </c:catAx>
      <c:valAx>
        <c:axId val="497911648"/>
        <c:scaling>
          <c:orientation val="minMax"/>
          <c:min val="0"/>
        </c:scaling>
        <c:delete val="1"/>
        <c:axPos val="l"/>
        <c:numFmt formatCode="&quot;$&quot;#,##0" sourceLinked="1"/>
        <c:majorTickMark val="out"/>
        <c:minorTickMark val="none"/>
        <c:tickLblPos val="nextTo"/>
        <c:crossAx val="4979047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4"/>
      </a:solidFill>
    </a:ln>
    <a:effectLst/>
  </c:spPr>
  <c:txPr>
    <a:bodyPr/>
    <a:lstStyle/>
    <a:p>
      <a:pPr>
        <a:defRPr>
          <a:solidFill>
            <a:schemeClr val="tx1"/>
          </a:solidFill>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Per-Person Per-Night Spending by Lodging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'trip spending'!$P$24</c:f>
              <c:strCache>
                <c:ptCount val="1"/>
                <c:pt idx="0">
                  <c:v>Condo</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'trip spending'!$O$25:$O$26</c:f>
              <c:strCache>
                <c:ptCount val="2"/>
                <c:pt idx="0">
                  <c:v>2017-18</c:v>
                </c:pt>
                <c:pt idx="1">
                  <c:v>2018-19</c:v>
                </c:pt>
              </c:strCache>
            </c:strRef>
          </c:cat>
          <c:val>
            <c:numRef>
              <c:f>'trip spending'!$P$25:$P$26</c:f>
              <c:numCache>
                <c:formatCode>"$"#,##0</c:formatCode>
                <c:ptCount val="2"/>
                <c:pt idx="0">
                  <c:v>104.79362483311085</c:v>
                </c:pt>
                <c:pt idx="1">
                  <c:v>110.22757126392627</c:v>
                </c:pt>
              </c:numCache>
            </c:numRef>
          </c:val>
          <c:extLst>
            <c:ext xmlns:c16="http://schemas.microsoft.com/office/drawing/2014/chart" uri="{C3380CC4-5D6E-409C-BE32-E72D297353CC}">
              <c16:uniqueId val="{00000000-AEF7-4145-95C5-BD8D4D7900E1}"/>
            </c:ext>
          </c:extLst>
        </c:ser>
        <c:ser>
          <c:idx val="1"/>
          <c:order val="1"/>
          <c:tx>
            <c:strRef>
              <c:f>'trip spending'!$Q$24</c:f>
              <c:strCache>
                <c:ptCount val="1"/>
                <c:pt idx="0">
                  <c:v>Hotel</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'trip spending'!$O$25:$O$26</c:f>
              <c:strCache>
                <c:ptCount val="2"/>
                <c:pt idx="0">
                  <c:v>2017-18</c:v>
                </c:pt>
                <c:pt idx="1">
                  <c:v>2018-19</c:v>
                </c:pt>
              </c:strCache>
            </c:strRef>
          </c:cat>
          <c:val>
            <c:numRef>
              <c:f>'trip spending'!$Q$25:$Q$26</c:f>
              <c:numCache>
                <c:formatCode>"$"#,##0</c:formatCode>
                <c:ptCount val="2"/>
                <c:pt idx="0">
                  <c:v>109.7140852884534</c:v>
                </c:pt>
                <c:pt idx="1">
                  <c:v>109.70502953980098</c:v>
                </c:pt>
              </c:numCache>
            </c:numRef>
          </c:val>
          <c:extLst>
            <c:ext xmlns:c16="http://schemas.microsoft.com/office/drawing/2014/chart" uri="{C3380CC4-5D6E-409C-BE32-E72D297353CC}">
              <c16:uniqueId val="{00000003-BBC6-4408-A584-1F049710A1E1}"/>
            </c:ext>
          </c:extLst>
        </c:ser>
        <c:dLbls>
          <c:dLblPos val="outEnd"/>
          <c:showLegendKey val="0"/>
          <c:showVal val="1"/>
          <c:showCatName val="0"/>
          <c:showSerName val="0"/>
          <c:showPercent val="0"/>
          <c:showBubbleSize val="0"/>
        </c:dLbls>
        <c:gapWidth val="50"/>
        <c:axId val="652355056"/>
        <c:axId val="652355712"/>
      </c:barChart>
      <c:catAx>
        <c:axId val="65235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652355712"/>
        <c:crosses val="autoZero"/>
        <c:auto val="1"/>
        <c:lblAlgn val="ctr"/>
        <c:lblOffset val="100"/>
        <c:noMultiLvlLbl val="0"/>
      </c:catAx>
      <c:valAx>
        <c:axId val="652355712"/>
        <c:scaling>
          <c:orientation val="minMax"/>
          <c:max val="150"/>
        </c:scaling>
        <c:delete val="1"/>
        <c:axPos val="l"/>
        <c:numFmt formatCode="&quot;$&quot;#,##0" sourceLinked="1"/>
        <c:majorTickMark val="out"/>
        <c:minorTickMark val="none"/>
        <c:tickLblPos val="nextTo"/>
        <c:crossAx val="65235505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r>
              <a:rPr lang="en-US" b="1" dirty="0"/>
              <a:t>Winter Trip Planning Horizon by Lodging Type </a:t>
            </a:r>
            <a:r>
              <a:rPr lang="en-US" b="0" dirty="0"/>
              <a:t>(2018-19 data)</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mn-lt"/>
              <a:ea typeface="+mn-ea"/>
              <a:cs typeface="+mn-cs"/>
            </a:defRPr>
          </a:pPr>
          <a:endParaRPr lang="en-US"/>
        </a:p>
      </c:txPr>
    </c:title>
    <c:autoTitleDeleted val="0"/>
    <c:plotArea>
      <c:layout/>
      <c:barChart>
        <c:barDir val="bar"/>
        <c:grouping val="percentStacked"/>
        <c:varyColors val="0"/>
        <c:ser>
          <c:idx val="0"/>
          <c:order val="0"/>
          <c:tx>
            <c:strRef>
              <c:f>'graph data'!$I$24</c:f>
              <c:strCache>
                <c:ptCount val="1"/>
                <c:pt idx="0">
                  <c:v>Less than 1 week</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data'!$J$23:$K$23</c:f>
              <c:strCache>
                <c:ptCount val="2"/>
                <c:pt idx="0">
                  <c:v>Condo (c)</c:v>
                </c:pt>
                <c:pt idx="1">
                  <c:v>Hotel (d) </c:v>
                </c:pt>
              </c:strCache>
            </c:strRef>
          </c:cat>
          <c:val>
            <c:numRef>
              <c:f>'graph data'!$J$24:$K$24</c:f>
              <c:numCache>
                <c:formatCode>0%</c:formatCode>
                <c:ptCount val="2"/>
                <c:pt idx="0">
                  <c:v>7.5721153846153841E-2</c:v>
                </c:pt>
                <c:pt idx="1">
                  <c:v>0.12096774193548387</c:v>
                </c:pt>
              </c:numCache>
            </c:numRef>
          </c:val>
          <c:extLst>
            <c:ext xmlns:c16="http://schemas.microsoft.com/office/drawing/2014/chart" uri="{C3380CC4-5D6E-409C-BE32-E72D297353CC}">
              <c16:uniqueId val="{00000000-9233-4622-85B5-94200227F328}"/>
            </c:ext>
          </c:extLst>
        </c:ser>
        <c:ser>
          <c:idx val="1"/>
          <c:order val="1"/>
          <c:tx>
            <c:strRef>
              <c:f>'graph data'!$I$25</c:f>
              <c:strCache>
                <c:ptCount val="1"/>
                <c:pt idx="0">
                  <c:v>1-2 weeks</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data'!$J$23:$K$23</c:f>
              <c:strCache>
                <c:ptCount val="2"/>
                <c:pt idx="0">
                  <c:v>Condo (c)</c:v>
                </c:pt>
                <c:pt idx="1">
                  <c:v>Hotel (d) </c:v>
                </c:pt>
              </c:strCache>
            </c:strRef>
          </c:cat>
          <c:val>
            <c:numRef>
              <c:f>'graph data'!$J$25:$K$25</c:f>
              <c:numCache>
                <c:formatCode>0%</c:formatCode>
                <c:ptCount val="2"/>
                <c:pt idx="0">
                  <c:v>0.11177884615384617</c:v>
                </c:pt>
                <c:pt idx="1">
                  <c:v>0.2661290322580645</c:v>
                </c:pt>
              </c:numCache>
            </c:numRef>
          </c:val>
          <c:extLst>
            <c:ext xmlns:c16="http://schemas.microsoft.com/office/drawing/2014/chart" uri="{C3380CC4-5D6E-409C-BE32-E72D297353CC}">
              <c16:uniqueId val="{00000001-9233-4622-85B5-94200227F328}"/>
            </c:ext>
          </c:extLst>
        </c:ser>
        <c:ser>
          <c:idx val="2"/>
          <c:order val="2"/>
          <c:tx>
            <c:strRef>
              <c:f>'graph data'!$I$26</c:f>
              <c:strCache>
                <c:ptCount val="1"/>
                <c:pt idx="0">
                  <c:v>3 weeks-1 month</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data'!$J$23:$K$23</c:f>
              <c:strCache>
                <c:ptCount val="2"/>
                <c:pt idx="0">
                  <c:v>Condo (c)</c:v>
                </c:pt>
                <c:pt idx="1">
                  <c:v>Hotel (d) </c:v>
                </c:pt>
              </c:strCache>
            </c:strRef>
          </c:cat>
          <c:val>
            <c:numRef>
              <c:f>'graph data'!$J$26:$K$26</c:f>
              <c:numCache>
                <c:formatCode>0%</c:formatCode>
                <c:ptCount val="2"/>
                <c:pt idx="0">
                  <c:v>0.24879807692307693</c:v>
                </c:pt>
                <c:pt idx="1">
                  <c:v>0.28225806451612906</c:v>
                </c:pt>
              </c:numCache>
            </c:numRef>
          </c:val>
          <c:extLst>
            <c:ext xmlns:c16="http://schemas.microsoft.com/office/drawing/2014/chart" uri="{C3380CC4-5D6E-409C-BE32-E72D297353CC}">
              <c16:uniqueId val="{00000002-9233-4622-85B5-94200227F328}"/>
            </c:ext>
          </c:extLst>
        </c:ser>
        <c:ser>
          <c:idx val="3"/>
          <c:order val="3"/>
          <c:tx>
            <c:strRef>
              <c:f>'graph data'!$I$27</c:f>
              <c:strCache>
                <c:ptCount val="1"/>
                <c:pt idx="0">
                  <c:v>2-3 months</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data'!$J$23:$K$23</c:f>
              <c:strCache>
                <c:ptCount val="2"/>
                <c:pt idx="0">
                  <c:v>Condo (c)</c:v>
                </c:pt>
                <c:pt idx="1">
                  <c:v>Hotel (d) </c:v>
                </c:pt>
              </c:strCache>
            </c:strRef>
          </c:cat>
          <c:val>
            <c:numRef>
              <c:f>'graph data'!$J$27:$K$27</c:f>
              <c:numCache>
                <c:formatCode>0%</c:formatCode>
                <c:ptCount val="2"/>
                <c:pt idx="0">
                  <c:v>0.30408653846153844</c:v>
                </c:pt>
                <c:pt idx="1">
                  <c:v>0.20161290322580644</c:v>
                </c:pt>
              </c:numCache>
            </c:numRef>
          </c:val>
          <c:extLst>
            <c:ext xmlns:c16="http://schemas.microsoft.com/office/drawing/2014/chart" uri="{C3380CC4-5D6E-409C-BE32-E72D297353CC}">
              <c16:uniqueId val="{00000003-9233-4622-85B5-94200227F328}"/>
            </c:ext>
          </c:extLst>
        </c:ser>
        <c:ser>
          <c:idx val="4"/>
          <c:order val="4"/>
          <c:tx>
            <c:strRef>
              <c:f>'graph data'!$I$28</c:f>
              <c:strCache>
                <c:ptCount val="1"/>
                <c:pt idx="0">
                  <c:v>4-6 months</c:v>
                </c:pt>
              </c:strCache>
            </c:strRef>
          </c:tx>
          <c:spPr>
            <a:solidFill>
              <a:srgbClr val="9F9F9F"/>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data'!$J$23:$K$23</c:f>
              <c:strCache>
                <c:ptCount val="2"/>
                <c:pt idx="0">
                  <c:v>Condo (c)</c:v>
                </c:pt>
                <c:pt idx="1">
                  <c:v>Hotel (d) </c:v>
                </c:pt>
              </c:strCache>
            </c:strRef>
          </c:cat>
          <c:val>
            <c:numRef>
              <c:f>'graph data'!$J$28:$K$28</c:f>
              <c:numCache>
                <c:formatCode>0%</c:formatCode>
                <c:ptCount val="2"/>
                <c:pt idx="0">
                  <c:v>0.11778846153846154</c:v>
                </c:pt>
                <c:pt idx="1">
                  <c:v>8.0645161290322578E-2</c:v>
                </c:pt>
              </c:numCache>
            </c:numRef>
          </c:val>
          <c:extLst>
            <c:ext xmlns:c16="http://schemas.microsoft.com/office/drawing/2014/chart" uri="{C3380CC4-5D6E-409C-BE32-E72D297353CC}">
              <c16:uniqueId val="{00000004-9233-4622-85B5-94200227F328}"/>
            </c:ext>
          </c:extLst>
        </c:ser>
        <c:ser>
          <c:idx val="5"/>
          <c:order val="5"/>
          <c:tx>
            <c:strRef>
              <c:f>'graph data'!$I$29</c:f>
              <c:strCache>
                <c:ptCount val="1"/>
                <c:pt idx="0">
                  <c:v>More than 6 months</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data'!$J$23:$K$23</c:f>
              <c:strCache>
                <c:ptCount val="2"/>
                <c:pt idx="0">
                  <c:v>Condo (c)</c:v>
                </c:pt>
                <c:pt idx="1">
                  <c:v>Hotel (d) </c:v>
                </c:pt>
              </c:strCache>
            </c:strRef>
          </c:cat>
          <c:val>
            <c:numRef>
              <c:f>'graph data'!$J$29:$K$29</c:f>
              <c:numCache>
                <c:formatCode>0%</c:formatCode>
                <c:ptCount val="2"/>
                <c:pt idx="0">
                  <c:v>0.14182692307692307</c:v>
                </c:pt>
                <c:pt idx="1">
                  <c:v>4.8387096774193547E-2</c:v>
                </c:pt>
              </c:numCache>
            </c:numRef>
          </c:val>
          <c:extLst>
            <c:ext xmlns:c16="http://schemas.microsoft.com/office/drawing/2014/chart" uri="{C3380CC4-5D6E-409C-BE32-E72D297353CC}">
              <c16:uniqueId val="{00000005-9233-4622-85B5-94200227F328}"/>
            </c:ext>
          </c:extLst>
        </c:ser>
        <c:dLbls>
          <c:dLblPos val="ctr"/>
          <c:showLegendKey val="0"/>
          <c:showVal val="1"/>
          <c:showCatName val="0"/>
          <c:showSerName val="0"/>
          <c:showPercent val="0"/>
          <c:showBubbleSize val="0"/>
        </c:dLbls>
        <c:gapWidth val="50"/>
        <c:overlap val="100"/>
        <c:axId val="486313816"/>
        <c:axId val="486321032"/>
      </c:barChart>
      <c:catAx>
        <c:axId val="486313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86321032"/>
        <c:crosses val="autoZero"/>
        <c:auto val="1"/>
        <c:lblAlgn val="ctr"/>
        <c:lblOffset val="100"/>
        <c:noMultiLvlLbl val="0"/>
      </c:catAx>
      <c:valAx>
        <c:axId val="486321032"/>
        <c:scaling>
          <c:orientation val="minMax"/>
        </c:scaling>
        <c:delete val="1"/>
        <c:axPos val="b"/>
        <c:numFmt formatCode="0%" sourceLinked="1"/>
        <c:majorTickMark val="none"/>
        <c:minorTickMark val="none"/>
        <c:tickLblPos val="nextTo"/>
        <c:crossAx val="48631381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'trip spending'!$T$20</c:f>
              <c:strCache>
                <c:ptCount val="1"/>
                <c:pt idx="0">
                  <c:v>Travel party size</c:v>
                </c:pt>
              </c:strCache>
            </c:strRef>
          </c:tx>
          <c:spPr>
            <a:solidFill>
              <a:schemeClr val="accent6"/>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0D07-45B1-A599-027AC937F708}"/>
              </c:ext>
            </c:extLst>
          </c:dPt>
          <c:dPt>
            <c:idx val="1"/>
            <c:invertIfNegative val="0"/>
            <c:bubble3D val="0"/>
            <c:spPr>
              <a:solidFill>
                <a:schemeClr val="accent6"/>
              </a:solidFill>
              <a:ln>
                <a:noFill/>
              </a:ln>
              <a:effectLst/>
            </c:spPr>
            <c:extLst>
              <c:ext xmlns:c16="http://schemas.microsoft.com/office/drawing/2014/chart" uri="{C3380CC4-5D6E-409C-BE32-E72D297353CC}">
                <c16:uniqueId val="{00000001-0D07-45B1-A599-027AC937F708}"/>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'trip spending'!$U$19:$V$19</c:f>
              <c:strCache>
                <c:ptCount val="2"/>
                <c:pt idx="0">
                  <c:v>2017-18</c:v>
                </c:pt>
                <c:pt idx="1">
                  <c:v>2018-19</c:v>
                </c:pt>
              </c:strCache>
            </c:strRef>
          </c:cat>
          <c:val>
            <c:numRef>
              <c:f>'trip spending'!$U$20:$V$20</c:f>
              <c:numCache>
                <c:formatCode>0.0</c:formatCode>
                <c:ptCount val="2"/>
                <c:pt idx="0">
                  <c:v>3.5322091463495608</c:v>
                </c:pt>
                <c:pt idx="1">
                  <c:v>3.7743145281163533</c:v>
                </c:pt>
              </c:numCache>
            </c:numRef>
          </c:val>
          <c:extLst xmlns:c15="http://schemas.microsoft.com/office/drawing/2012/chart">
            <c:ext xmlns:c16="http://schemas.microsoft.com/office/drawing/2014/chart" uri="{C3380CC4-5D6E-409C-BE32-E72D297353CC}">
              <c16:uniqueId val="{00000000-40EA-41AF-8466-738FFD224F0B}"/>
            </c:ext>
          </c:extLst>
        </c:ser>
        <c:ser>
          <c:idx val="0"/>
          <c:order val="1"/>
          <c:tx>
            <c:strRef>
              <c:f>'trip spending'!$T$21</c:f>
              <c:strCache>
                <c:ptCount val="1"/>
                <c:pt idx="0">
                  <c:v>Length of stay</c:v>
                </c:pt>
              </c:strCache>
            </c:strRef>
          </c:tx>
          <c:spPr>
            <a:solidFill>
              <a:schemeClr val="tx2"/>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'trip spending'!$U$19:$V$19</c:f>
              <c:strCache>
                <c:ptCount val="2"/>
                <c:pt idx="0">
                  <c:v>2017-18</c:v>
                </c:pt>
                <c:pt idx="1">
                  <c:v>2018-19</c:v>
                </c:pt>
              </c:strCache>
            </c:strRef>
          </c:cat>
          <c:val>
            <c:numRef>
              <c:f>'trip spending'!$U$21:$V$21</c:f>
              <c:numCache>
                <c:formatCode>0.0</c:formatCode>
                <c:ptCount val="2"/>
                <c:pt idx="0">
                  <c:v>5.2830727214114628</c:v>
                </c:pt>
                <c:pt idx="1">
                  <c:v>5.5053727376442243</c:v>
                </c:pt>
              </c:numCache>
            </c:numRef>
          </c:val>
          <c:extLst xmlns:c15="http://schemas.microsoft.com/office/drawing/2012/chart">
            <c:ext xmlns:c16="http://schemas.microsoft.com/office/drawing/2014/chart" uri="{C3380CC4-5D6E-409C-BE32-E72D297353CC}">
              <c16:uniqueId val="{00000001-40EA-41AF-8466-738FFD224F0B}"/>
            </c:ext>
          </c:extLst>
        </c:ser>
        <c:dLbls>
          <c:dLblPos val="outEnd"/>
          <c:showLegendKey val="0"/>
          <c:showVal val="1"/>
          <c:showCatName val="0"/>
          <c:showSerName val="0"/>
          <c:showPercent val="0"/>
          <c:showBubbleSize val="0"/>
        </c:dLbls>
        <c:gapWidth val="50"/>
        <c:axId val="497904760"/>
        <c:axId val="497911648"/>
        <c:extLst/>
      </c:barChart>
      <c:catAx>
        <c:axId val="497904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97911648"/>
        <c:crosses val="autoZero"/>
        <c:auto val="1"/>
        <c:lblAlgn val="ctr"/>
        <c:lblOffset val="100"/>
        <c:noMultiLvlLbl val="0"/>
      </c:catAx>
      <c:valAx>
        <c:axId val="497911648"/>
        <c:scaling>
          <c:orientation val="minMax"/>
          <c:min val="0"/>
        </c:scaling>
        <c:delete val="1"/>
        <c:axPos val="l"/>
        <c:numFmt formatCode="0.0" sourceLinked="1"/>
        <c:majorTickMark val="out"/>
        <c:minorTickMark val="none"/>
        <c:tickLblPos val="nextTo"/>
        <c:crossAx val="4979047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solidFill>
                  <a:schemeClr val="tx1"/>
                </a:solidFill>
              </a:rPr>
              <a:t>Trip Metrics by Lodging Type</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0555555555555555E-2"/>
          <c:y val="0.28862211099393281"/>
          <c:w val="0.93888888888888888"/>
          <c:h val="0.48779809879767805"/>
        </c:manualLayout>
      </c:layout>
      <c:barChart>
        <c:barDir val="col"/>
        <c:grouping val="clustered"/>
        <c:varyColors val="0"/>
        <c:ser>
          <c:idx val="0"/>
          <c:order val="0"/>
          <c:tx>
            <c:strRef>
              <c:f>'trip spending'!$V$50</c:f>
              <c:strCache>
                <c:ptCount val="1"/>
                <c:pt idx="0">
                  <c:v>2017-18</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'trip spending'!$W$48:$Z$49</c:f>
              <c:multiLvlStrCache>
                <c:ptCount val="4"/>
                <c:lvl>
                  <c:pt idx="0">
                    <c:v>Condo</c:v>
                  </c:pt>
                  <c:pt idx="1">
                    <c:v>Hotel</c:v>
                  </c:pt>
                  <c:pt idx="2">
                    <c:v>Condo</c:v>
                  </c:pt>
                  <c:pt idx="3">
                    <c:v>Hotel</c:v>
                  </c:pt>
                </c:lvl>
                <c:lvl>
                  <c:pt idx="0">
                    <c:v>Travel party</c:v>
                  </c:pt>
                  <c:pt idx="2">
                    <c:v>Length of stay</c:v>
                  </c:pt>
                </c:lvl>
              </c:multiLvlStrCache>
            </c:multiLvlStrRef>
          </c:cat>
          <c:val>
            <c:numRef>
              <c:f>'trip spending'!$W$50:$Z$50</c:f>
              <c:numCache>
                <c:formatCode>0.0</c:formatCode>
                <c:ptCount val="4"/>
                <c:pt idx="0">
                  <c:v>3.5863128559442523</c:v>
                </c:pt>
                <c:pt idx="1">
                  <c:v>3.0706806282722532</c:v>
                </c:pt>
                <c:pt idx="2">
                  <c:v>5.4767535186379233</c:v>
                </c:pt>
                <c:pt idx="3">
                  <c:v>3.6308900523560204</c:v>
                </c:pt>
              </c:numCache>
            </c:numRef>
          </c:val>
          <c:extLst>
            <c:ext xmlns:c16="http://schemas.microsoft.com/office/drawing/2014/chart" uri="{C3380CC4-5D6E-409C-BE32-E72D297353CC}">
              <c16:uniqueId val="{00000000-3352-4FA8-8EA4-2F804554574C}"/>
            </c:ext>
          </c:extLst>
        </c:ser>
        <c:ser>
          <c:idx val="1"/>
          <c:order val="1"/>
          <c:tx>
            <c:strRef>
              <c:f>'trip spending'!$V$51</c:f>
              <c:strCache>
                <c:ptCount val="1"/>
                <c:pt idx="0">
                  <c:v>2018-19</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'trip spending'!$W$48:$Z$49</c:f>
              <c:multiLvlStrCache>
                <c:ptCount val="4"/>
                <c:lvl>
                  <c:pt idx="0">
                    <c:v>Condo</c:v>
                  </c:pt>
                  <c:pt idx="1">
                    <c:v>Hotel</c:v>
                  </c:pt>
                  <c:pt idx="2">
                    <c:v>Condo</c:v>
                  </c:pt>
                  <c:pt idx="3">
                    <c:v>Hotel</c:v>
                  </c:pt>
                </c:lvl>
                <c:lvl>
                  <c:pt idx="0">
                    <c:v>Travel party</c:v>
                  </c:pt>
                  <c:pt idx="2">
                    <c:v>Length of stay</c:v>
                  </c:pt>
                </c:lvl>
              </c:multiLvlStrCache>
            </c:multiLvlStrRef>
          </c:cat>
          <c:val>
            <c:numRef>
              <c:f>'trip spending'!$W$51:$Z$51</c:f>
              <c:numCache>
                <c:formatCode>0.0</c:formatCode>
                <c:ptCount val="4"/>
                <c:pt idx="0">
                  <c:v>3.8972466127477308</c:v>
                </c:pt>
                <c:pt idx="1">
                  <c:v>2.870370370370368</c:v>
                </c:pt>
                <c:pt idx="2">
                  <c:v>5.7388063363410176</c:v>
                </c:pt>
                <c:pt idx="3">
                  <c:v>3.7888888888888865</c:v>
                </c:pt>
              </c:numCache>
            </c:numRef>
          </c:val>
          <c:extLst>
            <c:ext xmlns:c16="http://schemas.microsoft.com/office/drawing/2014/chart" uri="{C3380CC4-5D6E-409C-BE32-E72D297353CC}">
              <c16:uniqueId val="{00000001-3352-4FA8-8EA4-2F804554574C}"/>
            </c:ext>
          </c:extLst>
        </c:ser>
        <c:dLbls>
          <c:dLblPos val="outEnd"/>
          <c:showLegendKey val="0"/>
          <c:showVal val="1"/>
          <c:showCatName val="0"/>
          <c:showSerName val="0"/>
          <c:showPercent val="0"/>
          <c:showBubbleSize val="0"/>
        </c:dLbls>
        <c:gapWidth val="50"/>
        <c:axId val="587903328"/>
        <c:axId val="587899064"/>
      </c:barChart>
      <c:catAx>
        <c:axId val="58790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87899064"/>
        <c:crosses val="autoZero"/>
        <c:auto val="1"/>
        <c:lblAlgn val="ctr"/>
        <c:lblOffset val="100"/>
        <c:noMultiLvlLbl val="0"/>
      </c:catAx>
      <c:valAx>
        <c:axId val="587899064"/>
        <c:scaling>
          <c:orientation val="minMax"/>
        </c:scaling>
        <c:delete val="1"/>
        <c:axPos val="l"/>
        <c:numFmt formatCode="0.0" sourceLinked="1"/>
        <c:majorTickMark val="none"/>
        <c:minorTickMark val="none"/>
        <c:tickLblPos val="nextTo"/>
        <c:crossAx val="587903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Ages of Children (of travel parties with kids) </a:t>
            </a:r>
          </a:p>
          <a:p>
            <a:pPr>
              <a:defRPr b="1"/>
            </a:pPr>
            <a:r>
              <a:rPr lang="en-US" b="0" dirty="0"/>
              <a:t>2018-19 data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data'!$I$430:$I$432</c:f>
              <c:strCache>
                <c:ptCount val="3"/>
                <c:pt idx="0">
                  <c:v>Under 6 years old</c:v>
                </c:pt>
                <c:pt idx="1">
                  <c:v>6-11 years old</c:v>
                </c:pt>
                <c:pt idx="2">
                  <c:v>12-17 years old</c:v>
                </c:pt>
              </c:strCache>
            </c:strRef>
          </c:cat>
          <c:val>
            <c:numRef>
              <c:f>'graph data'!$J$430:$J$432</c:f>
              <c:numCache>
                <c:formatCode>0%</c:formatCode>
                <c:ptCount val="3"/>
                <c:pt idx="0">
                  <c:v>0.57594936708860756</c:v>
                </c:pt>
                <c:pt idx="1">
                  <c:v>0.55974842767295596</c:v>
                </c:pt>
                <c:pt idx="2">
                  <c:v>0.52531645569620256</c:v>
                </c:pt>
              </c:numCache>
            </c:numRef>
          </c:val>
          <c:extLst>
            <c:ext xmlns:c16="http://schemas.microsoft.com/office/drawing/2014/chart" uri="{C3380CC4-5D6E-409C-BE32-E72D297353CC}">
              <c16:uniqueId val="{00000000-BEB6-4ABB-9E7D-0335BED81DE7}"/>
            </c:ext>
          </c:extLst>
        </c:ser>
        <c:dLbls>
          <c:dLblPos val="outEnd"/>
          <c:showLegendKey val="0"/>
          <c:showVal val="1"/>
          <c:showCatName val="0"/>
          <c:showSerName val="0"/>
          <c:showPercent val="0"/>
          <c:showBubbleSize val="0"/>
        </c:dLbls>
        <c:gapWidth val="50"/>
        <c:axId val="505123312"/>
        <c:axId val="505124296"/>
      </c:barChart>
      <c:catAx>
        <c:axId val="505123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505124296"/>
        <c:crosses val="autoZero"/>
        <c:auto val="1"/>
        <c:lblAlgn val="ctr"/>
        <c:lblOffset val="100"/>
        <c:noMultiLvlLbl val="0"/>
      </c:catAx>
      <c:valAx>
        <c:axId val="505124296"/>
        <c:scaling>
          <c:orientation val="minMax"/>
          <c:min val="0"/>
        </c:scaling>
        <c:delete val="1"/>
        <c:axPos val="l"/>
        <c:numFmt formatCode="0%" sourceLinked="1"/>
        <c:majorTickMark val="out"/>
        <c:minorTickMark val="none"/>
        <c:tickLblPos val="nextTo"/>
        <c:crossAx val="505123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b="1" dirty="0"/>
              <a:t>Who traveled with you on this trip? </a:t>
            </a:r>
            <a:r>
              <a:rPr lang="en-US" dirty="0"/>
              <a:t>(2018-19 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data'!$L$416:$L$420</c:f>
              <c:strCache>
                <c:ptCount val="5"/>
                <c:pt idx="0">
                  <c:v>Sports team</c:v>
                </c:pt>
                <c:pt idx="1">
                  <c:v>Business associates</c:v>
                </c:pt>
                <c:pt idx="2">
                  <c:v>Adult friends/relatives</c:v>
                </c:pt>
                <c:pt idx="3">
                  <c:v>Children under 18</c:v>
                </c:pt>
                <c:pt idx="4">
                  <c:v>Spouse/Partner</c:v>
                </c:pt>
              </c:strCache>
            </c:strRef>
          </c:cat>
          <c:val>
            <c:numRef>
              <c:f>'graph data'!$M$416:$M$420</c:f>
              <c:numCache>
                <c:formatCode>0%</c:formatCode>
                <c:ptCount val="5"/>
                <c:pt idx="0">
                  <c:v>9.7881043890989169E-3</c:v>
                </c:pt>
                <c:pt idx="1">
                  <c:v>1.1150346220201774E-2</c:v>
                </c:pt>
                <c:pt idx="2">
                  <c:v>0.35529791070875577</c:v>
                </c:pt>
                <c:pt idx="3">
                  <c:v>0.41145297988774199</c:v>
                </c:pt>
                <c:pt idx="4">
                  <c:v>0.80701313841261757</c:v>
                </c:pt>
              </c:numCache>
            </c:numRef>
          </c:val>
          <c:extLst>
            <c:ext xmlns:c16="http://schemas.microsoft.com/office/drawing/2014/chart" uri="{C3380CC4-5D6E-409C-BE32-E72D297353CC}">
              <c16:uniqueId val="{00000000-0688-48AB-A86A-4164F9211494}"/>
            </c:ext>
          </c:extLst>
        </c:ser>
        <c:dLbls>
          <c:dLblPos val="outEnd"/>
          <c:showLegendKey val="0"/>
          <c:showVal val="1"/>
          <c:showCatName val="0"/>
          <c:showSerName val="0"/>
          <c:showPercent val="0"/>
          <c:showBubbleSize val="0"/>
        </c:dLbls>
        <c:gapWidth val="50"/>
        <c:axId val="649119704"/>
        <c:axId val="649123968"/>
      </c:barChart>
      <c:catAx>
        <c:axId val="6491197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49123968"/>
        <c:crosses val="autoZero"/>
        <c:auto val="1"/>
        <c:lblAlgn val="ctr"/>
        <c:lblOffset val="100"/>
        <c:noMultiLvlLbl val="0"/>
      </c:catAx>
      <c:valAx>
        <c:axId val="649123968"/>
        <c:scaling>
          <c:orientation val="minMax"/>
        </c:scaling>
        <c:delete val="1"/>
        <c:axPos val="b"/>
        <c:numFmt formatCode="0%" sourceLinked="1"/>
        <c:majorTickMark val="none"/>
        <c:minorTickMark val="none"/>
        <c:tickLblPos val="nextTo"/>
        <c:crossAx val="649119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dirty="0"/>
              <a:t>Views Toward Gulf Shores/Orange Beach (2018-19)</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50257331963939289"/>
          <c:y val="0.10507644309264461"/>
          <c:w val="0.43945566586785345"/>
          <c:h val="0.87564792032483618"/>
        </c:manualLayout>
      </c:layout>
      <c:barChart>
        <c:barDir val="bar"/>
        <c:grouping val="percentStacked"/>
        <c:varyColors val="0"/>
        <c:ser>
          <c:idx val="0"/>
          <c:order val="0"/>
          <c:tx>
            <c:strRef>
              <c:f>'graph data'!$L$715</c:f>
              <c:strCache>
                <c:ptCount val="1"/>
                <c:pt idx="0">
                  <c:v>Top 2 Box</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data'!$K$716:$K$729</c:f>
              <c:strCache>
                <c:ptCount val="14"/>
                <c:pt idx="0">
                  <c:v>Has a clean, unspoiled environment</c:v>
                </c:pt>
                <c:pt idx="1">
                  <c:v>Offers a good vacation value for the money</c:v>
                </c:pt>
                <c:pt idx="2">
                  <c:v>Provides warm Southern hospitality</c:v>
                </c:pt>
                <c:pt idx="3">
                  <c:v>Has a variety of dining options at several price points</c:v>
                </c:pt>
                <c:pt idx="4">
                  <c:v>Is easy to get to by car</c:v>
                </c:pt>
                <c:pt idx="5">
                  <c:v>Offers plenty to see and do</c:v>
                </c:pt>
                <c:pt idx="6">
                  <c:v>Has a variety of lodging options at multiple price points</c:v>
                </c:pt>
                <c:pt idx="7">
                  <c:v>Has nice weather</c:v>
                </c:pt>
                <c:pt idx="8">
                  <c:v>Has warm weather</c:v>
                </c:pt>
                <c:pt idx="9">
                  <c:v>Has beautiful beaches</c:v>
                </c:pt>
                <c:pt idx="10">
                  <c:v>Has beautiful scenery</c:v>
                </c:pt>
                <c:pt idx="11">
                  <c:v>Is a safe destination</c:v>
                </c:pt>
                <c:pt idx="12">
                  <c:v>Has a "family-friendly" atmosphere</c:v>
                </c:pt>
                <c:pt idx="13">
                  <c:v>Offers a relaxing atmosphere</c:v>
                </c:pt>
              </c:strCache>
            </c:strRef>
          </c:cat>
          <c:val>
            <c:numRef>
              <c:f>'graph data'!$L$716:$L$729</c:f>
              <c:numCache>
                <c:formatCode>0%</c:formatCode>
                <c:ptCount val="14"/>
                <c:pt idx="0">
                  <c:v>0.82835820895522394</c:v>
                </c:pt>
                <c:pt idx="1">
                  <c:v>0.85074626865671643</c:v>
                </c:pt>
                <c:pt idx="2">
                  <c:v>0.85536159600997508</c:v>
                </c:pt>
                <c:pt idx="3">
                  <c:v>0.86069651741293529</c:v>
                </c:pt>
                <c:pt idx="4">
                  <c:v>0.86567164179104483</c:v>
                </c:pt>
                <c:pt idx="5">
                  <c:v>0.89027431421446379</c:v>
                </c:pt>
                <c:pt idx="6">
                  <c:v>0.89027431421446379</c:v>
                </c:pt>
                <c:pt idx="7">
                  <c:v>0.89250000000000007</c:v>
                </c:pt>
                <c:pt idx="8">
                  <c:v>0.90523690773067333</c:v>
                </c:pt>
                <c:pt idx="9">
                  <c:v>0.91022443890274318</c:v>
                </c:pt>
                <c:pt idx="10">
                  <c:v>0.91044776119402981</c:v>
                </c:pt>
                <c:pt idx="11">
                  <c:v>0.92019950124688277</c:v>
                </c:pt>
                <c:pt idx="12">
                  <c:v>0.92518703241895262</c:v>
                </c:pt>
                <c:pt idx="13">
                  <c:v>0.92768079800498748</c:v>
                </c:pt>
              </c:numCache>
            </c:numRef>
          </c:val>
          <c:extLst>
            <c:ext xmlns:c16="http://schemas.microsoft.com/office/drawing/2014/chart" uri="{C3380CC4-5D6E-409C-BE32-E72D297353CC}">
              <c16:uniqueId val="{00000000-B833-4DA1-A8B6-7F2291977481}"/>
            </c:ext>
          </c:extLst>
        </c:ser>
        <c:ser>
          <c:idx val="1"/>
          <c:order val="1"/>
          <c:tx>
            <c:strRef>
              <c:f>'graph data'!$M$715</c:f>
              <c:strCache>
                <c:ptCount val="1"/>
                <c:pt idx="0">
                  <c:v>3</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data'!$K$716:$K$729</c:f>
              <c:strCache>
                <c:ptCount val="14"/>
                <c:pt idx="0">
                  <c:v>Has a clean, unspoiled environment</c:v>
                </c:pt>
                <c:pt idx="1">
                  <c:v>Offers a good vacation value for the money</c:v>
                </c:pt>
                <c:pt idx="2">
                  <c:v>Provides warm Southern hospitality</c:v>
                </c:pt>
                <c:pt idx="3">
                  <c:v>Has a variety of dining options at several price points</c:v>
                </c:pt>
                <c:pt idx="4">
                  <c:v>Is easy to get to by car</c:v>
                </c:pt>
                <c:pt idx="5">
                  <c:v>Offers plenty to see and do</c:v>
                </c:pt>
                <c:pt idx="6">
                  <c:v>Has a variety of lodging options at multiple price points</c:v>
                </c:pt>
                <c:pt idx="7">
                  <c:v>Has nice weather</c:v>
                </c:pt>
                <c:pt idx="8">
                  <c:v>Has warm weather</c:v>
                </c:pt>
                <c:pt idx="9">
                  <c:v>Has beautiful beaches</c:v>
                </c:pt>
                <c:pt idx="10">
                  <c:v>Has beautiful scenery</c:v>
                </c:pt>
                <c:pt idx="11">
                  <c:v>Is a safe destination</c:v>
                </c:pt>
                <c:pt idx="12">
                  <c:v>Has a "family-friendly" atmosphere</c:v>
                </c:pt>
                <c:pt idx="13">
                  <c:v>Offers a relaxing atmosphere</c:v>
                </c:pt>
              </c:strCache>
            </c:strRef>
          </c:cat>
          <c:val>
            <c:numRef>
              <c:f>'graph data'!$M$716:$M$729</c:f>
              <c:numCache>
                <c:formatCode>0%</c:formatCode>
                <c:ptCount val="14"/>
                <c:pt idx="0">
                  <c:v>0.13184079601990051</c:v>
                </c:pt>
                <c:pt idx="1">
                  <c:v>0.11940298507462685</c:v>
                </c:pt>
                <c:pt idx="2">
                  <c:v>0.12468827930174564</c:v>
                </c:pt>
                <c:pt idx="3">
                  <c:v>0.11691542288557213</c:v>
                </c:pt>
                <c:pt idx="4">
                  <c:v>0.11442786069651742</c:v>
                </c:pt>
                <c:pt idx="5">
                  <c:v>8.9775561097256859E-2</c:v>
                </c:pt>
                <c:pt idx="6">
                  <c:v>8.9775561097256859E-2</c:v>
                </c:pt>
                <c:pt idx="7">
                  <c:v>8.7499999999999994E-2</c:v>
                </c:pt>
                <c:pt idx="8">
                  <c:v>7.4812967581047385E-2</c:v>
                </c:pt>
                <c:pt idx="9">
                  <c:v>7.9800498753117205E-2</c:v>
                </c:pt>
                <c:pt idx="10">
                  <c:v>7.7114427860696513E-2</c:v>
                </c:pt>
                <c:pt idx="11">
                  <c:v>5.9850374064837911E-2</c:v>
                </c:pt>
                <c:pt idx="12">
                  <c:v>6.2344139650872821E-2</c:v>
                </c:pt>
                <c:pt idx="13">
                  <c:v>4.2394014962593519E-2</c:v>
                </c:pt>
              </c:numCache>
            </c:numRef>
          </c:val>
          <c:extLst>
            <c:ext xmlns:c16="http://schemas.microsoft.com/office/drawing/2014/chart" uri="{C3380CC4-5D6E-409C-BE32-E72D297353CC}">
              <c16:uniqueId val="{00000001-B833-4DA1-A8B6-7F2291977481}"/>
            </c:ext>
          </c:extLst>
        </c:ser>
        <c:ser>
          <c:idx val="2"/>
          <c:order val="2"/>
          <c:tx>
            <c:strRef>
              <c:f>'graph data'!$N$715</c:f>
              <c:strCache>
                <c:ptCount val="1"/>
                <c:pt idx="0">
                  <c:v>Bottom 2 Box</c:v>
                </c:pt>
              </c:strCache>
            </c:strRef>
          </c:tx>
          <c:spPr>
            <a:solidFill>
              <a:srgbClr val="C00000"/>
            </a:solidFill>
            <a:ln>
              <a:noFill/>
            </a:ln>
            <a:effectLst/>
          </c:spPr>
          <c:invertIfNegative val="0"/>
          <c:dLbls>
            <c:dLbl>
              <c:idx val="0"/>
              <c:layout>
                <c:manualLayout>
                  <c:x val="2.9443869173111838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33-4DA1-A8B6-7F2291977481}"/>
                </c:ext>
              </c:extLst>
            </c:dLbl>
            <c:dLbl>
              <c:idx val="1"/>
              <c:layout>
                <c:manualLayout>
                  <c:x val="2.4090438414364392E-2"/>
                  <c:y val="-1.941849705114067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833-4DA1-A8B6-7F2291977481}"/>
                </c:ext>
              </c:extLst>
            </c:dLbl>
            <c:dLbl>
              <c:idx val="2"/>
              <c:layout>
                <c:manualLayout>
                  <c:x val="2.4090438414364392E-2"/>
                  <c:y val="3.883699410228135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833-4DA1-A8B6-7F2291977481}"/>
                </c:ext>
              </c:extLst>
            </c:dLbl>
            <c:dLbl>
              <c:idx val="3"/>
              <c:layout>
                <c:manualLayout>
                  <c:x val="2.141372303499057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833-4DA1-A8B6-7F2291977481}"/>
                </c:ext>
              </c:extLst>
            </c:dLbl>
            <c:dLbl>
              <c:idx val="4"/>
              <c:layout>
                <c:manualLayout>
                  <c:x val="2.409043841436439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833-4DA1-A8B6-7F2291977481}"/>
                </c:ext>
              </c:extLst>
            </c:dLbl>
            <c:dLbl>
              <c:idx val="5"/>
              <c:layout>
                <c:manualLayout>
                  <c:x val="1.8737007655616748E-2"/>
                  <c:y val="-7.6450775863092763E-8"/>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4.5490883254953346E-2"/>
                      <c:h val="2.7156844576796024E-2"/>
                    </c:manualLayout>
                  </c15:layout>
                </c:ext>
                <c:ext xmlns:c16="http://schemas.microsoft.com/office/drawing/2014/chart" uri="{C3380CC4-5D6E-409C-BE32-E72D297353CC}">
                  <c16:uniqueId val="{00000008-B833-4DA1-A8B6-7F2291977481}"/>
                </c:ext>
              </c:extLst>
            </c:dLbl>
            <c:dLbl>
              <c:idx val="6"/>
              <c:layout>
                <c:manualLayout>
                  <c:x val="2.1413723034990374E-2"/>
                  <c:y val="-7.1200333341855957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833-4DA1-A8B6-7F2291977481}"/>
                </c:ext>
              </c:extLst>
            </c:dLbl>
            <c:dLbl>
              <c:idx val="7"/>
              <c:layout>
                <c:manualLayout>
                  <c:x val="2.4090438414364198E-2"/>
                  <c:y val="1.941849705114067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833-4DA1-A8B6-7F2291977481}"/>
                </c:ext>
              </c:extLst>
            </c:dLbl>
            <c:dLbl>
              <c:idx val="8"/>
              <c:layout>
                <c:manualLayout>
                  <c:x val="2.4090438414364392E-2"/>
                  <c:y val="-7.1200333341855957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833-4DA1-A8B6-7F2291977481}"/>
                </c:ext>
              </c:extLst>
            </c:dLbl>
            <c:dLbl>
              <c:idx val="9"/>
              <c:layout>
                <c:manualLayout>
                  <c:x val="2.4090438414364392E-2"/>
                  <c:y val="1.941849705114067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833-4DA1-A8B6-7F2291977481}"/>
                </c:ext>
              </c:extLst>
            </c:dLbl>
            <c:dLbl>
              <c:idx val="10"/>
              <c:layout>
                <c:manualLayout>
                  <c:x val="2.409043841436459E-2"/>
                  <c:y val="-5.82554911534220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833-4DA1-A8B6-7F2291977481}"/>
                </c:ext>
              </c:extLst>
            </c:dLbl>
            <c:dLbl>
              <c:idx val="11"/>
              <c:layout>
                <c:manualLayout>
                  <c:x val="2.409043841436439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833-4DA1-A8B6-7F2291977481}"/>
                </c:ext>
              </c:extLst>
            </c:dLbl>
            <c:dLbl>
              <c:idx val="12"/>
              <c:layout>
                <c:manualLayout>
                  <c:x val="2.1413723034990572E-2"/>
                  <c:y val="1.941849705114067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833-4DA1-A8B6-7F2291977481}"/>
                </c:ext>
              </c:extLst>
            </c:dLbl>
            <c:dLbl>
              <c:idx val="13"/>
              <c:layout>
                <c:manualLayout>
                  <c:x val="2.409043841436439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833-4DA1-A8B6-7F2291977481}"/>
                </c:ext>
              </c:extLst>
            </c:dLbl>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data'!$K$716:$K$729</c:f>
              <c:strCache>
                <c:ptCount val="14"/>
                <c:pt idx="0">
                  <c:v>Has a clean, unspoiled environment</c:v>
                </c:pt>
                <c:pt idx="1">
                  <c:v>Offers a good vacation value for the money</c:v>
                </c:pt>
                <c:pt idx="2">
                  <c:v>Provides warm Southern hospitality</c:v>
                </c:pt>
                <c:pt idx="3">
                  <c:v>Has a variety of dining options at several price points</c:v>
                </c:pt>
                <c:pt idx="4">
                  <c:v>Is easy to get to by car</c:v>
                </c:pt>
                <c:pt idx="5">
                  <c:v>Offers plenty to see and do</c:v>
                </c:pt>
                <c:pt idx="6">
                  <c:v>Has a variety of lodging options at multiple price points</c:v>
                </c:pt>
                <c:pt idx="7">
                  <c:v>Has nice weather</c:v>
                </c:pt>
                <c:pt idx="8">
                  <c:v>Has warm weather</c:v>
                </c:pt>
                <c:pt idx="9">
                  <c:v>Has beautiful beaches</c:v>
                </c:pt>
                <c:pt idx="10">
                  <c:v>Has beautiful scenery</c:v>
                </c:pt>
                <c:pt idx="11">
                  <c:v>Is a safe destination</c:v>
                </c:pt>
                <c:pt idx="12">
                  <c:v>Has a "family-friendly" atmosphere</c:v>
                </c:pt>
                <c:pt idx="13">
                  <c:v>Offers a relaxing atmosphere</c:v>
                </c:pt>
              </c:strCache>
            </c:strRef>
          </c:cat>
          <c:val>
            <c:numRef>
              <c:f>'graph data'!$N$716:$N$729</c:f>
              <c:numCache>
                <c:formatCode>0%</c:formatCode>
                <c:ptCount val="14"/>
                <c:pt idx="0">
                  <c:v>3.9800995024875621E-2</c:v>
                </c:pt>
                <c:pt idx="1">
                  <c:v>2.9850746268656716E-2</c:v>
                </c:pt>
                <c:pt idx="2">
                  <c:v>1.9950124688279301E-2</c:v>
                </c:pt>
                <c:pt idx="3">
                  <c:v>2.2388059701492539E-2</c:v>
                </c:pt>
                <c:pt idx="4">
                  <c:v>1.9900497512437811E-2</c:v>
                </c:pt>
                <c:pt idx="5">
                  <c:v>1.9950124688279301E-2</c:v>
                </c:pt>
                <c:pt idx="6">
                  <c:v>1.9950124688279301E-2</c:v>
                </c:pt>
                <c:pt idx="7">
                  <c:v>0.02</c:v>
                </c:pt>
                <c:pt idx="8">
                  <c:v>1.9950124688279301E-2</c:v>
                </c:pt>
                <c:pt idx="9">
                  <c:v>9.9750623441396506E-3</c:v>
                </c:pt>
                <c:pt idx="10">
                  <c:v>1.2437810945273631E-2</c:v>
                </c:pt>
                <c:pt idx="11">
                  <c:v>1.9950124688279301E-2</c:v>
                </c:pt>
                <c:pt idx="12">
                  <c:v>1.2468827930174564E-2</c:v>
                </c:pt>
                <c:pt idx="13">
                  <c:v>2.9925187032418952E-2</c:v>
                </c:pt>
              </c:numCache>
            </c:numRef>
          </c:val>
          <c:extLst>
            <c:ext xmlns:c16="http://schemas.microsoft.com/office/drawing/2014/chart" uri="{C3380CC4-5D6E-409C-BE32-E72D297353CC}">
              <c16:uniqueId val="{00000002-B833-4DA1-A8B6-7F2291977481}"/>
            </c:ext>
          </c:extLst>
        </c:ser>
        <c:dLbls>
          <c:dLblPos val="ctr"/>
          <c:showLegendKey val="0"/>
          <c:showVal val="1"/>
          <c:showCatName val="0"/>
          <c:showSerName val="0"/>
          <c:showPercent val="0"/>
          <c:showBubbleSize val="0"/>
        </c:dLbls>
        <c:gapWidth val="50"/>
        <c:overlap val="100"/>
        <c:axId val="643791944"/>
        <c:axId val="643786040"/>
      </c:barChart>
      <c:catAx>
        <c:axId val="643791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643786040"/>
        <c:crosses val="autoZero"/>
        <c:auto val="1"/>
        <c:lblAlgn val="ctr"/>
        <c:lblOffset val="100"/>
        <c:noMultiLvlLbl val="0"/>
      </c:catAx>
      <c:valAx>
        <c:axId val="643786040"/>
        <c:scaling>
          <c:orientation val="minMax"/>
          <c:min val="0"/>
        </c:scaling>
        <c:delete val="1"/>
        <c:axPos val="b"/>
        <c:numFmt formatCode="0%" sourceLinked="1"/>
        <c:majorTickMark val="out"/>
        <c:minorTickMark val="none"/>
        <c:tickLblPos val="nextTo"/>
        <c:crossAx val="64379194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DBEFF9"/>
    </a:solidFill>
    <a:ln>
      <a:noFill/>
    </a:ln>
    <a:effectLst/>
  </c:spPr>
  <c:txPr>
    <a:bodyPr/>
    <a:lstStyle/>
    <a:p>
      <a:pPr>
        <a:defRPr>
          <a:solidFill>
            <a:schemeClr val="tx1"/>
          </a:solidFill>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Likelihood to Recommend GS/OB</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9717585301837268"/>
          <c:y val="0.21220073664825045"/>
          <c:w val="0.67226859142607176"/>
          <c:h val="0.6681555516886355"/>
        </c:manualLayout>
      </c:layout>
      <c:barChart>
        <c:barDir val="col"/>
        <c:grouping val="percentStacked"/>
        <c:varyColors val="0"/>
        <c:ser>
          <c:idx val="0"/>
          <c:order val="0"/>
          <c:tx>
            <c:strRef>
              <c:f>'graph data'!$I$464</c:f>
              <c:strCache>
                <c:ptCount val="1"/>
                <c:pt idx="0">
                  <c:v>Extremely likely</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data'!$J$463:$K$463</c:f>
              <c:strCache>
                <c:ptCount val="2"/>
                <c:pt idx="0">
                  <c:v>2017-18 (a)</c:v>
                </c:pt>
                <c:pt idx="1">
                  <c:v>2018-19 (b)</c:v>
                </c:pt>
              </c:strCache>
            </c:strRef>
          </c:cat>
          <c:val>
            <c:numRef>
              <c:f>'graph data'!$J$464:$K$464</c:f>
              <c:numCache>
                <c:formatCode>0%</c:formatCode>
                <c:ptCount val="2"/>
                <c:pt idx="0">
                  <c:v>0.72513562386980113</c:v>
                </c:pt>
                <c:pt idx="1">
                  <c:v>0.64</c:v>
                </c:pt>
              </c:numCache>
            </c:numRef>
          </c:val>
          <c:extLst>
            <c:ext xmlns:c16="http://schemas.microsoft.com/office/drawing/2014/chart" uri="{C3380CC4-5D6E-409C-BE32-E72D297353CC}">
              <c16:uniqueId val="{00000000-AA00-43DD-8FC3-15DC0AA76491}"/>
            </c:ext>
          </c:extLst>
        </c:ser>
        <c:ser>
          <c:idx val="1"/>
          <c:order val="1"/>
          <c:tx>
            <c:strRef>
              <c:f>'graph data'!$I$465</c:f>
              <c:strCache>
                <c:ptCount val="1"/>
                <c:pt idx="0">
                  <c:v>4</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data'!$J$463:$K$463</c:f>
              <c:strCache>
                <c:ptCount val="2"/>
                <c:pt idx="0">
                  <c:v>2017-18 (a)</c:v>
                </c:pt>
                <c:pt idx="1">
                  <c:v>2018-19 (b)</c:v>
                </c:pt>
              </c:strCache>
            </c:strRef>
          </c:cat>
          <c:val>
            <c:numRef>
              <c:f>'graph data'!$J$465:$K$465</c:f>
              <c:numCache>
                <c:formatCode>0%</c:formatCode>
                <c:ptCount val="2"/>
                <c:pt idx="0">
                  <c:v>0.22242314647377939</c:v>
                </c:pt>
                <c:pt idx="1">
                  <c:v>0.3175</c:v>
                </c:pt>
              </c:numCache>
            </c:numRef>
          </c:val>
          <c:extLst>
            <c:ext xmlns:c16="http://schemas.microsoft.com/office/drawing/2014/chart" uri="{C3380CC4-5D6E-409C-BE32-E72D297353CC}">
              <c16:uniqueId val="{00000001-AA00-43DD-8FC3-15DC0AA76491}"/>
            </c:ext>
          </c:extLst>
        </c:ser>
        <c:ser>
          <c:idx val="2"/>
          <c:order val="2"/>
          <c:tx>
            <c:strRef>
              <c:f>'graph data'!$I$466</c:f>
              <c:strCache>
                <c:ptCount val="1"/>
                <c:pt idx="0">
                  <c:v>3</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data'!$J$463:$K$463</c:f>
              <c:strCache>
                <c:ptCount val="2"/>
                <c:pt idx="0">
                  <c:v>2017-18 (a)</c:v>
                </c:pt>
                <c:pt idx="1">
                  <c:v>2018-19 (b)</c:v>
                </c:pt>
              </c:strCache>
            </c:strRef>
          </c:cat>
          <c:val>
            <c:numRef>
              <c:f>'graph data'!$J$466:$K$466</c:f>
              <c:numCache>
                <c:formatCode>0%</c:formatCode>
                <c:ptCount val="2"/>
                <c:pt idx="0">
                  <c:v>5.0632911392405069E-2</c:v>
                </c:pt>
                <c:pt idx="1">
                  <c:v>4.2500000000000003E-2</c:v>
                </c:pt>
              </c:numCache>
            </c:numRef>
          </c:val>
          <c:extLst>
            <c:ext xmlns:c16="http://schemas.microsoft.com/office/drawing/2014/chart" uri="{C3380CC4-5D6E-409C-BE32-E72D297353CC}">
              <c16:uniqueId val="{00000002-AA00-43DD-8FC3-15DC0AA76491}"/>
            </c:ext>
          </c:extLst>
        </c:ser>
        <c:ser>
          <c:idx val="3"/>
          <c:order val="3"/>
          <c:tx>
            <c:strRef>
              <c:f>'graph data'!$I$467</c:f>
              <c:strCache>
                <c:ptCount val="1"/>
                <c:pt idx="0">
                  <c:v>1-2</c:v>
                </c:pt>
              </c:strCache>
            </c:strRef>
          </c:tx>
          <c:spPr>
            <a:solidFill>
              <a:srgbClr val="FFC000"/>
            </a:solidFill>
            <a:ln>
              <a:noFill/>
            </a:ln>
            <a:effectLst/>
          </c:spPr>
          <c:invertIfNegative val="0"/>
          <c:dLbls>
            <c:dLbl>
              <c:idx val="0"/>
              <c:layout>
                <c:manualLayout>
                  <c:x val="5.5555555555555558E-3"/>
                  <c:y val="-4.1436464088397788E-2"/>
                </c:manualLayout>
              </c:layout>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20-4830-95A0-327107936097}"/>
                </c:ext>
              </c:extLst>
            </c:dLbl>
            <c:dLbl>
              <c:idx val="1"/>
              <c:layout>
                <c:manualLayout>
                  <c:x val="0"/>
                  <c:y val="-2.7624309392265192E-2"/>
                </c:manualLayout>
              </c:layout>
              <c:spPr>
                <a:noFill/>
                <a:ln>
                  <a:noFill/>
                </a:ln>
                <a:effectLst/>
              </c:spPr>
              <c:txPr>
                <a:bodyPr rot="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20-4830-95A0-327107936097}"/>
                </c:ext>
              </c:extLst>
            </c:dLbl>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data'!$J$463:$K$463</c:f>
              <c:strCache>
                <c:ptCount val="2"/>
                <c:pt idx="0">
                  <c:v>2017-18 (a)</c:v>
                </c:pt>
                <c:pt idx="1">
                  <c:v>2018-19 (b)</c:v>
                </c:pt>
              </c:strCache>
            </c:strRef>
          </c:cat>
          <c:val>
            <c:numRef>
              <c:f>'graph data'!$J$467:$K$467</c:f>
              <c:numCache>
                <c:formatCode>0%</c:formatCode>
                <c:ptCount val="2"/>
                <c:pt idx="0">
                  <c:v>1.8083182640144665E-3</c:v>
                </c:pt>
                <c:pt idx="1">
                  <c:v>0</c:v>
                </c:pt>
              </c:numCache>
            </c:numRef>
          </c:val>
          <c:extLst>
            <c:ext xmlns:c16="http://schemas.microsoft.com/office/drawing/2014/chart" uri="{C3380CC4-5D6E-409C-BE32-E72D297353CC}">
              <c16:uniqueId val="{00000003-AA00-43DD-8FC3-15DC0AA76491}"/>
            </c:ext>
          </c:extLst>
        </c:ser>
        <c:dLbls>
          <c:dLblPos val="ctr"/>
          <c:showLegendKey val="0"/>
          <c:showVal val="1"/>
          <c:showCatName val="0"/>
          <c:showSerName val="0"/>
          <c:showPercent val="0"/>
          <c:showBubbleSize val="0"/>
        </c:dLbls>
        <c:gapWidth val="50"/>
        <c:overlap val="100"/>
        <c:axId val="752962256"/>
        <c:axId val="752962584"/>
      </c:barChart>
      <c:catAx>
        <c:axId val="752962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752962584"/>
        <c:crosses val="autoZero"/>
        <c:auto val="1"/>
        <c:lblAlgn val="ctr"/>
        <c:lblOffset val="100"/>
        <c:noMultiLvlLbl val="0"/>
      </c:catAx>
      <c:valAx>
        <c:axId val="752962584"/>
        <c:scaling>
          <c:orientation val="minMax"/>
        </c:scaling>
        <c:delete val="1"/>
        <c:axPos val="l"/>
        <c:numFmt formatCode="0%" sourceLinked="1"/>
        <c:majorTickMark val="none"/>
        <c:minorTickMark val="none"/>
        <c:tickLblPos val="nextTo"/>
        <c:crossAx val="752962256"/>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a:solidFill>
            <a:schemeClr val="tx1"/>
          </a:solidFill>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en-US" sz="1200" b="1" dirty="0"/>
              <a:t>Overall, how would you rate the quality of the service you received at stores, restaurants, attractions, and lodging establishments in Gulf Shores/Orange Beach?</a:t>
            </a:r>
          </a:p>
        </c:rich>
      </c:tx>
      <c:overlay val="0"/>
      <c:spPr>
        <a:noFill/>
        <a:ln>
          <a:noFill/>
        </a:ln>
        <a:effectLst/>
      </c:spPr>
      <c:txPr>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9640454763410714"/>
          <c:y val="0.25046055772386067"/>
          <c:w val="0.77681150639852559"/>
          <c:h val="0.67402984639386454"/>
        </c:manualLayout>
      </c:layout>
      <c:barChart>
        <c:barDir val="col"/>
        <c:grouping val="percentStacked"/>
        <c:varyColors val="0"/>
        <c:ser>
          <c:idx val="4"/>
          <c:order val="0"/>
          <c:tx>
            <c:strRef>
              <c:f>'graph data'!$I$519</c:f>
              <c:strCache>
                <c:ptCount val="1"/>
                <c:pt idx="0">
                  <c:v>Excellent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data'!$J$518:$K$518</c:f>
              <c:strCache>
                <c:ptCount val="2"/>
                <c:pt idx="0">
                  <c:v>2017-18 (a)</c:v>
                </c:pt>
                <c:pt idx="1">
                  <c:v>2018-19 (b)</c:v>
                </c:pt>
              </c:strCache>
            </c:strRef>
          </c:cat>
          <c:val>
            <c:numRef>
              <c:f>'graph data'!$J$519:$K$519</c:f>
              <c:numCache>
                <c:formatCode>0%</c:formatCode>
                <c:ptCount val="2"/>
                <c:pt idx="0">
                  <c:v>0.31991951710261568</c:v>
                </c:pt>
                <c:pt idx="1">
                  <c:v>0.39694656488549618</c:v>
                </c:pt>
              </c:numCache>
            </c:numRef>
          </c:val>
          <c:extLst>
            <c:ext xmlns:c16="http://schemas.microsoft.com/office/drawing/2014/chart" uri="{C3380CC4-5D6E-409C-BE32-E72D297353CC}">
              <c16:uniqueId val="{00000004-2DC8-4228-A55F-270AD1D56739}"/>
            </c:ext>
          </c:extLst>
        </c:ser>
        <c:ser>
          <c:idx val="3"/>
          <c:order val="1"/>
          <c:tx>
            <c:strRef>
              <c:f>'graph data'!$I$520</c:f>
              <c:strCache>
                <c:ptCount val="1"/>
                <c:pt idx="0">
                  <c:v>Very good</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data'!$J$518:$K$518</c:f>
              <c:strCache>
                <c:ptCount val="2"/>
                <c:pt idx="0">
                  <c:v>2017-18 (a)</c:v>
                </c:pt>
                <c:pt idx="1">
                  <c:v>2018-19 (b)</c:v>
                </c:pt>
              </c:strCache>
            </c:strRef>
          </c:cat>
          <c:val>
            <c:numRef>
              <c:f>'graph data'!$J$520:$K$520</c:f>
              <c:numCache>
                <c:formatCode>0%</c:formatCode>
                <c:ptCount val="2"/>
                <c:pt idx="0">
                  <c:v>0.56539235412474853</c:v>
                </c:pt>
                <c:pt idx="1">
                  <c:v>0.51908396946564883</c:v>
                </c:pt>
              </c:numCache>
            </c:numRef>
          </c:val>
          <c:extLst>
            <c:ext xmlns:c16="http://schemas.microsoft.com/office/drawing/2014/chart" uri="{C3380CC4-5D6E-409C-BE32-E72D297353CC}">
              <c16:uniqueId val="{00000003-2DC8-4228-A55F-270AD1D56739}"/>
            </c:ext>
          </c:extLst>
        </c:ser>
        <c:ser>
          <c:idx val="2"/>
          <c:order val="2"/>
          <c:tx>
            <c:strRef>
              <c:f>'graph data'!$I$521</c:f>
              <c:strCache>
                <c:ptCount val="1"/>
                <c:pt idx="0">
                  <c:v>Good</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data'!$J$518:$K$518</c:f>
              <c:strCache>
                <c:ptCount val="2"/>
                <c:pt idx="0">
                  <c:v>2017-18 (a)</c:v>
                </c:pt>
                <c:pt idx="1">
                  <c:v>2018-19 (b)</c:v>
                </c:pt>
              </c:strCache>
            </c:strRef>
          </c:cat>
          <c:val>
            <c:numRef>
              <c:f>'graph data'!$J$521:$K$521</c:f>
              <c:numCache>
                <c:formatCode>0%</c:formatCode>
                <c:ptCount val="2"/>
                <c:pt idx="0">
                  <c:v>0.11267605633802819</c:v>
                </c:pt>
                <c:pt idx="1">
                  <c:v>7.3791348600508899E-2</c:v>
                </c:pt>
              </c:numCache>
            </c:numRef>
          </c:val>
          <c:extLst>
            <c:ext xmlns:c16="http://schemas.microsoft.com/office/drawing/2014/chart" uri="{C3380CC4-5D6E-409C-BE32-E72D297353CC}">
              <c16:uniqueId val="{00000002-2DC8-4228-A55F-270AD1D56739}"/>
            </c:ext>
          </c:extLst>
        </c:ser>
        <c:ser>
          <c:idx val="1"/>
          <c:order val="3"/>
          <c:tx>
            <c:strRef>
              <c:f>'graph data'!$I$522</c:f>
              <c:strCache>
                <c:ptCount val="1"/>
                <c:pt idx="0">
                  <c:v>Fair</c:v>
                </c:pt>
              </c:strCache>
            </c:strRef>
          </c:tx>
          <c:spPr>
            <a:solidFill>
              <a:schemeClr val="accent6"/>
            </a:solidFill>
            <a:ln>
              <a:noFill/>
            </a:ln>
            <a:effectLst/>
          </c:spPr>
          <c:invertIfNegative val="0"/>
          <c:dLbls>
            <c:dLbl>
              <c:idx val="0"/>
              <c:layout>
                <c:manualLayout>
                  <c:x val="-3.1653754325070491E-2"/>
                  <c:y val="-1.414048628798319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8D-4570-AB7E-B63AF8661648}"/>
                </c:ext>
              </c:extLst>
            </c:dLbl>
            <c:dLbl>
              <c:idx val="1"/>
              <c:layout>
                <c:manualLayout>
                  <c:x val="-5.8984115797142437E-3"/>
                  <c:y val="-9.696289271120319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8D-4570-AB7E-B63AF8661648}"/>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data'!$J$518:$K$518</c:f>
              <c:strCache>
                <c:ptCount val="2"/>
                <c:pt idx="0">
                  <c:v>2017-18 (a)</c:v>
                </c:pt>
                <c:pt idx="1">
                  <c:v>2018-19 (b)</c:v>
                </c:pt>
              </c:strCache>
            </c:strRef>
          </c:cat>
          <c:val>
            <c:numRef>
              <c:f>'graph data'!$J$522:$K$522</c:f>
              <c:numCache>
                <c:formatCode>0%</c:formatCode>
                <c:ptCount val="2"/>
                <c:pt idx="0">
                  <c:v>2.012072434607646E-3</c:v>
                </c:pt>
                <c:pt idx="1">
                  <c:v>1.0178117048346057E-2</c:v>
                </c:pt>
              </c:numCache>
            </c:numRef>
          </c:val>
          <c:extLst>
            <c:ext xmlns:c16="http://schemas.microsoft.com/office/drawing/2014/chart" uri="{C3380CC4-5D6E-409C-BE32-E72D297353CC}">
              <c16:uniqueId val="{00000001-2DC8-4228-A55F-270AD1D56739}"/>
            </c:ext>
          </c:extLst>
        </c:ser>
        <c:ser>
          <c:idx val="0"/>
          <c:order val="4"/>
          <c:tx>
            <c:strRef>
              <c:f>'graph data'!$I$523</c:f>
              <c:strCache>
                <c:ptCount val="1"/>
                <c:pt idx="0">
                  <c:v>Poor</c:v>
                </c:pt>
              </c:strCache>
            </c:strRef>
          </c:tx>
          <c:spPr>
            <a:solidFill>
              <a:srgbClr val="C00000"/>
            </a:solidFill>
            <a:ln>
              <a:noFill/>
            </a:ln>
            <a:effectLst/>
          </c:spPr>
          <c:invertIfNegative val="0"/>
          <c:dLbls>
            <c:dLbl>
              <c:idx val="0"/>
              <c:layout>
                <c:manualLayout>
                  <c:x val="-3.1653754325070491E-2"/>
                  <c:y val="-4.769608470153054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2B-4AC3-9DB2-19AC471F9C7E}"/>
                </c:ext>
              </c:extLst>
            </c:dLbl>
            <c:dLbl>
              <c:idx val="1"/>
              <c:layout>
                <c:manualLayout>
                  <c:x val="-7.3047125365547179E-3"/>
                  <c:y val="-3.3667824495198055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2B-4AC3-9DB2-19AC471F9C7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'graph data'!$J$518:$K$518</c:f>
              <c:strCache>
                <c:ptCount val="2"/>
                <c:pt idx="0">
                  <c:v>2017-18 (a)</c:v>
                </c:pt>
                <c:pt idx="1">
                  <c:v>2018-19 (b)</c:v>
                </c:pt>
              </c:strCache>
            </c:strRef>
          </c:cat>
          <c:val>
            <c:numRef>
              <c:f>'graph data'!$J$523:$K$523</c:f>
              <c:numCache>
                <c:formatCode>0%</c:formatCode>
                <c:ptCount val="2"/>
                <c:pt idx="0">
                  <c:v>0</c:v>
                </c:pt>
                <c:pt idx="1">
                  <c:v>0</c:v>
                </c:pt>
              </c:numCache>
            </c:numRef>
          </c:val>
          <c:extLst>
            <c:ext xmlns:c16="http://schemas.microsoft.com/office/drawing/2014/chart" uri="{C3380CC4-5D6E-409C-BE32-E72D297353CC}">
              <c16:uniqueId val="{00000000-4B2B-4AC3-9DB2-19AC471F9C7E}"/>
            </c:ext>
          </c:extLst>
        </c:ser>
        <c:dLbls>
          <c:dLblPos val="ctr"/>
          <c:showLegendKey val="0"/>
          <c:showVal val="1"/>
          <c:showCatName val="0"/>
          <c:showSerName val="0"/>
          <c:showPercent val="0"/>
          <c:showBubbleSize val="0"/>
        </c:dLbls>
        <c:gapWidth val="50"/>
        <c:overlap val="100"/>
        <c:axId val="752969472"/>
        <c:axId val="752970456"/>
      </c:barChart>
      <c:catAx>
        <c:axId val="75296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52970456"/>
        <c:crosses val="autoZero"/>
        <c:auto val="1"/>
        <c:lblAlgn val="ctr"/>
        <c:lblOffset val="100"/>
        <c:noMultiLvlLbl val="0"/>
      </c:catAx>
      <c:valAx>
        <c:axId val="752970456"/>
        <c:scaling>
          <c:orientation val="minMax"/>
        </c:scaling>
        <c:delete val="1"/>
        <c:axPos val="l"/>
        <c:numFmt formatCode="0%" sourceLinked="1"/>
        <c:majorTickMark val="none"/>
        <c:minorTickMark val="none"/>
        <c:tickLblPos val="nextTo"/>
        <c:crossAx val="752969472"/>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Overall experience in</a:t>
            </a:r>
            <a:r>
              <a:rPr lang="en-US" b="1" baseline="0" dirty="0"/>
              <a:t> GS/OB </a:t>
            </a:r>
          </a:p>
          <a:p>
            <a:pPr>
              <a:defRPr b="1"/>
            </a:pPr>
            <a:r>
              <a:rPr lang="en-US" b="0" dirty="0"/>
              <a:t>(2018-19 data)</a:t>
            </a:r>
            <a:endParaRPr lang="en-US" b="1" dirty="0"/>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'graph data'!$N$517</c:f>
              <c:strCache>
                <c:ptCount val="1"/>
                <c:pt idx="0">
                  <c:v>Excellent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'graph data'!$O$516:$R$516</c:f>
              <c:strCache>
                <c:ptCount val="4"/>
                <c:pt idx="0">
                  <c:v>Spring</c:v>
                </c:pt>
                <c:pt idx="1">
                  <c:v>Summer</c:v>
                </c:pt>
                <c:pt idx="2">
                  <c:v>Fall</c:v>
                </c:pt>
                <c:pt idx="3">
                  <c:v>Winter</c:v>
                </c:pt>
              </c:strCache>
            </c:strRef>
          </c:cat>
          <c:val>
            <c:numRef>
              <c:f>'graph data'!$O$517:$R$517</c:f>
              <c:numCache>
                <c:formatCode>0%</c:formatCode>
                <c:ptCount val="4"/>
                <c:pt idx="0">
                  <c:v>0.54</c:v>
                </c:pt>
                <c:pt idx="1">
                  <c:v>0.49</c:v>
                </c:pt>
                <c:pt idx="2">
                  <c:v>0.46</c:v>
                </c:pt>
                <c:pt idx="3">
                  <c:v>0.39694656488549618</c:v>
                </c:pt>
              </c:numCache>
            </c:numRef>
          </c:val>
          <c:smooth val="0"/>
          <c:extLst>
            <c:ext xmlns:c16="http://schemas.microsoft.com/office/drawing/2014/chart" uri="{C3380CC4-5D6E-409C-BE32-E72D297353CC}">
              <c16:uniqueId val="{00000000-92F4-4700-A09F-03EAFC03F009}"/>
            </c:ext>
          </c:extLst>
        </c:ser>
        <c:ser>
          <c:idx val="1"/>
          <c:order val="1"/>
          <c:tx>
            <c:strRef>
              <c:f>'graph data'!$N$518</c:f>
              <c:strCache>
                <c:ptCount val="1"/>
                <c:pt idx="0">
                  <c:v>Very good</c:v>
                </c:pt>
              </c:strCache>
            </c:strRef>
          </c:tx>
          <c:spPr>
            <a:ln w="28575" cap="rnd">
              <a:solidFill>
                <a:srgbClr val="FFC000"/>
              </a:solidFill>
              <a:round/>
            </a:ln>
            <a:effectLst/>
          </c:spPr>
          <c:marker>
            <c:symbol val="circle"/>
            <c:size val="5"/>
            <c:spPr>
              <a:solidFill>
                <a:srgbClr val="FFC000"/>
              </a:solidFill>
              <a:ln w="9525">
                <a:solidFill>
                  <a:srgbClr val="FFC000"/>
                </a:solidFill>
              </a:ln>
              <a:effectLst/>
            </c:spPr>
          </c:marker>
          <c:cat>
            <c:strRef>
              <c:f>'graph data'!$O$516:$R$516</c:f>
              <c:strCache>
                <c:ptCount val="4"/>
                <c:pt idx="0">
                  <c:v>Spring</c:v>
                </c:pt>
                <c:pt idx="1">
                  <c:v>Summer</c:v>
                </c:pt>
                <c:pt idx="2">
                  <c:v>Fall</c:v>
                </c:pt>
                <c:pt idx="3">
                  <c:v>Winter</c:v>
                </c:pt>
              </c:strCache>
            </c:strRef>
          </c:cat>
          <c:val>
            <c:numRef>
              <c:f>'graph data'!$O$518:$R$518</c:f>
              <c:numCache>
                <c:formatCode>0%</c:formatCode>
                <c:ptCount val="4"/>
                <c:pt idx="0">
                  <c:v>0.33</c:v>
                </c:pt>
                <c:pt idx="1">
                  <c:v>0.37</c:v>
                </c:pt>
                <c:pt idx="2">
                  <c:v>0.46</c:v>
                </c:pt>
                <c:pt idx="3">
                  <c:v>0.51908396946564883</c:v>
                </c:pt>
              </c:numCache>
            </c:numRef>
          </c:val>
          <c:smooth val="0"/>
          <c:extLst>
            <c:ext xmlns:c16="http://schemas.microsoft.com/office/drawing/2014/chart" uri="{C3380CC4-5D6E-409C-BE32-E72D297353CC}">
              <c16:uniqueId val="{00000001-92F4-4700-A09F-03EAFC03F009}"/>
            </c:ext>
          </c:extLst>
        </c:ser>
        <c:ser>
          <c:idx val="2"/>
          <c:order val="2"/>
          <c:tx>
            <c:strRef>
              <c:f>'graph data'!$N$519</c:f>
              <c:strCache>
                <c:ptCount val="1"/>
                <c:pt idx="0">
                  <c:v>Good</c:v>
                </c:pt>
              </c:strCache>
            </c:strRef>
          </c:tx>
          <c:spPr>
            <a:ln w="28575" cap="rnd">
              <a:solidFill>
                <a:schemeClr val="tx2"/>
              </a:solidFill>
              <a:round/>
            </a:ln>
            <a:effectLst/>
          </c:spPr>
          <c:marker>
            <c:symbol val="circle"/>
            <c:size val="5"/>
            <c:spPr>
              <a:solidFill>
                <a:schemeClr val="tx2"/>
              </a:solidFill>
              <a:ln w="9525">
                <a:solidFill>
                  <a:schemeClr val="tx2"/>
                </a:solidFill>
              </a:ln>
              <a:effectLst/>
            </c:spPr>
          </c:marker>
          <c:cat>
            <c:strRef>
              <c:f>'graph data'!$O$516:$R$516</c:f>
              <c:strCache>
                <c:ptCount val="4"/>
                <c:pt idx="0">
                  <c:v>Spring</c:v>
                </c:pt>
                <c:pt idx="1">
                  <c:v>Summer</c:v>
                </c:pt>
                <c:pt idx="2">
                  <c:v>Fall</c:v>
                </c:pt>
                <c:pt idx="3">
                  <c:v>Winter</c:v>
                </c:pt>
              </c:strCache>
            </c:strRef>
          </c:cat>
          <c:val>
            <c:numRef>
              <c:f>'graph data'!$O$519:$R$519</c:f>
              <c:numCache>
                <c:formatCode>0%</c:formatCode>
                <c:ptCount val="4"/>
                <c:pt idx="0">
                  <c:v>0.09</c:v>
                </c:pt>
                <c:pt idx="1">
                  <c:v>0.13</c:v>
                </c:pt>
                <c:pt idx="2">
                  <c:v>0.06</c:v>
                </c:pt>
                <c:pt idx="3">
                  <c:v>7.3791348600508899E-2</c:v>
                </c:pt>
              </c:numCache>
            </c:numRef>
          </c:val>
          <c:smooth val="0"/>
          <c:extLst>
            <c:ext xmlns:c16="http://schemas.microsoft.com/office/drawing/2014/chart" uri="{C3380CC4-5D6E-409C-BE32-E72D297353CC}">
              <c16:uniqueId val="{00000002-92F4-4700-A09F-03EAFC03F009}"/>
            </c:ext>
          </c:extLst>
        </c:ser>
        <c:ser>
          <c:idx val="3"/>
          <c:order val="3"/>
          <c:tx>
            <c:strRef>
              <c:f>'graph data'!$N$520</c:f>
              <c:strCache>
                <c:ptCount val="1"/>
                <c:pt idx="0">
                  <c:v>Fair</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strRef>
              <c:f>'graph data'!$O$516:$R$516</c:f>
              <c:strCache>
                <c:ptCount val="4"/>
                <c:pt idx="0">
                  <c:v>Spring</c:v>
                </c:pt>
                <c:pt idx="1">
                  <c:v>Summer</c:v>
                </c:pt>
                <c:pt idx="2">
                  <c:v>Fall</c:v>
                </c:pt>
                <c:pt idx="3">
                  <c:v>Winter</c:v>
                </c:pt>
              </c:strCache>
            </c:strRef>
          </c:cat>
          <c:val>
            <c:numRef>
              <c:f>'graph data'!$O$520:$R$520</c:f>
              <c:numCache>
                <c:formatCode>0%</c:formatCode>
                <c:ptCount val="4"/>
                <c:pt idx="0">
                  <c:v>0.04</c:v>
                </c:pt>
                <c:pt idx="1">
                  <c:v>0.01</c:v>
                </c:pt>
                <c:pt idx="2">
                  <c:v>0.02</c:v>
                </c:pt>
                <c:pt idx="3">
                  <c:v>1.0178117048346057E-2</c:v>
                </c:pt>
              </c:numCache>
            </c:numRef>
          </c:val>
          <c:smooth val="0"/>
          <c:extLst>
            <c:ext xmlns:c16="http://schemas.microsoft.com/office/drawing/2014/chart" uri="{C3380CC4-5D6E-409C-BE32-E72D297353CC}">
              <c16:uniqueId val="{00000003-92F4-4700-A09F-03EAFC03F009}"/>
            </c:ext>
          </c:extLst>
        </c:ser>
        <c:dLbls>
          <c:showLegendKey val="0"/>
          <c:showVal val="0"/>
          <c:showCatName val="0"/>
          <c:showSerName val="0"/>
          <c:showPercent val="0"/>
          <c:showBubbleSize val="0"/>
        </c:dLbls>
        <c:marker val="1"/>
        <c:smooth val="0"/>
        <c:axId val="520913024"/>
        <c:axId val="520918600"/>
      </c:lineChart>
      <c:catAx>
        <c:axId val="52091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20918600"/>
        <c:crosses val="autoZero"/>
        <c:auto val="1"/>
        <c:lblAlgn val="ctr"/>
        <c:lblOffset val="100"/>
        <c:noMultiLvlLbl val="0"/>
      </c:catAx>
      <c:valAx>
        <c:axId val="520918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20913024"/>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Likely to Return to GS/OB in the Next Year</a:t>
            </a:r>
            <a:endParaRPr lang="en-US" sz="1400" b="1" dirty="0">
              <a:solidFill>
                <a:srgbClr val="FF0000"/>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'graph data'!$I$661</c:f>
              <c:strCache>
                <c:ptCount val="1"/>
                <c:pt idx="0">
                  <c:v>Already planning a trip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data'!$J$660:$K$660</c:f>
              <c:strCache>
                <c:ptCount val="2"/>
                <c:pt idx="0">
                  <c:v>2017 (a)</c:v>
                </c:pt>
                <c:pt idx="1">
                  <c:v>2018 (b)</c:v>
                </c:pt>
              </c:strCache>
            </c:strRef>
          </c:cat>
          <c:val>
            <c:numRef>
              <c:f>'graph data'!$J$661:$K$661</c:f>
              <c:numCache>
                <c:formatCode>0%</c:formatCode>
                <c:ptCount val="2"/>
                <c:pt idx="0">
                  <c:v>0.33754512635379064</c:v>
                </c:pt>
                <c:pt idx="1">
                  <c:v>0.35499999999999998</c:v>
                </c:pt>
              </c:numCache>
            </c:numRef>
          </c:val>
          <c:extLst xmlns:c15="http://schemas.microsoft.com/office/drawing/2012/chart">
            <c:ext xmlns:c16="http://schemas.microsoft.com/office/drawing/2014/chart" uri="{C3380CC4-5D6E-409C-BE32-E72D297353CC}">
              <c16:uniqueId val="{00000000-6DA5-4867-A93A-E5CD93CAB518}"/>
            </c:ext>
          </c:extLst>
        </c:ser>
        <c:ser>
          <c:idx val="1"/>
          <c:order val="1"/>
          <c:tx>
            <c:strRef>
              <c:f>'graph data'!$I$662</c:f>
              <c:strCache>
                <c:ptCount val="1"/>
                <c:pt idx="0">
                  <c:v>Very likely</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data'!$J$660:$K$660</c:f>
              <c:strCache>
                <c:ptCount val="2"/>
                <c:pt idx="0">
                  <c:v>2017 (a)</c:v>
                </c:pt>
                <c:pt idx="1">
                  <c:v>2018 (b)</c:v>
                </c:pt>
              </c:strCache>
            </c:strRef>
          </c:cat>
          <c:val>
            <c:numRef>
              <c:f>'graph data'!$J$662:$K$662</c:f>
              <c:numCache>
                <c:formatCode>0%</c:formatCode>
                <c:ptCount val="2"/>
                <c:pt idx="0">
                  <c:v>0.53971119133574008</c:v>
                </c:pt>
                <c:pt idx="1">
                  <c:v>0.46</c:v>
                </c:pt>
              </c:numCache>
            </c:numRef>
          </c:val>
          <c:extLst xmlns:c15="http://schemas.microsoft.com/office/drawing/2012/chart">
            <c:ext xmlns:c16="http://schemas.microsoft.com/office/drawing/2014/chart" uri="{C3380CC4-5D6E-409C-BE32-E72D297353CC}">
              <c16:uniqueId val="{00000001-6DA5-4867-A93A-E5CD93CAB518}"/>
            </c:ext>
          </c:extLst>
        </c:ser>
        <c:dLbls>
          <c:dLblPos val="ctr"/>
          <c:showLegendKey val="0"/>
          <c:showVal val="1"/>
          <c:showCatName val="0"/>
          <c:showSerName val="0"/>
          <c:showPercent val="0"/>
          <c:showBubbleSize val="0"/>
        </c:dLbls>
        <c:gapWidth val="50"/>
        <c:overlap val="100"/>
        <c:axId val="750313080"/>
        <c:axId val="750313408"/>
        <c:extLst/>
      </c:barChart>
      <c:catAx>
        <c:axId val="750313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50313408"/>
        <c:crosses val="autoZero"/>
        <c:auto val="1"/>
        <c:lblAlgn val="ctr"/>
        <c:lblOffset val="100"/>
        <c:noMultiLvlLbl val="0"/>
      </c:catAx>
      <c:valAx>
        <c:axId val="750313408"/>
        <c:scaling>
          <c:orientation val="minMax"/>
        </c:scaling>
        <c:delete val="1"/>
        <c:axPos val="l"/>
        <c:numFmt formatCode="0%" sourceLinked="1"/>
        <c:majorTickMark val="none"/>
        <c:minorTickMark val="none"/>
        <c:tickLblPos val="nextTo"/>
        <c:crossAx val="750313080"/>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a:t>Likelihood to visit GS/OB in the next year</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7521059751859545"/>
          <c:y val="0.17797231668495561"/>
          <c:w val="0.68966047908106554"/>
          <c:h val="0.52262229410185213"/>
        </c:manualLayout>
      </c:layout>
      <c:barChart>
        <c:barDir val="col"/>
        <c:grouping val="stacked"/>
        <c:varyColors val="0"/>
        <c:ser>
          <c:idx val="0"/>
          <c:order val="0"/>
          <c:tx>
            <c:strRef>
              <c:f>'graph data'!$K$1028</c:f>
              <c:strCache>
                <c:ptCount val="1"/>
                <c:pt idx="0">
                  <c:v>Already planning a trip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data'!$L$1026:$O$1027</c:f>
              <c:multiLvlStrCache>
                <c:ptCount val="4"/>
                <c:lvl>
                  <c:pt idx="0">
                    <c:v>1st time visitor</c:v>
                  </c:pt>
                  <c:pt idx="1">
                    <c:v>Repeat visitor</c:v>
                  </c:pt>
                  <c:pt idx="2">
                    <c:v>1st time visitor</c:v>
                  </c:pt>
                  <c:pt idx="3">
                    <c:v>Repeat visitor</c:v>
                  </c:pt>
                </c:lvl>
                <c:lvl>
                  <c:pt idx="0">
                    <c:v>2017-18</c:v>
                  </c:pt>
                  <c:pt idx="2">
                    <c:v>2018-19</c:v>
                  </c:pt>
                </c:lvl>
              </c:multiLvlStrCache>
            </c:multiLvlStrRef>
          </c:cat>
          <c:val>
            <c:numRef>
              <c:f>'graph data'!$L$1028:$O$1028</c:f>
              <c:numCache>
                <c:formatCode>0%</c:formatCode>
                <c:ptCount val="4"/>
                <c:pt idx="0">
                  <c:v>0.32258064516129031</c:v>
                </c:pt>
                <c:pt idx="1">
                  <c:v>0.38305084745762713</c:v>
                </c:pt>
                <c:pt idx="2">
                  <c:v>0.12857142857142856</c:v>
                </c:pt>
                <c:pt idx="3">
                  <c:v>0.46938775510204084</c:v>
                </c:pt>
              </c:numCache>
            </c:numRef>
          </c:val>
          <c:extLst>
            <c:ext xmlns:c16="http://schemas.microsoft.com/office/drawing/2014/chart" uri="{C3380CC4-5D6E-409C-BE32-E72D297353CC}">
              <c16:uniqueId val="{00000000-D81A-4832-BDCF-D1046CBCE785}"/>
            </c:ext>
          </c:extLst>
        </c:ser>
        <c:ser>
          <c:idx val="1"/>
          <c:order val="1"/>
          <c:tx>
            <c:strRef>
              <c:f>'graph data'!$K$1029</c:f>
              <c:strCache>
                <c:ptCount val="1"/>
                <c:pt idx="0">
                  <c:v>Very likely</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data'!$L$1026:$O$1027</c:f>
              <c:multiLvlStrCache>
                <c:ptCount val="4"/>
                <c:lvl>
                  <c:pt idx="0">
                    <c:v>1st time visitor</c:v>
                  </c:pt>
                  <c:pt idx="1">
                    <c:v>Repeat visitor</c:v>
                  </c:pt>
                  <c:pt idx="2">
                    <c:v>1st time visitor</c:v>
                  </c:pt>
                  <c:pt idx="3">
                    <c:v>Repeat visitor</c:v>
                  </c:pt>
                </c:lvl>
                <c:lvl>
                  <c:pt idx="0">
                    <c:v>2017-18</c:v>
                  </c:pt>
                  <c:pt idx="2">
                    <c:v>2018-19</c:v>
                  </c:pt>
                </c:lvl>
              </c:multiLvlStrCache>
            </c:multiLvlStrRef>
          </c:cat>
          <c:val>
            <c:numRef>
              <c:f>'graph data'!$L$1029:$O$1029</c:f>
              <c:numCache>
                <c:formatCode>0%</c:formatCode>
                <c:ptCount val="4"/>
                <c:pt idx="0">
                  <c:v>0.54838709677419351</c:v>
                </c:pt>
                <c:pt idx="1">
                  <c:v>0.49491525423728816</c:v>
                </c:pt>
                <c:pt idx="2">
                  <c:v>0.41428571428571431</c:v>
                </c:pt>
                <c:pt idx="3">
                  <c:v>0.43673469387755104</c:v>
                </c:pt>
              </c:numCache>
            </c:numRef>
          </c:val>
          <c:extLst>
            <c:ext xmlns:c16="http://schemas.microsoft.com/office/drawing/2014/chart" uri="{C3380CC4-5D6E-409C-BE32-E72D297353CC}">
              <c16:uniqueId val="{00000001-D81A-4832-BDCF-D1046CBCE785}"/>
            </c:ext>
          </c:extLst>
        </c:ser>
        <c:dLbls>
          <c:dLblPos val="ctr"/>
          <c:showLegendKey val="0"/>
          <c:showVal val="1"/>
          <c:showCatName val="0"/>
          <c:showSerName val="0"/>
          <c:showPercent val="0"/>
          <c:showBubbleSize val="0"/>
        </c:dLbls>
        <c:gapWidth val="50"/>
        <c:overlap val="100"/>
        <c:axId val="776333160"/>
        <c:axId val="776329224"/>
      </c:barChart>
      <c:catAx>
        <c:axId val="776333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76329224"/>
        <c:crosses val="autoZero"/>
        <c:auto val="1"/>
        <c:lblAlgn val="ctr"/>
        <c:lblOffset val="100"/>
        <c:noMultiLvlLbl val="0"/>
      </c:catAx>
      <c:valAx>
        <c:axId val="776329224"/>
        <c:scaling>
          <c:orientation val="minMax"/>
        </c:scaling>
        <c:delete val="1"/>
        <c:axPos val="l"/>
        <c:numFmt formatCode="0%" sourceLinked="1"/>
        <c:majorTickMark val="none"/>
        <c:minorTickMark val="none"/>
        <c:tickLblPos val="nextTo"/>
        <c:crossAx val="776333160"/>
        <c:crosses val="autoZero"/>
        <c:crossBetween val="between"/>
      </c:valAx>
      <c:spPr>
        <a:noFill/>
        <a:ln>
          <a:noFill/>
        </a:ln>
        <a:effectLst/>
      </c:spPr>
    </c:plotArea>
    <c:legend>
      <c:legendPos val="l"/>
      <c:layout>
        <c:manualLayout>
          <c:xMode val="edge"/>
          <c:yMode val="edge"/>
          <c:x val="1.9161230945639436E-2"/>
          <c:y val="0.40127458725692122"/>
          <c:w val="0.23688813562731653"/>
          <c:h val="0.4296299630444196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How far in advance did you book your lodging in Gulf Shores/Orange Beach?</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'graph data'!$J$40</c:f>
              <c:strCache>
                <c:ptCount val="1"/>
                <c:pt idx="0">
                  <c:v>2017-18 (a)</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data'!$I$41:$I$46</c:f>
              <c:strCache>
                <c:ptCount val="6"/>
                <c:pt idx="0">
                  <c:v>Less than 1 week</c:v>
                </c:pt>
                <c:pt idx="1">
                  <c:v>1-2 weeks</c:v>
                </c:pt>
                <c:pt idx="2">
                  <c:v>3 weeks-1 month</c:v>
                </c:pt>
                <c:pt idx="3">
                  <c:v>2-3 months</c:v>
                </c:pt>
                <c:pt idx="4">
                  <c:v>4-6 months</c:v>
                </c:pt>
                <c:pt idx="5">
                  <c:v>More than 6 months</c:v>
                </c:pt>
              </c:strCache>
            </c:strRef>
          </c:cat>
          <c:val>
            <c:numRef>
              <c:f>'graph data'!$J$41:$J$46</c:f>
              <c:numCache>
                <c:formatCode>0%</c:formatCode>
                <c:ptCount val="6"/>
                <c:pt idx="0">
                  <c:v>8.6642599277978322E-2</c:v>
                </c:pt>
                <c:pt idx="1">
                  <c:v>0.17870036101083034</c:v>
                </c:pt>
                <c:pt idx="2">
                  <c:v>0.25812274368231047</c:v>
                </c:pt>
                <c:pt idx="3">
                  <c:v>0.34296028880866425</c:v>
                </c:pt>
                <c:pt idx="4">
                  <c:v>4.6931407942238268E-2</c:v>
                </c:pt>
                <c:pt idx="5">
                  <c:v>8.6642599277978322E-2</c:v>
                </c:pt>
              </c:numCache>
            </c:numRef>
          </c:val>
          <c:extLst xmlns:c15="http://schemas.microsoft.com/office/drawing/2012/chart">
            <c:ext xmlns:c16="http://schemas.microsoft.com/office/drawing/2014/chart" uri="{C3380CC4-5D6E-409C-BE32-E72D297353CC}">
              <c16:uniqueId val="{00000000-83ED-4FB1-90C9-C47BF38BC271}"/>
            </c:ext>
          </c:extLst>
        </c:ser>
        <c:ser>
          <c:idx val="1"/>
          <c:order val="1"/>
          <c:tx>
            <c:strRef>
              <c:f>'graph data'!$K$40</c:f>
              <c:strCache>
                <c:ptCount val="1"/>
                <c:pt idx="0">
                  <c:v>2018-19 (b)</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data'!$I$41:$I$46</c:f>
              <c:strCache>
                <c:ptCount val="6"/>
                <c:pt idx="0">
                  <c:v>Less than 1 week</c:v>
                </c:pt>
                <c:pt idx="1">
                  <c:v>1-2 weeks</c:v>
                </c:pt>
                <c:pt idx="2">
                  <c:v>3 weeks-1 month</c:v>
                </c:pt>
                <c:pt idx="3">
                  <c:v>2-3 months</c:v>
                </c:pt>
                <c:pt idx="4">
                  <c:v>4-6 months</c:v>
                </c:pt>
                <c:pt idx="5">
                  <c:v>More than 6 months</c:v>
                </c:pt>
              </c:strCache>
            </c:strRef>
          </c:cat>
          <c:val>
            <c:numRef>
              <c:f>'graph data'!$K$41:$K$46</c:f>
              <c:numCache>
                <c:formatCode>0%</c:formatCode>
                <c:ptCount val="6"/>
                <c:pt idx="0">
                  <c:v>7.0528967254408062E-2</c:v>
                </c:pt>
                <c:pt idx="1">
                  <c:v>0.11838790931989925</c:v>
                </c:pt>
                <c:pt idx="2">
                  <c:v>0.24685138539042822</c:v>
                </c:pt>
                <c:pt idx="3">
                  <c:v>0.30730478589420657</c:v>
                </c:pt>
                <c:pt idx="4">
                  <c:v>0.181360201511335</c:v>
                </c:pt>
                <c:pt idx="5">
                  <c:v>7.5566750629722929E-2</c:v>
                </c:pt>
              </c:numCache>
            </c:numRef>
          </c:val>
          <c:extLst xmlns:c15="http://schemas.microsoft.com/office/drawing/2012/chart">
            <c:ext xmlns:c16="http://schemas.microsoft.com/office/drawing/2014/chart" uri="{C3380CC4-5D6E-409C-BE32-E72D297353CC}">
              <c16:uniqueId val="{00000001-83ED-4FB1-90C9-C47BF38BC271}"/>
            </c:ext>
          </c:extLst>
        </c:ser>
        <c:dLbls>
          <c:dLblPos val="outEnd"/>
          <c:showLegendKey val="0"/>
          <c:showVal val="1"/>
          <c:showCatName val="0"/>
          <c:showSerName val="0"/>
          <c:showPercent val="0"/>
          <c:showBubbleSize val="0"/>
        </c:dLbls>
        <c:gapWidth val="50"/>
        <c:axId val="424263352"/>
        <c:axId val="424262040"/>
        <c:extLst/>
      </c:barChart>
      <c:catAx>
        <c:axId val="424263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4262040"/>
        <c:crosses val="autoZero"/>
        <c:auto val="1"/>
        <c:lblAlgn val="ctr"/>
        <c:lblOffset val="100"/>
        <c:noMultiLvlLbl val="0"/>
      </c:catAx>
      <c:valAx>
        <c:axId val="424262040"/>
        <c:scaling>
          <c:orientation val="minMax"/>
        </c:scaling>
        <c:delete val="1"/>
        <c:axPos val="l"/>
        <c:numFmt formatCode="0%" sourceLinked="1"/>
        <c:majorTickMark val="none"/>
        <c:minorTickMark val="none"/>
        <c:tickLblPos val="nextTo"/>
        <c:crossAx val="4242633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400" b="1" i="0" baseline="0" dirty="0">
                <a:solidFill>
                  <a:schemeClr val="tx1"/>
                </a:solidFill>
                <a:effectLst/>
              </a:rPr>
              <a:t>GS/OB was only destination visited on this trip</a:t>
            </a:r>
            <a:endParaRPr lang="en-US" sz="1400" dirty="0">
              <a:solidFill>
                <a:schemeClr val="tx1"/>
              </a:solidFill>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data'!$I$536:$J$536</c:f>
              <c:strCache>
                <c:ptCount val="2"/>
                <c:pt idx="0">
                  <c:v>2017-18 (a)</c:v>
                </c:pt>
                <c:pt idx="1">
                  <c:v>2018-19 (b)</c:v>
                </c:pt>
              </c:strCache>
            </c:strRef>
          </c:cat>
          <c:val>
            <c:numRef>
              <c:f>'graph data'!$I$537:$J$537</c:f>
              <c:numCache>
                <c:formatCode>0%</c:formatCode>
                <c:ptCount val="2"/>
                <c:pt idx="0">
                  <c:v>0.82310469314079426</c:v>
                </c:pt>
                <c:pt idx="1">
                  <c:v>0.84538653366583527</c:v>
                </c:pt>
              </c:numCache>
            </c:numRef>
          </c:val>
          <c:extLst>
            <c:ext xmlns:c16="http://schemas.microsoft.com/office/drawing/2014/chart" uri="{C3380CC4-5D6E-409C-BE32-E72D297353CC}">
              <c16:uniqueId val="{00000000-A84D-4364-9C5F-6CF34CA45BAC}"/>
            </c:ext>
          </c:extLst>
        </c:ser>
        <c:dLbls>
          <c:dLblPos val="outEnd"/>
          <c:showLegendKey val="0"/>
          <c:showVal val="1"/>
          <c:showCatName val="0"/>
          <c:showSerName val="0"/>
          <c:showPercent val="0"/>
          <c:showBubbleSize val="0"/>
        </c:dLbls>
        <c:gapWidth val="50"/>
        <c:axId val="417387144"/>
        <c:axId val="417378616"/>
      </c:barChart>
      <c:catAx>
        <c:axId val="417387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17378616"/>
        <c:crosses val="autoZero"/>
        <c:auto val="1"/>
        <c:lblAlgn val="ctr"/>
        <c:lblOffset val="100"/>
        <c:noMultiLvlLbl val="0"/>
      </c:catAx>
      <c:valAx>
        <c:axId val="417378616"/>
        <c:scaling>
          <c:orientation val="minMax"/>
          <c:min val="0"/>
        </c:scaling>
        <c:delete val="1"/>
        <c:axPos val="l"/>
        <c:numFmt formatCode="0%" sourceLinked="1"/>
        <c:majorTickMark val="none"/>
        <c:minorTickMark val="none"/>
        <c:tickLblPos val="nextTo"/>
        <c:crossAx val="417387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“Describes extremely well”</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appendix!$R$297</c:f>
              <c:strCache>
                <c:ptCount val="1"/>
                <c:pt idx="0">
                  <c:v>No Welcome Center</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appendix!$Q$298:$Q$303</c:f>
              <c:strCache>
                <c:ptCount val="6"/>
                <c:pt idx="0">
                  <c:v>Has a "family-friendly" atmosphere</c:v>
                </c:pt>
                <c:pt idx="1">
                  <c:v>Offers a good vacation value for the money</c:v>
                </c:pt>
                <c:pt idx="2">
                  <c:v>Has a variety of lodging options at multiple price points</c:v>
                </c:pt>
                <c:pt idx="3">
                  <c:v>Has a clean, unspoiled environment</c:v>
                </c:pt>
                <c:pt idx="4">
                  <c:v>Has nice weather</c:v>
                </c:pt>
                <c:pt idx="5">
                  <c:v>Provides warm Southern hospitality</c:v>
                </c:pt>
              </c:strCache>
            </c:strRef>
          </c:cat>
          <c:val>
            <c:numRef>
              <c:f>appendix!$R$298:$R$303</c:f>
              <c:numCache>
                <c:formatCode>0%</c:formatCode>
                <c:ptCount val="6"/>
                <c:pt idx="0">
                  <c:v>0.46017699115044247</c:v>
                </c:pt>
                <c:pt idx="1">
                  <c:v>0.39756367663344405</c:v>
                </c:pt>
                <c:pt idx="2">
                  <c:v>0.39601769911504425</c:v>
                </c:pt>
                <c:pt idx="3">
                  <c:v>0.41638981173864897</c:v>
                </c:pt>
                <c:pt idx="4">
                  <c:v>0.48947951273532664</c:v>
                </c:pt>
                <c:pt idx="5">
                  <c:v>0.51827242524916939</c:v>
                </c:pt>
              </c:numCache>
            </c:numRef>
          </c:val>
          <c:extLst>
            <c:ext xmlns:c16="http://schemas.microsoft.com/office/drawing/2014/chart" uri="{C3380CC4-5D6E-409C-BE32-E72D297353CC}">
              <c16:uniqueId val="{00000000-A631-4F09-BDC9-0D9B11B0A813}"/>
            </c:ext>
          </c:extLst>
        </c:ser>
        <c:ser>
          <c:idx val="1"/>
          <c:order val="1"/>
          <c:tx>
            <c:strRef>
              <c:f>appendix!$S$297</c:f>
              <c:strCache>
                <c:ptCount val="1"/>
                <c:pt idx="0">
                  <c:v>Visited Welcome Center</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appendix!$Q$298:$Q$303</c:f>
              <c:strCache>
                <c:ptCount val="6"/>
                <c:pt idx="0">
                  <c:v>Has a "family-friendly" atmosphere</c:v>
                </c:pt>
                <c:pt idx="1">
                  <c:v>Offers a good vacation value for the money</c:v>
                </c:pt>
                <c:pt idx="2">
                  <c:v>Has a variety of lodging options at multiple price points</c:v>
                </c:pt>
                <c:pt idx="3">
                  <c:v>Has a clean, unspoiled environment</c:v>
                </c:pt>
                <c:pt idx="4">
                  <c:v>Has nice weather</c:v>
                </c:pt>
                <c:pt idx="5">
                  <c:v>Provides warm Southern hospitality</c:v>
                </c:pt>
              </c:strCache>
            </c:strRef>
          </c:cat>
          <c:val>
            <c:numRef>
              <c:f>appendix!$S$298:$S$303</c:f>
              <c:numCache>
                <c:formatCode>0%</c:formatCode>
                <c:ptCount val="6"/>
                <c:pt idx="0">
                  <c:v>0.63846153846153841</c:v>
                </c:pt>
                <c:pt idx="1">
                  <c:v>0.5722543352601156</c:v>
                </c:pt>
                <c:pt idx="2">
                  <c:v>0.55684007707129091</c:v>
                </c:pt>
                <c:pt idx="3">
                  <c:v>0.53564547206165702</c:v>
                </c:pt>
                <c:pt idx="4">
                  <c:v>0.60384615384615381</c:v>
                </c:pt>
                <c:pt idx="5">
                  <c:v>0.63005780346820806</c:v>
                </c:pt>
              </c:numCache>
            </c:numRef>
          </c:val>
          <c:extLst>
            <c:ext xmlns:c16="http://schemas.microsoft.com/office/drawing/2014/chart" uri="{C3380CC4-5D6E-409C-BE32-E72D297353CC}">
              <c16:uniqueId val="{00000001-A631-4F09-BDC9-0D9B11B0A813}"/>
            </c:ext>
          </c:extLst>
        </c:ser>
        <c:dLbls>
          <c:dLblPos val="outEnd"/>
          <c:showLegendKey val="0"/>
          <c:showVal val="1"/>
          <c:showCatName val="0"/>
          <c:showSerName val="0"/>
          <c:showPercent val="0"/>
          <c:showBubbleSize val="0"/>
        </c:dLbls>
        <c:gapWidth val="50"/>
        <c:axId val="656753400"/>
        <c:axId val="656753728"/>
      </c:barChart>
      <c:catAx>
        <c:axId val="65675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56753728"/>
        <c:crosses val="autoZero"/>
        <c:auto val="1"/>
        <c:lblAlgn val="ctr"/>
        <c:lblOffset val="100"/>
        <c:noMultiLvlLbl val="0"/>
      </c:catAx>
      <c:valAx>
        <c:axId val="656753728"/>
        <c:scaling>
          <c:orientation val="minMax"/>
        </c:scaling>
        <c:delete val="1"/>
        <c:axPos val="l"/>
        <c:numFmt formatCode="0%" sourceLinked="1"/>
        <c:majorTickMark val="none"/>
        <c:minorTickMark val="none"/>
        <c:tickLblPos val="nextTo"/>
        <c:crossAx val="6567534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extLst/>
  </c:chart>
  <c:spPr>
    <a:noFill/>
    <a:ln>
      <a:noFill/>
    </a:ln>
    <a:effectLst/>
  </c:spPr>
  <c:txPr>
    <a:bodyPr/>
    <a:lstStyle/>
    <a:p>
      <a:pPr>
        <a:defRPr sz="1100">
          <a:solidFill>
            <a:schemeClr val="tx1"/>
          </a:solidFill>
        </a:defRPr>
      </a:pPr>
      <a:endParaRPr lang="en-US"/>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Excellent overall experience in GS/OB</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appendix!$L$527:$M$527</c:f>
              <c:strCache>
                <c:ptCount val="2"/>
                <c:pt idx="0">
                  <c:v>No Welcome Center</c:v>
                </c:pt>
                <c:pt idx="1">
                  <c:v>Visited Welcome Center</c:v>
                </c:pt>
              </c:strCache>
            </c:strRef>
          </c:cat>
          <c:val>
            <c:numRef>
              <c:f>appendix!$L$528:$M$528</c:f>
              <c:numCache>
                <c:formatCode>0%</c:formatCode>
                <c:ptCount val="2"/>
                <c:pt idx="0">
                  <c:v>0.31893687707641194</c:v>
                </c:pt>
                <c:pt idx="1">
                  <c:v>0.5</c:v>
                </c:pt>
              </c:numCache>
            </c:numRef>
          </c:val>
          <c:extLst>
            <c:ext xmlns:c16="http://schemas.microsoft.com/office/drawing/2014/chart" uri="{C3380CC4-5D6E-409C-BE32-E72D297353CC}">
              <c16:uniqueId val="{00000000-BC2A-4878-9E72-5CB984872370}"/>
            </c:ext>
          </c:extLst>
        </c:ser>
        <c:dLbls>
          <c:dLblPos val="outEnd"/>
          <c:showLegendKey val="0"/>
          <c:showVal val="1"/>
          <c:showCatName val="0"/>
          <c:showSerName val="0"/>
          <c:showPercent val="0"/>
          <c:showBubbleSize val="0"/>
        </c:dLbls>
        <c:gapWidth val="50"/>
        <c:axId val="656753400"/>
        <c:axId val="656753728"/>
      </c:barChart>
      <c:catAx>
        <c:axId val="65675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56753728"/>
        <c:crosses val="autoZero"/>
        <c:auto val="1"/>
        <c:lblAlgn val="ctr"/>
        <c:lblOffset val="100"/>
        <c:noMultiLvlLbl val="0"/>
      </c:catAx>
      <c:valAx>
        <c:axId val="656753728"/>
        <c:scaling>
          <c:orientation val="minMax"/>
          <c:min val="0"/>
        </c:scaling>
        <c:delete val="1"/>
        <c:axPos val="l"/>
        <c:numFmt formatCode="0%" sourceLinked="1"/>
        <c:majorTickMark val="out"/>
        <c:minorTickMark val="none"/>
        <c:tickLblPos val="nextTo"/>
        <c:crossAx val="656753400"/>
        <c:crosses val="autoZero"/>
        <c:crossBetween val="between"/>
      </c:valAx>
      <c:spPr>
        <a:noFill/>
        <a:ln>
          <a:noFill/>
        </a:ln>
        <a:effectLst/>
      </c:spPr>
    </c:plotArea>
    <c:plotVisOnly val="1"/>
    <c:dispBlanksAs val="gap"/>
    <c:showDLblsOverMax val="0"/>
    <c:extLst/>
  </c:chart>
  <c:spPr>
    <a:noFill/>
    <a:ln>
      <a:noFill/>
    </a:ln>
    <a:effectLst/>
  </c:spPr>
  <c:txPr>
    <a:bodyPr/>
    <a:lstStyle/>
    <a:p>
      <a:pPr>
        <a:defRPr sz="1100">
          <a:solidFill>
            <a:schemeClr val="tx1"/>
          </a:solidFill>
        </a:defRPr>
      </a:pPr>
      <a:endParaRPr lang="en-US"/>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How likely are you to visit </a:t>
            </a:r>
            <a:br>
              <a:rPr lang="en-US" b="1" dirty="0"/>
            </a:br>
            <a:r>
              <a:rPr lang="en-US" b="1" dirty="0"/>
              <a:t>Gulf Shores/Orange Beach in the next year?</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appendix!$N$545</c:f>
              <c:strCache>
                <c:ptCount val="1"/>
                <c:pt idx="0">
                  <c:v>Already planning a trip</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appendix!$O$544:$P$544</c:f>
              <c:strCache>
                <c:ptCount val="2"/>
                <c:pt idx="0">
                  <c:v>No Welcome Center</c:v>
                </c:pt>
                <c:pt idx="1">
                  <c:v>Visited Welcome Center</c:v>
                </c:pt>
              </c:strCache>
            </c:strRef>
          </c:cat>
          <c:val>
            <c:numRef>
              <c:f>appendix!$O$545:$P$545</c:f>
              <c:numCache>
                <c:formatCode>0%</c:formatCode>
                <c:ptCount val="2"/>
                <c:pt idx="0">
                  <c:v>0.29867256637168144</c:v>
                </c:pt>
                <c:pt idx="1">
                  <c:v>0.35067437379576105</c:v>
                </c:pt>
              </c:numCache>
            </c:numRef>
          </c:val>
          <c:extLst>
            <c:ext xmlns:c16="http://schemas.microsoft.com/office/drawing/2014/chart" uri="{C3380CC4-5D6E-409C-BE32-E72D297353CC}">
              <c16:uniqueId val="{00000000-89FE-475A-8B36-79BEB41FE646}"/>
            </c:ext>
          </c:extLst>
        </c:ser>
        <c:ser>
          <c:idx val="1"/>
          <c:order val="1"/>
          <c:tx>
            <c:strRef>
              <c:f>appendix!$N$546</c:f>
              <c:strCache>
                <c:ptCount val="1"/>
                <c:pt idx="0">
                  <c:v>Very likely</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appendix!$O$544:$P$544</c:f>
              <c:strCache>
                <c:ptCount val="2"/>
                <c:pt idx="0">
                  <c:v>No Welcome Center</c:v>
                </c:pt>
                <c:pt idx="1">
                  <c:v>Visited Welcome Center</c:v>
                </c:pt>
              </c:strCache>
            </c:strRef>
          </c:cat>
          <c:val>
            <c:numRef>
              <c:f>appendix!$O$546:$P$546</c:f>
              <c:numCache>
                <c:formatCode>0%</c:formatCode>
                <c:ptCount val="2"/>
                <c:pt idx="0">
                  <c:v>0.47013274336283184</c:v>
                </c:pt>
                <c:pt idx="1">
                  <c:v>0.51830443159922923</c:v>
                </c:pt>
              </c:numCache>
            </c:numRef>
          </c:val>
          <c:extLst>
            <c:ext xmlns:c16="http://schemas.microsoft.com/office/drawing/2014/chart" uri="{C3380CC4-5D6E-409C-BE32-E72D297353CC}">
              <c16:uniqueId val="{00000001-89FE-475A-8B36-79BEB41FE646}"/>
            </c:ext>
          </c:extLst>
        </c:ser>
        <c:ser>
          <c:idx val="2"/>
          <c:order val="2"/>
          <c:tx>
            <c:strRef>
              <c:f>appendix!$N$547</c:f>
              <c:strCache>
                <c:ptCount val="1"/>
                <c:pt idx="0">
                  <c:v>Somewhat likely</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appendix!$O$544:$P$544</c:f>
              <c:strCache>
                <c:ptCount val="2"/>
                <c:pt idx="0">
                  <c:v>No Welcome Center</c:v>
                </c:pt>
                <c:pt idx="1">
                  <c:v>Visited Welcome Center</c:v>
                </c:pt>
              </c:strCache>
            </c:strRef>
          </c:cat>
          <c:val>
            <c:numRef>
              <c:f>appendix!$O$547:$P$547</c:f>
              <c:numCache>
                <c:formatCode>0%</c:formatCode>
                <c:ptCount val="2"/>
                <c:pt idx="0">
                  <c:v>0.15707964601769911</c:v>
                </c:pt>
                <c:pt idx="1">
                  <c:v>9.8265895953757218E-2</c:v>
                </c:pt>
              </c:numCache>
            </c:numRef>
          </c:val>
          <c:extLst>
            <c:ext xmlns:c16="http://schemas.microsoft.com/office/drawing/2014/chart" uri="{C3380CC4-5D6E-409C-BE32-E72D297353CC}">
              <c16:uniqueId val="{00000002-89FE-475A-8B36-79BEB41FE646}"/>
            </c:ext>
          </c:extLst>
        </c:ser>
        <c:ser>
          <c:idx val="3"/>
          <c:order val="3"/>
          <c:tx>
            <c:strRef>
              <c:f>appendix!$N$548</c:f>
              <c:strCache>
                <c:ptCount val="1"/>
                <c:pt idx="0">
                  <c:v>Not very likely</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appendix!$O$544:$P$544</c:f>
              <c:strCache>
                <c:ptCount val="2"/>
                <c:pt idx="0">
                  <c:v>No Welcome Center</c:v>
                </c:pt>
                <c:pt idx="1">
                  <c:v>Visited Welcome Center</c:v>
                </c:pt>
              </c:strCache>
            </c:strRef>
          </c:cat>
          <c:val>
            <c:numRef>
              <c:f>appendix!$O$548:$P$548</c:f>
              <c:numCache>
                <c:formatCode>0%</c:formatCode>
                <c:ptCount val="2"/>
                <c:pt idx="0">
                  <c:v>5.6415929203539814E-2</c:v>
                </c:pt>
                <c:pt idx="1">
                  <c:v>2.6974951830443163E-2</c:v>
                </c:pt>
              </c:numCache>
            </c:numRef>
          </c:val>
          <c:extLst>
            <c:ext xmlns:c16="http://schemas.microsoft.com/office/drawing/2014/chart" uri="{C3380CC4-5D6E-409C-BE32-E72D297353CC}">
              <c16:uniqueId val="{00000003-89FE-475A-8B36-79BEB41FE646}"/>
            </c:ext>
          </c:extLst>
        </c:ser>
        <c:ser>
          <c:idx val="4"/>
          <c:order val="4"/>
          <c:tx>
            <c:strRef>
              <c:f>appendix!$N$549</c:f>
              <c:strCache>
                <c:ptCount val="1"/>
                <c:pt idx="0">
                  <c:v>Not at all likely</c:v>
                </c:pt>
              </c:strCache>
            </c:strRef>
          </c:tx>
          <c:spPr>
            <a:solidFill>
              <a:srgbClr val="C00000"/>
            </a:solidFill>
            <a:ln>
              <a:noFill/>
            </a:ln>
            <a:effectLst/>
          </c:spPr>
          <c:invertIfNegative val="0"/>
          <c:dLbls>
            <c:dLbl>
              <c:idx val="0"/>
              <c:layout>
                <c:manualLayout>
                  <c:x val="-6.2277080538731076E-3"/>
                  <c:y val="-2.96630643755647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9FE-475A-8B36-79BEB41FE646}"/>
                </c:ext>
              </c:extLst>
            </c:dLbl>
            <c:dLbl>
              <c:idx val="1"/>
              <c:layout>
                <c:manualLayout>
                  <c:x val="-3.1138540269365538E-3"/>
                  <c:y val="-2.966306437556475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9FE-475A-8B36-79BEB41FE646}"/>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appendix!$O$544:$P$544</c:f>
              <c:strCache>
                <c:ptCount val="2"/>
                <c:pt idx="0">
                  <c:v>No Welcome Center</c:v>
                </c:pt>
                <c:pt idx="1">
                  <c:v>Visited Welcome Center</c:v>
                </c:pt>
              </c:strCache>
            </c:strRef>
          </c:cat>
          <c:val>
            <c:numRef>
              <c:f>appendix!$O$549:$P$549</c:f>
              <c:numCache>
                <c:formatCode>0%</c:formatCode>
                <c:ptCount val="2"/>
                <c:pt idx="0">
                  <c:v>1.7699115044247787E-2</c:v>
                </c:pt>
                <c:pt idx="1">
                  <c:v>5.7803468208092483E-3</c:v>
                </c:pt>
              </c:numCache>
            </c:numRef>
          </c:val>
          <c:extLst>
            <c:ext xmlns:c16="http://schemas.microsoft.com/office/drawing/2014/chart" uri="{C3380CC4-5D6E-409C-BE32-E72D297353CC}">
              <c16:uniqueId val="{00000004-89FE-475A-8B36-79BEB41FE646}"/>
            </c:ext>
          </c:extLst>
        </c:ser>
        <c:dLbls>
          <c:dLblPos val="ctr"/>
          <c:showLegendKey val="0"/>
          <c:showVal val="1"/>
          <c:showCatName val="0"/>
          <c:showSerName val="0"/>
          <c:showPercent val="0"/>
          <c:showBubbleSize val="0"/>
        </c:dLbls>
        <c:gapWidth val="50"/>
        <c:overlap val="100"/>
        <c:axId val="642960408"/>
        <c:axId val="642953520"/>
      </c:barChart>
      <c:catAx>
        <c:axId val="642960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42953520"/>
        <c:crosses val="autoZero"/>
        <c:auto val="1"/>
        <c:lblAlgn val="ctr"/>
        <c:lblOffset val="100"/>
        <c:noMultiLvlLbl val="0"/>
      </c:catAx>
      <c:valAx>
        <c:axId val="642953520"/>
        <c:scaling>
          <c:orientation val="minMax"/>
        </c:scaling>
        <c:delete val="1"/>
        <c:axPos val="l"/>
        <c:numFmt formatCode="0%" sourceLinked="1"/>
        <c:majorTickMark val="none"/>
        <c:minorTickMark val="none"/>
        <c:tickLblPos val="nextTo"/>
        <c:crossAx val="642960408"/>
        <c:crosses val="autoZero"/>
        <c:crossBetween val="between"/>
      </c:valAx>
      <c:spPr>
        <a:noFill/>
        <a:ln>
          <a:noFill/>
        </a:ln>
        <a:effectLst/>
      </c:spPr>
    </c:plotArea>
    <c:legend>
      <c:legendPos val="l"/>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11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Which of the following resources did you use to plan your trip to Gulf Shores/Orange Beach?</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8974679196394905"/>
          <c:y val="0.15561596201748668"/>
          <c:w val="0.4201631179459609"/>
          <c:h val="0.79724649068547959"/>
        </c:manualLayout>
      </c:layout>
      <c:barChart>
        <c:barDir val="bar"/>
        <c:grouping val="clustered"/>
        <c:varyColors val="0"/>
        <c:ser>
          <c:idx val="0"/>
          <c:order val="0"/>
          <c:tx>
            <c:strRef>
              <c:f>'graph data'!$V$58</c:f>
              <c:strCache>
                <c:ptCount val="1"/>
                <c:pt idx="0">
                  <c:v>2017-18 (a)</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data'!$U$59:$U$72</c:f>
              <c:strCache>
                <c:ptCount val="14"/>
                <c:pt idx="0">
                  <c:v>Magazine and newspaper articles</c:v>
                </c:pt>
                <c:pt idx="1">
                  <c:v>Advertisements (magazine, online, etc.)</c:v>
                </c:pt>
                <c:pt idx="2">
                  <c:v>Alabama’s official tourism website (www.alabama.travel)</c:v>
                </c:pt>
                <c:pt idx="3">
                  <c:v>Travel blogs</c:v>
                </c:pt>
                <c:pt idx="4">
                  <c:v>Travel advice websites or apps (Expedia, AAA, etc.)</c:v>
                </c:pt>
                <c:pt idx="5">
                  <c:v>Local vacation rental company sites</c:v>
                </c:pt>
                <c:pt idx="6">
                  <c:v>Travel/visitor guide</c:v>
                </c:pt>
                <c:pt idx="7">
                  <c:v>Hotel websites</c:v>
                </c:pt>
                <c:pt idx="8">
                  <c:v>Booking websites or apps (Orbitz, Expedia, etc.)</c:v>
                </c:pt>
                <c:pt idx="9">
                  <c:v>GSOBT website</c:v>
                </c:pt>
                <c:pt idx="10">
                  <c:v>Social media (Facebook, Instagram, etc.)</c:v>
                </c:pt>
                <c:pt idx="11">
                  <c:v>Traveler review sites or apps (TripAdvisor, Yelp, etc.)</c:v>
                </c:pt>
                <c:pt idx="12">
                  <c:v>Family or friends</c:v>
                </c:pt>
                <c:pt idx="13">
                  <c:v>Vacation home rental booking sites (Airbnb, VRBO, etc.)</c:v>
                </c:pt>
              </c:strCache>
            </c:strRef>
          </c:cat>
          <c:val>
            <c:numRef>
              <c:f>'graph data'!$V$59:$V$72</c:f>
              <c:numCache>
                <c:formatCode>0%</c:formatCode>
                <c:ptCount val="14"/>
                <c:pt idx="0">
                  <c:v>5.9873871083380929E-2</c:v>
                </c:pt>
                <c:pt idx="1">
                  <c:v>0.1005294901883487</c:v>
                </c:pt>
                <c:pt idx="2">
                  <c:v>9.6340896808438117E-2</c:v>
                </c:pt>
                <c:pt idx="3">
                  <c:v>7.7984190022970842E-2</c:v>
                </c:pt>
                <c:pt idx="4">
                  <c:v>0.14537370267322688</c:v>
                </c:pt>
                <c:pt idx="5">
                  <c:v>0.13847484298866802</c:v>
                </c:pt>
                <c:pt idx="6">
                  <c:v>0.12677060804188259</c:v>
                </c:pt>
                <c:pt idx="7">
                  <c:v>0.19982704114731187</c:v>
                </c:pt>
                <c:pt idx="8">
                  <c:v>0.19958065330143443</c:v>
                </c:pt>
                <c:pt idx="9">
                  <c:v>0.12652422019600551</c:v>
                </c:pt>
                <c:pt idx="10">
                  <c:v>0.15005507174489149</c:v>
                </c:pt>
                <c:pt idx="11">
                  <c:v>0.10742834987290716</c:v>
                </c:pt>
                <c:pt idx="12">
                  <c:v>0.30417635521437902</c:v>
                </c:pt>
                <c:pt idx="13">
                  <c:v>0.38906102945715648</c:v>
                </c:pt>
              </c:numCache>
            </c:numRef>
          </c:val>
          <c:extLst xmlns:c15="http://schemas.microsoft.com/office/drawing/2012/chart">
            <c:ext xmlns:c16="http://schemas.microsoft.com/office/drawing/2014/chart" uri="{C3380CC4-5D6E-409C-BE32-E72D297353CC}">
              <c16:uniqueId val="{00000000-AEBC-4C5D-85EF-7A1748DF857C}"/>
            </c:ext>
          </c:extLst>
        </c:ser>
        <c:ser>
          <c:idx val="1"/>
          <c:order val="1"/>
          <c:tx>
            <c:strRef>
              <c:f>'graph data'!$W$58</c:f>
              <c:strCache>
                <c:ptCount val="1"/>
                <c:pt idx="0">
                  <c:v>2018-19 (b)</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data'!$U$59:$U$72</c:f>
              <c:strCache>
                <c:ptCount val="14"/>
                <c:pt idx="0">
                  <c:v>Magazine and newspaper articles</c:v>
                </c:pt>
                <c:pt idx="1">
                  <c:v>Advertisements (magazine, online, etc.)</c:v>
                </c:pt>
                <c:pt idx="2">
                  <c:v>Alabama’s official tourism website (www.alabama.travel)</c:v>
                </c:pt>
                <c:pt idx="3">
                  <c:v>Travel blogs</c:v>
                </c:pt>
                <c:pt idx="4">
                  <c:v>Travel advice websites or apps (Expedia, AAA, etc.)</c:v>
                </c:pt>
                <c:pt idx="5">
                  <c:v>Local vacation rental company sites</c:v>
                </c:pt>
                <c:pt idx="6">
                  <c:v>Travel/visitor guide</c:v>
                </c:pt>
                <c:pt idx="7">
                  <c:v>Hotel websites</c:v>
                </c:pt>
                <c:pt idx="8">
                  <c:v>Booking websites or apps (Orbitz, Expedia, etc.)</c:v>
                </c:pt>
                <c:pt idx="9">
                  <c:v>GSOBT website</c:v>
                </c:pt>
                <c:pt idx="10">
                  <c:v>Social media (Facebook, Instagram, etc.)</c:v>
                </c:pt>
                <c:pt idx="11">
                  <c:v>Traveler review sites or apps (TripAdvisor, Yelp, etc.)</c:v>
                </c:pt>
                <c:pt idx="12">
                  <c:v>Family or friends</c:v>
                </c:pt>
                <c:pt idx="13">
                  <c:v>Vacation home rental booking sites (Airbnb, VRBO, etc.)</c:v>
                </c:pt>
              </c:strCache>
            </c:strRef>
          </c:cat>
          <c:val>
            <c:numRef>
              <c:f>'graph data'!$W$59:$W$72</c:f>
              <c:numCache>
                <c:formatCode>0%</c:formatCode>
                <c:ptCount val="14"/>
                <c:pt idx="0">
                  <c:v>3.0510964195846712E-2</c:v>
                </c:pt>
                <c:pt idx="1">
                  <c:v>5.1448051931858141E-2</c:v>
                </c:pt>
                <c:pt idx="2">
                  <c:v>9.6175187724290234E-2</c:v>
                </c:pt>
                <c:pt idx="3">
                  <c:v>0.12562252641606828</c:v>
                </c:pt>
                <c:pt idx="4">
                  <c:v>0.12731460122148563</c:v>
                </c:pt>
                <c:pt idx="5">
                  <c:v>0.13152172015551619</c:v>
                </c:pt>
                <c:pt idx="6">
                  <c:v>0.1548279620037559</c:v>
                </c:pt>
                <c:pt idx="7">
                  <c:v>0.17832747695062401</c:v>
                </c:pt>
                <c:pt idx="8">
                  <c:v>0.20148907570569577</c:v>
                </c:pt>
                <c:pt idx="9">
                  <c:v>0.20608274083698452</c:v>
                </c:pt>
                <c:pt idx="10">
                  <c:v>0.21831630451860051</c:v>
                </c:pt>
                <c:pt idx="11">
                  <c:v>0.23050123819475432</c:v>
                </c:pt>
                <c:pt idx="12">
                  <c:v>0.30515951888714604</c:v>
                </c:pt>
                <c:pt idx="13">
                  <c:v>0.43063740221004743</c:v>
                </c:pt>
              </c:numCache>
            </c:numRef>
          </c:val>
          <c:extLst xmlns:c15="http://schemas.microsoft.com/office/drawing/2012/chart">
            <c:ext xmlns:c16="http://schemas.microsoft.com/office/drawing/2014/chart" uri="{C3380CC4-5D6E-409C-BE32-E72D297353CC}">
              <c16:uniqueId val="{00000001-AEBC-4C5D-85EF-7A1748DF857C}"/>
            </c:ext>
          </c:extLst>
        </c:ser>
        <c:dLbls>
          <c:dLblPos val="outEnd"/>
          <c:showLegendKey val="0"/>
          <c:showVal val="1"/>
          <c:showCatName val="0"/>
          <c:showSerName val="0"/>
          <c:showPercent val="0"/>
          <c:showBubbleSize val="0"/>
        </c:dLbls>
        <c:gapWidth val="50"/>
        <c:axId val="424521832"/>
        <c:axId val="424515928"/>
        <c:extLst/>
      </c:barChart>
      <c:catAx>
        <c:axId val="424521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24515928"/>
        <c:crosses val="autoZero"/>
        <c:auto val="1"/>
        <c:lblAlgn val="ctr"/>
        <c:lblOffset val="100"/>
        <c:noMultiLvlLbl val="0"/>
      </c:catAx>
      <c:valAx>
        <c:axId val="424515928"/>
        <c:scaling>
          <c:orientation val="minMax"/>
        </c:scaling>
        <c:delete val="1"/>
        <c:axPos val="b"/>
        <c:numFmt formatCode="0%" sourceLinked="1"/>
        <c:majorTickMark val="none"/>
        <c:minorTickMark val="none"/>
        <c:tickLblPos val="nextTo"/>
        <c:crossAx val="424521832"/>
        <c:crosses val="autoZero"/>
        <c:crossBetween val="between"/>
      </c:valAx>
      <c:spPr>
        <a:noFill/>
        <a:ln>
          <a:noFill/>
        </a:ln>
        <a:effectLst/>
      </c:spPr>
    </c:plotArea>
    <c:legend>
      <c:legendPos val="b"/>
      <c:layout>
        <c:manualLayout>
          <c:xMode val="edge"/>
          <c:yMode val="edge"/>
          <c:x val="0.78804243530725093"/>
          <c:y val="7.5331468761756767E-2"/>
          <c:w val="0.1778267492523605"/>
          <c:h val="8.1676467858116317E-2"/>
        </c:manualLayout>
      </c:layout>
      <c:overlay val="0"/>
      <c:spPr>
        <a:solidFill>
          <a:srgbClr val="DBEFF9"/>
        </a:solid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2"/>
    </a:solidFill>
    <a:ln>
      <a:noFill/>
    </a:ln>
    <a:effectLst/>
  </c:spPr>
  <c:txPr>
    <a:bodyPr/>
    <a:lstStyle/>
    <a:p>
      <a:pPr>
        <a:defRPr sz="11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Visitor Guide format </a:t>
            </a:r>
            <a:br>
              <a:rPr lang="en-US" b="1" dirty="0"/>
            </a:br>
            <a:r>
              <a:rPr lang="en-US" b="0" dirty="0"/>
              <a:t>(2018-19 data)</a:t>
            </a:r>
          </a:p>
        </c:rich>
      </c:tx>
      <c:layout>
        <c:manualLayout>
          <c:xMode val="edge"/>
          <c:yMode val="edge"/>
          <c:x val="4.589577383232632E-2"/>
          <c:y val="9.0400262206057597E-2"/>
        </c:manualLayout>
      </c:layout>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9212936799025985"/>
          <c:y val="0.13544476508388556"/>
          <c:w val="0.55565835520559936"/>
          <c:h val="0.77152435637466443"/>
        </c:manualLayout>
      </c:layout>
      <c:pieChart>
        <c:varyColors val="1"/>
        <c:ser>
          <c:idx val="0"/>
          <c:order val="0"/>
          <c:dPt>
            <c:idx val="0"/>
            <c:bubble3D val="0"/>
            <c:spPr>
              <a:solidFill>
                <a:schemeClr val="tx2"/>
              </a:solidFill>
              <a:ln w="19050">
                <a:solidFill>
                  <a:schemeClr val="lt1"/>
                </a:solidFill>
              </a:ln>
              <a:effectLst/>
            </c:spPr>
            <c:extLst>
              <c:ext xmlns:c16="http://schemas.microsoft.com/office/drawing/2014/chart" uri="{C3380CC4-5D6E-409C-BE32-E72D297353CC}">
                <c16:uniqueId val="{00000001-BE31-463E-B9E9-D531B1824FF3}"/>
              </c:ext>
            </c:extLst>
          </c:dPt>
          <c:dPt>
            <c:idx val="1"/>
            <c:bubble3D val="0"/>
            <c:spPr>
              <a:solidFill>
                <a:srgbClr val="FFC000"/>
              </a:solidFill>
              <a:ln w="19050">
                <a:solidFill>
                  <a:schemeClr val="lt1"/>
                </a:solidFill>
              </a:ln>
              <a:effectLst/>
            </c:spPr>
            <c:extLst>
              <c:ext xmlns:c16="http://schemas.microsoft.com/office/drawing/2014/chart" uri="{C3380CC4-5D6E-409C-BE32-E72D297353CC}">
                <c16:uniqueId val="{00000003-BE31-463E-B9E9-D531B1824FF3}"/>
              </c:ext>
            </c:extLst>
          </c:dPt>
          <c:dPt>
            <c:idx val="2"/>
            <c:bubble3D val="0"/>
            <c:spPr>
              <a:solidFill>
                <a:schemeClr val="accent6"/>
              </a:solidFill>
              <a:ln w="19050">
                <a:solidFill>
                  <a:schemeClr val="lt1"/>
                </a:solidFill>
              </a:ln>
              <a:effectLst/>
            </c:spPr>
            <c:extLst>
              <c:ext xmlns:c16="http://schemas.microsoft.com/office/drawing/2014/chart" uri="{C3380CC4-5D6E-409C-BE32-E72D297353CC}">
                <c16:uniqueId val="{00000005-BE31-463E-B9E9-D531B1824FF3}"/>
              </c:ext>
            </c:extLst>
          </c:dPt>
          <c:dLbls>
            <c:dLbl>
              <c:idx val="0"/>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1-BE31-463E-B9E9-D531B1824FF3}"/>
                </c:ext>
              </c:extLst>
            </c:dLbl>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data'!$I$60:$I$62</c:f>
              <c:strCache>
                <c:ptCount val="3"/>
                <c:pt idx="0">
                  <c:v>Printed guide</c:v>
                </c:pt>
                <c:pt idx="1">
                  <c:v>Digital guide downloaded from the website</c:v>
                </c:pt>
                <c:pt idx="2">
                  <c:v>Both</c:v>
                </c:pt>
              </c:strCache>
            </c:strRef>
          </c:cat>
          <c:val>
            <c:numRef>
              <c:f>'graph data'!$J$60:$J$62</c:f>
              <c:numCache>
                <c:formatCode>0%</c:formatCode>
                <c:ptCount val="3"/>
                <c:pt idx="0">
                  <c:v>0.14516129032258066</c:v>
                </c:pt>
                <c:pt idx="1">
                  <c:v>0.56451612903225812</c:v>
                </c:pt>
                <c:pt idx="2">
                  <c:v>0.29032258064516131</c:v>
                </c:pt>
              </c:numCache>
            </c:numRef>
          </c:val>
          <c:extLst>
            <c:ext xmlns:c16="http://schemas.microsoft.com/office/drawing/2014/chart" uri="{C3380CC4-5D6E-409C-BE32-E72D297353CC}">
              <c16:uniqueId val="{00000006-BE31-463E-B9E9-D531B1824FF3}"/>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r>
              <a:rPr lang="en-US" b="1" dirty="0"/>
              <a:t>When did visitors use the travel guide?</a:t>
            </a:r>
            <a:r>
              <a:rPr lang="en-US" b="0" dirty="0"/>
              <a:t> </a:t>
            </a:r>
            <a:br>
              <a:rPr lang="en-US" b="0" dirty="0"/>
            </a:br>
            <a:r>
              <a:rPr lang="en-US" b="0" dirty="0"/>
              <a:t>(2018-19 data)</a:t>
            </a:r>
            <a:endParaRPr lang="en-US" b="1" dirty="0"/>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0568292344032237E-2"/>
          <c:y val="0.14445236476359674"/>
          <c:w val="0.93886341531193551"/>
          <c:h val="0.6059025873854904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data'!$O$52:$O$54</c:f>
              <c:strCache>
                <c:ptCount val="3"/>
                <c:pt idx="0">
                  <c:v>Before deciding to visit GS/OB, while considering places to go</c:v>
                </c:pt>
                <c:pt idx="1">
                  <c:v>After deciding to visit GS/OB, to help plan your trip</c:v>
                </c:pt>
                <c:pt idx="2">
                  <c:v>Once arrived in GS/OB, as a resource</c:v>
                </c:pt>
              </c:strCache>
            </c:strRef>
          </c:cat>
          <c:val>
            <c:numRef>
              <c:f>'graph data'!$P$52:$P$54</c:f>
              <c:numCache>
                <c:formatCode>0%</c:formatCode>
                <c:ptCount val="3"/>
                <c:pt idx="0">
                  <c:v>0.4783983485426872</c:v>
                </c:pt>
                <c:pt idx="1">
                  <c:v>0.49142323508691454</c:v>
                </c:pt>
                <c:pt idx="2">
                  <c:v>0.21060995789439174</c:v>
                </c:pt>
              </c:numCache>
            </c:numRef>
          </c:val>
          <c:extLst>
            <c:ext xmlns:c16="http://schemas.microsoft.com/office/drawing/2014/chart" uri="{C3380CC4-5D6E-409C-BE32-E72D297353CC}">
              <c16:uniqueId val="{00000000-BDDC-4494-8603-CC7FF038ECA9}"/>
            </c:ext>
          </c:extLst>
        </c:ser>
        <c:dLbls>
          <c:showLegendKey val="0"/>
          <c:showVal val="0"/>
          <c:showCatName val="0"/>
          <c:showSerName val="0"/>
          <c:showPercent val="0"/>
          <c:showBubbleSize val="0"/>
        </c:dLbls>
        <c:gapWidth val="50"/>
        <c:axId val="656753400"/>
        <c:axId val="656753728"/>
      </c:barChart>
      <c:catAx>
        <c:axId val="656753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56753728"/>
        <c:crosses val="autoZero"/>
        <c:auto val="1"/>
        <c:lblAlgn val="ctr"/>
        <c:lblOffset val="100"/>
        <c:noMultiLvlLbl val="0"/>
      </c:catAx>
      <c:valAx>
        <c:axId val="656753728"/>
        <c:scaling>
          <c:orientation val="minMax"/>
        </c:scaling>
        <c:delete val="1"/>
        <c:axPos val="l"/>
        <c:numFmt formatCode="0%" sourceLinked="1"/>
        <c:majorTickMark val="none"/>
        <c:minorTickMark val="none"/>
        <c:tickLblPos val="nextTo"/>
        <c:crossAx val="656753400"/>
        <c:crosses val="autoZero"/>
        <c:crossBetween val="between"/>
      </c:valAx>
      <c:spPr>
        <a:noFill/>
        <a:ln>
          <a:noFill/>
        </a:ln>
        <a:effectLst/>
      </c:spPr>
    </c:plotArea>
    <c:plotVisOnly val="1"/>
    <c:dispBlanksAs val="gap"/>
    <c:showDLblsOverMax val="0"/>
    <c:extLst/>
  </c:chart>
  <c:spPr>
    <a:noFill/>
    <a:ln>
      <a:noFill/>
    </a:ln>
    <a:effectLst/>
  </c:spPr>
  <c:txPr>
    <a:bodyPr/>
    <a:lstStyle/>
    <a:p>
      <a:pPr>
        <a:defRPr sz="1100">
          <a:solidFill>
            <a:schemeClr val="tx1"/>
          </a:solidFill>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400" b="1" dirty="0"/>
              <a:t>Trip planning resources with biggest difference by lodging type </a:t>
            </a:r>
            <a:r>
              <a:rPr lang="en-US" sz="1400" b="0" dirty="0"/>
              <a:t>(2018-19 data)</a:t>
            </a:r>
            <a:endParaRPr lang="en-US" sz="1400" b="0" dirty="0">
              <a:solidFill>
                <a:srgbClr val="FF0000"/>
              </a:solidFill>
            </a:endParaRP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3.2403048904136374E-2"/>
          <c:y val="0.26997077235151701"/>
          <c:w val="0.96759695109586363"/>
          <c:h val="0.47574834403600141"/>
        </c:manualLayout>
      </c:layout>
      <c:barChart>
        <c:barDir val="col"/>
        <c:grouping val="clustered"/>
        <c:varyColors val="0"/>
        <c:ser>
          <c:idx val="0"/>
          <c:order val="0"/>
          <c:tx>
            <c:strRef>
              <c:f>'graph data'!$X$81</c:f>
              <c:strCache>
                <c:ptCount val="1"/>
                <c:pt idx="0">
                  <c:v>Condo (c)</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data'!$W$82:$W$90</c:f>
              <c:strCache>
                <c:ptCount val="9"/>
                <c:pt idx="0">
                  <c:v>Vacation home rental booking sites </c:v>
                </c:pt>
                <c:pt idx="1">
                  <c:v>Family or friends</c:v>
                </c:pt>
                <c:pt idx="2">
                  <c:v>Traveler review sites or apps </c:v>
                </c:pt>
                <c:pt idx="3">
                  <c:v>GSOBT 
website</c:v>
                </c:pt>
                <c:pt idx="4">
                  <c:v>Booking websites or apps</c:v>
                </c:pt>
                <c:pt idx="5">
                  <c:v>Hotel 
websites</c:v>
                </c:pt>
                <c:pt idx="6">
                  <c:v>Travel/visitor guide</c:v>
                </c:pt>
                <c:pt idx="7">
                  <c:v>Travel advice websites or apps</c:v>
                </c:pt>
                <c:pt idx="8">
                  <c:v>Advertisements</c:v>
                </c:pt>
              </c:strCache>
            </c:strRef>
          </c:cat>
          <c:val>
            <c:numRef>
              <c:f>'graph data'!$X$82:$X$90</c:f>
              <c:numCache>
                <c:formatCode>0%</c:formatCode>
                <c:ptCount val="9"/>
                <c:pt idx="0">
                  <c:v>0.47422680412371143</c:v>
                </c:pt>
                <c:pt idx="1">
                  <c:v>0.31958762886597925</c:v>
                </c:pt>
                <c:pt idx="2">
                  <c:v>0.21649484536082481</c:v>
                </c:pt>
                <c:pt idx="3">
                  <c:v>0.1958762886597939</c:v>
                </c:pt>
                <c:pt idx="4">
                  <c:v>0.18556701030927841</c:v>
                </c:pt>
                <c:pt idx="5">
                  <c:v>0.14432989690721656</c:v>
                </c:pt>
                <c:pt idx="6">
                  <c:v>0.14432989690721645</c:v>
                </c:pt>
                <c:pt idx="7">
                  <c:v>0.10309278350515463</c:v>
                </c:pt>
                <c:pt idx="8">
                  <c:v>4.1237113402061876E-2</c:v>
                </c:pt>
              </c:numCache>
            </c:numRef>
          </c:val>
          <c:extLst>
            <c:ext xmlns:c16="http://schemas.microsoft.com/office/drawing/2014/chart" uri="{C3380CC4-5D6E-409C-BE32-E72D297353CC}">
              <c16:uniqueId val="{00000000-26B5-4601-A944-0551888847B8}"/>
            </c:ext>
          </c:extLst>
        </c:ser>
        <c:ser>
          <c:idx val="1"/>
          <c:order val="1"/>
          <c:tx>
            <c:strRef>
              <c:f>'graph data'!$Y$81</c:f>
              <c:strCache>
                <c:ptCount val="1"/>
                <c:pt idx="0">
                  <c:v>Hotel (d) </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data'!$W$82:$W$90</c:f>
              <c:strCache>
                <c:ptCount val="9"/>
                <c:pt idx="0">
                  <c:v>Vacation home rental booking sites </c:v>
                </c:pt>
                <c:pt idx="1">
                  <c:v>Family or friends</c:v>
                </c:pt>
                <c:pt idx="2">
                  <c:v>Traveler review sites or apps </c:v>
                </c:pt>
                <c:pt idx="3">
                  <c:v>GSOBT 
website</c:v>
                </c:pt>
                <c:pt idx="4">
                  <c:v>Booking websites or apps</c:v>
                </c:pt>
                <c:pt idx="5">
                  <c:v>Hotel 
websites</c:v>
                </c:pt>
                <c:pt idx="6">
                  <c:v>Travel/visitor guide</c:v>
                </c:pt>
                <c:pt idx="7">
                  <c:v>Travel advice websites or apps</c:v>
                </c:pt>
                <c:pt idx="8">
                  <c:v>Advertisements</c:v>
                </c:pt>
              </c:strCache>
            </c:strRef>
          </c:cat>
          <c:val>
            <c:numRef>
              <c:f>'graph data'!$Y$82:$Y$90</c:f>
              <c:numCache>
                <c:formatCode>0%</c:formatCode>
                <c:ptCount val="9"/>
                <c:pt idx="0">
                  <c:v>0.14473684210526327</c:v>
                </c:pt>
                <c:pt idx="1">
                  <c:v>0.21052631578947348</c:v>
                </c:pt>
                <c:pt idx="2">
                  <c:v>0.32236842105263169</c:v>
                </c:pt>
                <c:pt idx="3">
                  <c:v>0.27302631578947389</c:v>
                </c:pt>
                <c:pt idx="4">
                  <c:v>0.30592105263157893</c:v>
                </c:pt>
                <c:pt idx="5">
                  <c:v>0.40131578947368413</c:v>
                </c:pt>
                <c:pt idx="6">
                  <c:v>0.2236842105263159</c:v>
                </c:pt>
                <c:pt idx="7">
                  <c:v>0.28618421052631599</c:v>
                </c:pt>
                <c:pt idx="8">
                  <c:v>0.11842105263157895</c:v>
                </c:pt>
              </c:numCache>
            </c:numRef>
          </c:val>
          <c:extLst>
            <c:ext xmlns:c16="http://schemas.microsoft.com/office/drawing/2014/chart" uri="{C3380CC4-5D6E-409C-BE32-E72D297353CC}">
              <c16:uniqueId val="{00000001-26B5-4601-A944-0551888847B8}"/>
            </c:ext>
          </c:extLst>
        </c:ser>
        <c:dLbls>
          <c:dLblPos val="outEnd"/>
          <c:showLegendKey val="0"/>
          <c:showVal val="1"/>
          <c:showCatName val="0"/>
          <c:showSerName val="0"/>
          <c:showPercent val="0"/>
          <c:showBubbleSize val="0"/>
        </c:dLbls>
        <c:gapWidth val="50"/>
        <c:axId val="710782280"/>
        <c:axId val="710791792"/>
      </c:barChart>
      <c:catAx>
        <c:axId val="710782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710791792"/>
        <c:crosses val="autoZero"/>
        <c:auto val="1"/>
        <c:lblAlgn val="ctr"/>
        <c:lblOffset val="100"/>
        <c:noMultiLvlLbl val="0"/>
      </c:catAx>
      <c:valAx>
        <c:axId val="710791792"/>
        <c:scaling>
          <c:orientation val="minMax"/>
        </c:scaling>
        <c:delete val="1"/>
        <c:axPos val="l"/>
        <c:numFmt formatCode="0%" sourceLinked="1"/>
        <c:majorTickMark val="none"/>
        <c:minorTickMark val="none"/>
        <c:tickLblPos val="nextTo"/>
        <c:crossAx val="710782280"/>
        <c:crosses val="autoZero"/>
        <c:crossBetween val="between"/>
      </c:valAx>
      <c:spPr>
        <a:noFill/>
        <a:ln>
          <a:noFill/>
        </a:ln>
        <a:effectLst/>
      </c:spPr>
    </c:plotArea>
    <c:legend>
      <c:legendPos val="t"/>
      <c:layout>
        <c:manualLayout>
          <c:xMode val="edge"/>
          <c:yMode val="edge"/>
          <c:x val="0.32466503220734866"/>
          <c:y val="0.19473684210526315"/>
          <c:w val="0.3715905865554272"/>
          <c:h val="8.908434575871922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Visited the Gulf Shores/Orange Beach Welcome Center </a:t>
            </a:r>
            <a:r>
              <a:rPr lang="en-US" b="0" dirty="0"/>
              <a:t>(2018-19</a:t>
            </a:r>
            <a:r>
              <a:rPr lang="en-US" b="0" baseline="0" dirty="0"/>
              <a:t> data)</a:t>
            </a:r>
            <a:endParaRPr lang="en-US" b="1" dirty="0"/>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 data'!$K$115:$L$115</c:f>
              <c:strCache>
                <c:ptCount val="2"/>
                <c:pt idx="0">
                  <c:v>Condo (c)</c:v>
                </c:pt>
                <c:pt idx="1">
                  <c:v>Hotel (d) </c:v>
                </c:pt>
              </c:strCache>
            </c:strRef>
          </c:cat>
          <c:val>
            <c:numRef>
              <c:f>'graph data'!$K$116:$L$116</c:f>
              <c:numCache>
                <c:formatCode>0%</c:formatCode>
                <c:ptCount val="2"/>
                <c:pt idx="0">
                  <c:v>0.2988505747126437</c:v>
                </c:pt>
                <c:pt idx="1">
                  <c:v>0.47169811320754718</c:v>
                </c:pt>
              </c:numCache>
            </c:numRef>
          </c:val>
          <c:extLst>
            <c:ext xmlns:c16="http://schemas.microsoft.com/office/drawing/2014/chart" uri="{C3380CC4-5D6E-409C-BE32-E72D297353CC}">
              <c16:uniqueId val="{00000000-588E-4C0D-8553-44CEA4461156}"/>
            </c:ext>
          </c:extLst>
        </c:ser>
        <c:dLbls>
          <c:dLblPos val="inEnd"/>
          <c:showLegendKey val="0"/>
          <c:showVal val="1"/>
          <c:showCatName val="0"/>
          <c:showSerName val="0"/>
          <c:showPercent val="0"/>
          <c:showBubbleSize val="0"/>
        </c:dLbls>
        <c:gapWidth val="50"/>
        <c:axId val="607489816"/>
        <c:axId val="607490144"/>
      </c:barChart>
      <c:catAx>
        <c:axId val="60748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07490144"/>
        <c:crosses val="autoZero"/>
        <c:auto val="1"/>
        <c:lblAlgn val="ctr"/>
        <c:lblOffset val="100"/>
        <c:noMultiLvlLbl val="0"/>
      </c:catAx>
      <c:valAx>
        <c:axId val="607490144"/>
        <c:scaling>
          <c:orientation val="minMax"/>
        </c:scaling>
        <c:delete val="1"/>
        <c:axPos val="l"/>
        <c:numFmt formatCode="0%" sourceLinked="1"/>
        <c:majorTickMark val="none"/>
        <c:minorTickMark val="none"/>
        <c:tickLblPos val="nextTo"/>
        <c:crossAx val="6074898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bg2"/>
      </a:solid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dirty="0"/>
              <a:t>Why didn’t you visit the welcome center? </a:t>
            </a:r>
          </a:p>
          <a:p>
            <a:pPr>
              <a:defRPr b="1"/>
            </a:pPr>
            <a:r>
              <a:rPr lang="en-US" b="0" dirty="0"/>
              <a:t>(2018-19 data)</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282696577013164"/>
          <c:y val="0.14573789245090615"/>
          <c:w val="0.70485727436096268"/>
          <c:h val="0.81436930508471128"/>
        </c:manualLayout>
      </c:layout>
      <c:pieChart>
        <c:varyColors val="1"/>
        <c:ser>
          <c:idx val="0"/>
          <c:order val="0"/>
          <c:dPt>
            <c:idx val="0"/>
            <c:bubble3D val="0"/>
            <c:spPr>
              <a:solidFill>
                <a:schemeClr val="accent2"/>
              </a:solidFill>
              <a:ln w="19050">
                <a:solidFill>
                  <a:schemeClr val="lt1"/>
                </a:solidFill>
              </a:ln>
              <a:effectLst/>
            </c:spPr>
            <c:extLst>
              <c:ext xmlns:c16="http://schemas.microsoft.com/office/drawing/2014/chart" uri="{C3380CC4-5D6E-409C-BE32-E72D297353CC}">
                <c16:uniqueId val="{00000001-EC8E-48E3-A241-10F73F260086}"/>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EC8E-48E3-A241-10F73F260086}"/>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5-EC8E-48E3-A241-10F73F260086}"/>
              </c:ext>
            </c:extLst>
          </c:dPt>
          <c:dPt>
            <c:idx val="3"/>
            <c:bubble3D val="0"/>
            <c:spPr>
              <a:solidFill>
                <a:schemeClr val="accent6">
                  <a:lumMod val="50000"/>
                </a:schemeClr>
              </a:solidFill>
              <a:ln w="19050">
                <a:solidFill>
                  <a:schemeClr val="lt1"/>
                </a:solidFill>
              </a:ln>
              <a:effectLst/>
            </c:spPr>
            <c:extLst>
              <c:ext xmlns:c16="http://schemas.microsoft.com/office/drawing/2014/chart" uri="{C3380CC4-5D6E-409C-BE32-E72D297353CC}">
                <c16:uniqueId val="{00000007-EC8E-48E3-A241-10F73F260086}"/>
              </c:ext>
            </c:extLst>
          </c:dPt>
          <c:dPt>
            <c:idx val="4"/>
            <c:bubble3D val="0"/>
            <c:spPr>
              <a:solidFill>
                <a:srgbClr val="7030A0"/>
              </a:solidFill>
              <a:ln w="19050">
                <a:solidFill>
                  <a:schemeClr val="lt1"/>
                </a:solidFill>
              </a:ln>
              <a:effectLst/>
            </c:spPr>
            <c:extLst>
              <c:ext xmlns:c16="http://schemas.microsoft.com/office/drawing/2014/chart" uri="{C3380CC4-5D6E-409C-BE32-E72D297353CC}">
                <c16:uniqueId val="{00000009-EC8E-48E3-A241-10F73F260086}"/>
              </c:ext>
            </c:extLst>
          </c:dPt>
          <c:dPt>
            <c:idx val="5"/>
            <c:bubble3D val="0"/>
            <c:spPr>
              <a:solidFill>
                <a:schemeClr val="tx2"/>
              </a:solidFill>
              <a:ln w="19050">
                <a:solidFill>
                  <a:schemeClr val="lt1"/>
                </a:solidFill>
              </a:ln>
              <a:effectLst/>
            </c:spPr>
            <c:extLst>
              <c:ext xmlns:c16="http://schemas.microsoft.com/office/drawing/2014/chart" uri="{C3380CC4-5D6E-409C-BE32-E72D297353CC}">
                <c16:uniqueId val="{0000000B-EC8E-48E3-A241-10F73F260086}"/>
              </c:ext>
            </c:extLst>
          </c:dPt>
          <c:dPt>
            <c:idx val="6"/>
            <c:bubble3D val="0"/>
            <c:spPr>
              <a:solidFill>
                <a:srgbClr val="FFC000"/>
              </a:solidFill>
              <a:ln w="19050">
                <a:solidFill>
                  <a:schemeClr val="lt1"/>
                </a:solidFill>
              </a:ln>
              <a:effectLst/>
            </c:spPr>
            <c:extLst>
              <c:ext xmlns:c16="http://schemas.microsoft.com/office/drawing/2014/chart" uri="{C3380CC4-5D6E-409C-BE32-E72D297353CC}">
                <c16:uniqueId val="{0000000D-EC8E-48E3-A241-10F73F260086}"/>
              </c:ext>
            </c:extLst>
          </c:dPt>
          <c:dPt>
            <c:idx val="7"/>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0E-5A20-48AF-8F81-7C205FA0ED2C}"/>
              </c:ext>
            </c:extLst>
          </c:dPt>
          <c:dPt>
            <c:idx val="8"/>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11-EC1D-48D7-A794-6558D9BF3C42}"/>
              </c:ext>
            </c:extLst>
          </c:dPt>
          <c:dLbls>
            <c:dLbl>
              <c:idx val="0"/>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1-EC8E-48E3-A241-10F73F260086}"/>
                </c:ext>
              </c:extLst>
            </c:dLbl>
            <c:dLbl>
              <c:idx val="1"/>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3-EC8E-48E3-A241-10F73F260086}"/>
                </c:ext>
              </c:extLst>
            </c:dLbl>
            <c:dLbl>
              <c:idx val="2"/>
              <c:layout>
                <c:manualLayout>
                  <c:x val="0.10436843850732602"/>
                  <c:y val="0.11718848049766745"/>
                </c:manualLayout>
              </c:layout>
              <c:showLegendKey val="0"/>
              <c:showVal val="1"/>
              <c:showCatName val="1"/>
              <c:showSerName val="0"/>
              <c:showPercent val="0"/>
              <c:showBubbleSize val="0"/>
              <c:extLst>
                <c:ext xmlns:c15="http://schemas.microsoft.com/office/drawing/2012/chart" uri="{CE6537A1-D6FC-4f65-9D91-7224C49458BB}">
                  <c15:layout>
                    <c:manualLayout>
                      <c:w val="0.15993936106101503"/>
                      <c:h val="6.7230059374895443E-2"/>
                    </c:manualLayout>
                  </c15:layout>
                </c:ext>
                <c:ext xmlns:c16="http://schemas.microsoft.com/office/drawing/2014/chart" uri="{C3380CC4-5D6E-409C-BE32-E72D297353CC}">
                  <c16:uniqueId val="{00000005-EC8E-48E3-A241-10F73F260086}"/>
                </c:ext>
              </c:extLst>
            </c:dLbl>
            <c:dLbl>
              <c:idx val="3"/>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7-EC8E-48E3-A241-10F73F260086}"/>
                </c:ext>
              </c:extLst>
            </c:dLbl>
            <c:dLbl>
              <c:idx val="4"/>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9-EC8E-48E3-A241-10F73F260086}"/>
                </c:ext>
              </c:extLst>
            </c:dLbl>
            <c:dLbl>
              <c:idx val="5"/>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B-EC8E-48E3-A241-10F73F260086}"/>
                </c:ext>
              </c:extLst>
            </c:dLbl>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codes!$I$6:$I$14</c:f>
              <c:strCache>
                <c:ptCount val="9"/>
                <c:pt idx="0">
                  <c:v>Been there before</c:v>
                </c:pt>
                <c:pt idx="1">
                  <c:v>No need/already familiar</c:v>
                </c:pt>
                <c:pt idx="2">
                  <c:v>No time/not in plans</c:v>
                </c:pt>
                <c:pt idx="3">
                  <c:v>No interest/didn't want to</c:v>
                </c:pt>
                <c:pt idx="4">
                  <c:v>No reason</c:v>
                </c:pt>
                <c:pt idx="5">
                  <c:v>Didn't know/think about it</c:v>
                </c:pt>
                <c:pt idx="6">
                  <c:v>Visiting friends/family</c:v>
                </c:pt>
                <c:pt idx="7">
                  <c:v>Other</c:v>
                </c:pt>
                <c:pt idx="8">
                  <c:v>Not sure</c:v>
                </c:pt>
              </c:strCache>
            </c:strRef>
          </c:cat>
          <c:val>
            <c:numRef>
              <c:f>codes!$J$6:$J$14</c:f>
              <c:numCache>
                <c:formatCode>0%</c:formatCode>
                <c:ptCount val="9"/>
                <c:pt idx="0">
                  <c:v>8.1374027061586973E-2</c:v>
                </c:pt>
                <c:pt idx="1">
                  <c:v>0.40924460144597502</c:v>
                </c:pt>
                <c:pt idx="2">
                  <c:v>7.8409181844614789E-2</c:v>
                </c:pt>
                <c:pt idx="3">
                  <c:v>7.9114117044035967E-2</c:v>
                </c:pt>
                <c:pt idx="4">
                  <c:v>8.9525442139585076E-2</c:v>
                </c:pt>
                <c:pt idx="5">
                  <c:v>0.1749568588291166</c:v>
                </c:pt>
                <c:pt idx="6">
                  <c:v>2.3567791157662093E-2</c:v>
                </c:pt>
                <c:pt idx="7">
                  <c:v>3.6151033888356852E-2</c:v>
                </c:pt>
                <c:pt idx="8">
                  <c:v>2.7656946589066578E-2</c:v>
                </c:pt>
              </c:numCache>
            </c:numRef>
          </c:val>
          <c:extLst>
            <c:ext xmlns:c16="http://schemas.microsoft.com/office/drawing/2014/chart" uri="{C3380CC4-5D6E-409C-BE32-E72D297353CC}">
              <c16:uniqueId val="{0000000E-EC8E-48E3-A241-10F73F260086}"/>
            </c:ext>
          </c:extLst>
        </c:ser>
        <c:dLbls>
          <c:showLegendKey val="0"/>
          <c:showVal val="1"/>
          <c:showCatName val="0"/>
          <c:showSerName val="0"/>
          <c:showPercent val="0"/>
          <c:showBubbleSize val="0"/>
          <c:showLeaderLines val="1"/>
        </c:dLbls>
        <c:firstSliceAng val="142"/>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84B9EA-75EB-47D6-B31B-BAEED59DB44C}"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en-US"/>
        </a:p>
      </dgm:t>
    </dgm:pt>
    <dgm:pt modelId="{97372754-D392-443C-8F3C-CE227E969610}">
      <dgm:prSet/>
      <dgm:spPr/>
      <dgm:t>
        <a:bodyPr/>
        <a:lstStyle/>
        <a:p>
          <a:r>
            <a:rPr lang="en-US" dirty="0"/>
            <a:t>Introduction</a:t>
          </a:r>
        </a:p>
      </dgm:t>
    </dgm:pt>
    <dgm:pt modelId="{3F3F4817-5480-4DFB-B11B-98A534B9567D}" type="parTrans" cxnId="{6F9FFA41-2F1C-42A2-AA85-A3C427CD2979}">
      <dgm:prSet/>
      <dgm:spPr/>
      <dgm:t>
        <a:bodyPr/>
        <a:lstStyle/>
        <a:p>
          <a:endParaRPr lang="en-US"/>
        </a:p>
      </dgm:t>
    </dgm:pt>
    <dgm:pt modelId="{D7604BB8-3AEE-4914-AE84-56F6D3FC94BC}" type="sibTrans" cxnId="{6F9FFA41-2F1C-42A2-AA85-A3C427CD2979}">
      <dgm:prSet/>
      <dgm:spPr/>
      <dgm:t>
        <a:bodyPr/>
        <a:lstStyle/>
        <a:p>
          <a:endParaRPr lang="en-US"/>
        </a:p>
      </dgm:t>
    </dgm:pt>
    <dgm:pt modelId="{F348B19D-4BFC-4371-A85D-175D40F15C45}">
      <dgm:prSet/>
      <dgm:spPr/>
      <dgm:t>
        <a:bodyPr/>
        <a:lstStyle/>
        <a:p>
          <a:r>
            <a:rPr lang="en-US" dirty="0"/>
            <a:t>Background</a:t>
          </a:r>
        </a:p>
      </dgm:t>
    </dgm:pt>
    <dgm:pt modelId="{97DF0549-A933-43A6-BA66-488C924B9B48}" type="parTrans" cxnId="{A5A19203-7F6B-410E-B533-C9E56B80B49F}">
      <dgm:prSet/>
      <dgm:spPr/>
      <dgm:t>
        <a:bodyPr/>
        <a:lstStyle/>
        <a:p>
          <a:endParaRPr lang="en-US"/>
        </a:p>
      </dgm:t>
    </dgm:pt>
    <dgm:pt modelId="{36574158-D2BC-41F3-9B58-9BDFE186561F}" type="sibTrans" cxnId="{A5A19203-7F6B-410E-B533-C9E56B80B49F}">
      <dgm:prSet/>
      <dgm:spPr/>
      <dgm:t>
        <a:bodyPr/>
        <a:lstStyle/>
        <a:p>
          <a:endParaRPr lang="en-US"/>
        </a:p>
      </dgm:t>
    </dgm:pt>
    <dgm:pt modelId="{22EE4835-3F11-4A4D-9CBB-CAC0E564FCAF}">
      <dgm:prSet/>
      <dgm:spPr/>
      <dgm:t>
        <a:bodyPr/>
        <a:lstStyle/>
        <a:p>
          <a:r>
            <a:rPr lang="en-US" dirty="0"/>
            <a:t>Research Objectives</a:t>
          </a:r>
        </a:p>
      </dgm:t>
    </dgm:pt>
    <dgm:pt modelId="{C2D7363E-E82C-472E-ACFE-6EED91635BFA}" type="parTrans" cxnId="{A45B39EF-8D48-41B6-931E-8503815A1CCA}">
      <dgm:prSet/>
      <dgm:spPr/>
      <dgm:t>
        <a:bodyPr/>
        <a:lstStyle/>
        <a:p>
          <a:endParaRPr lang="en-US"/>
        </a:p>
      </dgm:t>
    </dgm:pt>
    <dgm:pt modelId="{FD43BF7C-F109-4A72-AA86-0188C4F737BF}" type="sibTrans" cxnId="{A45B39EF-8D48-41B6-931E-8503815A1CCA}">
      <dgm:prSet/>
      <dgm:spPr/>
      <dgm:t>
        <a:bodyPr/>
        <a:lstStyle/>
        <a:p>
          <a:endParaRPr lang="en-US"/>
        </a:p>
      </dgm:t>
    </dgm:pt>
    <dgm:pt modelId="{059CC64C-5DF5-4F93-A552-106F1D1DB947}">
      <dgm:prSet/>
      <dgm:spPr/>
      <dgm:t>
        <a:bodyPr/>
        <a:lstStyle/>
        <a:p>
          <a:r>
            <a:rPr lang="en-US" dirty="0"/>
            <a:t>Methodology</a:t>
          </a:r>
        </a:p>
      </dgm:t>
    </dgm:pt>
    <dgm:pt modelId="{8C4F1809-1787-4927-B6CF-CFB8972C5E29}" type="parTrans" cxnId="{B84E15A6-C5A4-4982-9CBC-0C3A5A94B5A5}">
      <dgm:prSet/>
      <dgm:spPr/>
      <dgm:t>
        <a:bodyPr/>
        <a:lstStyle/>
        <a:p>
          <a:endParaRPr lang="en-US"/>
        </a:p>
      </dgm:t>
    </dgm:pt>
    <dgm:pt modelId="{12CAE03A-C307-499D-A5F0-8CD6ED567831}" type="sibTrans" cxnId="{B84E15A6-C5A4-4982-9CBC-0C3A5A94B5A5}">
      <dgm:prSet/>
      <dgm:spPr/>
      <dgm:t>
        <a:bodyPr/>
        <a:lstStyle/>
        <a:p>
          <a:endParaRPr lang="en-US"/>
        </a:p>
      </dgm:t>
    </dgm:pt>
    <dgm:pt modelId="{7AF4A882-7808-48D8-9772-CA00C425A798}">
      <dgm:prSet/>
      <dgm:spPr/>
      <dgm:t>
        <a:bodyPr/>
        <a:lstStyle/>
        <a:p>
          <a:r>
            <a:rPr lang="en-US" dirty="0"/>
            <a:t>Detailed Findings</a:t>
          </a:r>
        </a:p>
      </dgm:t>
    </dgm:pt>
    <dgm:pt modelId="{65BDEE4D-BE97-4009-8CA5-B37DB6C4172C}" type="parTrans" cxnId="{1F581F4B-3E70-457B-B4EC-0F18819E1757}">
      <dgm:prSet/>
      <dgm:spPr/>
      <dgm:t>
        <a:bodyPr/>
        <a:lstStyle/>
        <a:p>
          <a:endParaRPr lang="en-US"/>
        </a:p>
      </dgm:t>
    </dgm:pt>
    <dgm:pt modelId="{8C5F6C87-1674-4CF0-AC30-C1482DD90F7C}" type="sibTrans" cxnId="{1F581F4B-3E70-457B-B4EC-0F18819E1757}">
      <dgm:prSet/>
      <dgm:spPr/>
      <dgm:t>
        <a:bodyPr/>
        <a:lstStyle/>
        <a:p>
          <a:endParaRPr lang="en-US"/>
        </a:p>
      </dgm:t>
    </dgm:pt>
    <dgm:pt modelId="{755114BA-4E81-41EF-B809-24E053563AE1}">
      <dgm:prSet/>
      <dgm:spPr/>
      <dgm:t>
        <a:bodyPr/>
        <a:lstStyle/>
        <a:p>
          <a:r>
            <a:rPr lang="en-US" dirty="0"/>
            <a:t>Travel Planning</a:t>
          </a:r>
        </a:p>
      </dgm:t>
    </dgm:pt>
    <dgm:pt modelId="{C4C14131-3940-4541-A3E6-8B5841640CA8}" type="parTrans" cxnId="{D975DA18-F273-4BC7-B107-8F69DC54A7CD}">
      <dgm:prSet/>
      <dgm:spPr/>
      <dgm:t>
        <a:bodyPr/>
        <a:lstStyle/>
        <a:p>
          <a:endParaRPr lang="en-US"/>
        </a:p>
      </dgm:t>
    </dgm:pt>
    <dgm:pt modelId="{2D952D0E-6131-4038-8D36-2A2FEC1F9750}" type="sibTrans" cxnId="{D975DA18-F273-4BC7-B107-8F69DC54A7CD}">
      <dgm:prSet/>
      <dgm:spPr/>
      <dgm:t>
        <a:bodyPr/>
        <a:lstStyle/>
        <a:p>
          <a:endParaRPr lang="en-US"/>
        </a:p>
      </dgm:t>
    </dgm:pt>
    <dgm:pt modelId="{B5D6BC86-523A-4987-AB0C-244F1832FA6C}">
      <dgm:prSet/>
      <dgm:spPr/>
      <dgm:t>
        <a:bodyPr/>
        <a:lstStyle/>
        <a:p>
          <a:r>
            <a:rPr lang="en-US" dirty="0"/>
            <a:t>Trip Characteristics</a:t>
          </a:r>
        </a:p>
      </dgm:t>
    </dgm:pt>
    <dgm:pt modelId="{E3AD0A5E-EB89-473D-8817-9A6C29AA8781}" type="parTrans" cxnId="{A4AE5F63-37B0-4178-A61E-753F65CB97A4}">
      <dgm:prSet/>
      <dgm:spPr/>
      <dgm:t>
        <a:bodyPr/>
        <a:lstStyle/>
        <a:p>
          <a:endParaRPr lang="en-US"/>
        </a:p>
      </dgm:t>
    </dgm:pt>
    <dgm:pt modelId="{1458C7AC-DB05-462F-B328-A085B01706FD}" type="sibTrans" cxnId="{A4AE5F63-37B0-4178-A61E-753F65CB97A4}">
      <dgm:prSet/>
      <dgm:spPr/>
      <dgm:t>
        <a:bodyPr/>
        <a:lstStyle/>
        <a:p>
          <a:endParaRPr lang="en-US"/>
        </a:p>
      </dgm:t>
    </dgm:pt>
    <dgm:pt modelId="{63A19E0A-8A58-4602-8BD4-E770D2313355}">
      <dgm:prSet/>
      <dgm:spPr/>
      <dgm:t>
        <a:bodyPr/>
        <a:lstStyle/>
        <a:p>
          <a:r>
            <a:rPr lang="en-US" dirty="0"/>
            <a:t>Travel Party Characteristics</a:t>
          </a:r>
        </a:p>
      </dgm:t>
    </dgm:pt>
    <dgm:pt modelId="{752D13C8-5F9A-4EC6-AD8A-866517757EB6}" type="parTrans" cxnId="{AA971F7B-1FA2-4FE3-ACFE-187617E36214}">
      <dgm:prSet/>
      <dgm:spPr/>
      <dgm:t>
        <a:bodyPr/>
        <a:lstStyle/>
        <a:p>
          <a:endParaRPr lang="en-US"/>
        </a:p>
      </dgm:t>
    </dgm:pt>
    <dgm:pt modelId="{694DF831-35A9-4ADC-92F1-04786EC2502F}" type="sibTrans" cxnId="{AA971F7B-1FA2-4FE3-ACFE-187617E36214}">
      <dgm:prSet/>
      <dgm:spPr/>
      <dgm:t>
        <a:bodyPr/>
        <a:lstStyle/>
        <a:p>
          <a:endParaRPr lang="en-US"/>
        </a:p>
      </dgm:t>
    </dgm:pt>
    <dgm:pt modelId="{7FFA0991-C0CC-4A8C-B6FF-FB79E8206A7C}">
      <dgm:prSet/>
      <dgm:spPr/>
      <dgm:t>
        <a:bodyPr/>
        <a:lstStyle/>
        <a:p>
          <a:r>
            <a:rPr lang="en-US" dirty="0"/>
            <a:t>Views Toward Gulf Shores/ Orange Beach and Trip Satisfaction</a:t>
          </a:r>
        </a:p>
      </dgm:t>
    </dgm:pt>
    <dgm:pt modelId="{D82D7A77-A5A1-4F77-B5C7-D3226E841343}" type="parTrans" cxnId="{240244EF-B6D6-475B-9B97-ADE2226542E7}">
      <dgm:prSet/>
      <dgm:spPr/>
      <dgm:t>
        <a:bodyPr/>
        <a:lstStyle/>
        <a:p>
          <a:endParaRPr lang="en-US"/>
        </a:p>
      </dgm:t>
    </dgm:pt>
    <dgm:pt modelId="{E65E2047-D28B-4ED8-A1C7-4387FEEF9EDF}" type="sibTrans" cxnId="{240244EF-B6D6-475B-9B97-ADE2226542E7}">
      <dgm:prSet/>
      <dgm:spPr/>
      <dgm:t>
        <a:bodyPr/>
        <a:lstStyle/>
        <a:p>
          <a:endParaRPr lang="en-US"/>
        </a:p>
      </dgm:t>
    </dgm:pt>
    <dgm:pt modelId="{57E23560-5C3B-4028-BF29-5E57D1FC456D}">
      <dgm:prSet/>
      <dgm:spPr/>
      <dgm:t>
        <a:bodyPr/>
        <a:lstStyle/>
        <a:p>
          <a:r>
            <a:rPr lang="en-US" dirty="0"/>
            <a:t>Appendix</a:t>
          </a:r>
        </a:p>
      </dgm:t>
    </dgm:pt>
    <dgm:pt modelId="{820646BF-C89C-4456-ACBA-5F964A5A3318}" type="parTrans" cxnId="{657282EA-E452-4523-950F-88FE121F5CAE}">
      <dgm:prSet/>
      <dgm:spPr/>
      <dgm:t>
        <a:bodyPr/>
        <a:lstStyle/>
        <a:p>
          <a:endParaRPr lang="en-US"/>
        </a:p>
      </dgm:t>
    </dgm:pt>
    <dgm:pt modelId="{9FD4765D-797C-493A-8AEF-CAADEE46A931}" type="sibTrans" cxnId="{657282EA-E452-4523-950F-88FE121F5CAE}">
      <dgm:prSet/>
      <dgm:spPr/>
      <dgm:t>
        <a:bodyPr/>
        <a:lstStyle/>
        <a:p>
          <a:endParaRPr lang="en-US"/>
        </a:p>
      </dgm:t>
    </dgm:pt>
    <dgm:pt modelId="{5EA00F7A-A82E-4BD6-905C-0D86F720EA52}">
      <dgm:prSet/>
      <dgm:spPr/>
      <dgm:t>
        <a:bodyPr/>
        <a:lstStyle/>
        <a:p>
          <a:r>
            <a:rPr lang="en-US" dirty="0"/>
            <a:t>Comparing Target Travelers to Other Travelers</a:t>
          </a:r>
        </a:p>
      </dgm:t>
    </dgm:pt>
    <dgm:pt modelId="{A03D296F-3DDB-4E26-8B99-13C44ABA4EB7}" type="parTrans" cxnId="{7B67BB38-1B52-4AC8-8167-96D23DAFEF9E}">
      <dgm:prSet/>
      <dgm:spPr/>
      <dgm:t>
        <a:bodyPr/>
        <a:lstStyle/>
        <a:p>
          <a:endParaRPr lang="en-US"/>
        </a:p>
      </dgm:t>
    </dgm:pt>
    <dgm:pt modelId="{8E10ADB7-197A-4991-9D63-5FB7FD786D26}" type="sibTrans" cxnId="{7B67BB38-1B52-4AC8-8167-96D23DAFEF9E}">
      <dgm:prSet/>
      <dgm:spPr/>
      <dgm:t>
        <a:bodyPr/>
        <a:lstStyle/>
        <a:p>
          <a:endParaRPr lang="en-US"/>
        </a:p>
      </dgm:t>
    </dgm:pt>
    <dgm:pt modelId="{21B7B1A8-D0B3-430A-BBD4-2A76AA3200D3}">
      <dgm:prSet/>
      <dgm:spPr/>
      <dgm:t>
        <a:bodyPr/>
        <a:lstStyle/>
        <a:p>
          <a:r>
            <a:rPr lang="en-US" dirty="0"/>
            <a:t>Comparing Non-Target Trips Year-Over-Year </a:t>
          </a:r>
        </a:p>
      </dgm:t>
    </dgm:pt>
    <dgm:pt modelId="{C61B584E-9776-4195-A969-F99295658966}" type="parTrans" cxnId="{AA68C527-1F6E-4038-85F3-F973FD5DBE88}">
      <dgm:prSet/>
      <dgm:spPr/>
      <dgm:t>
        <a:bodyPr/>
        <a:lstStyle/>
        <a:p>
          <a:endParaRPr lang="en-US"/>
        </a:p>
      </dgm:t>
    </dgm:pt>
    <dgm:pt modelId="{6C2EFDAE-45D5-49CE-8939-B5A622D450DF}" type="sibTrans" cxnId="{AA68C527-1F6E-4038-85F3-F973FD5DBE88}">
      <dgm:prSet/>
      <dgm:spPr/>
      <dgm:t>
        <a:bodyPr/>
        <a:lstStyle/>
        <a:p>
          <a:endParaRPr lang="en-US"/>
        </a:p>
      </dgm:t>
    </dgm:pt>
    <dgm:pt modelId="{066A5043-7566-4846-9A94-E5B8DB573E4F}" type="pres">
      <dgm:prSet presAssocID="{DB84B9EA-75EB-47D6-B31B-BAEED59DB44C}" presName="Name0" presStyleCnt="0">
        <dgm:presLayoutVars>
          <dgm:dir/>
          <dgm:animLvl val="lvl"/>
          <dgm:resizeHandles val="exact"/>
        </dgm:presLayoutVars>
      </dgm:prSet>
      <dgm:spPr/>
    </dgm:pt>
    <dgm:pt modelId="{90AACD1C-37BD-4746-AFDB-A0F1CB7FF6CD}" type="pres">
      <dgm:prSet presAssocID="{97372754-D392-443C-8F3C-CE227E969610}" presName="composite" presStyleCnt="0"/>
      <dgm:spPr/>
    </dgm:pt>
    <dgm:pt modelId="{89C9BACF-AAF1-422D-A677-338B48C36C43}" type="pres">
      <dgm:prSet presAssocID="{97372754-D392-443C-8F3C-CE227E969610}" presName="parTx" presStyleLbl="alignNode1" presStyleIdx="0" presStyleCnt="3">
        <dgm:presLayoutVars>
          <dgm:chMax val="0"/>
          <dgm:chPref val="0"/>
          <dgm:bulletEnabled val="1"/>
        </dgm:presLayoutVars>
      </dgm:prSet>
      <dgm:spPr/>
    </dgm:pt>
    <dgm:pt modelId="{84992E6B-5E83-4352-A727-4FA6AC6369E3}" type="pres">
      <dgm:prSet presAssocID="{97372754-D392-443C-8F3C-CE227E969610}" presName="desTx" presStyleLbl="alignAccFollowNode1" presStyleIdx="0" presStyleCnt="3">
        <dgm:presLayoutVars>
          <dgm:bulletEnabled val="1"/>
        </dgm:presLayoutVars>
      </dgm:prSet>
      <dgm:spPr/>
    </dgm:pt>
    <dgm:pt modelId="{77556057-2FA6-486B-B0B2-B7CECB0FB883}" type="pres">
      <dgm:prSet presAssocID="{D7604BB8-3AEE-4914-AE84-56F6D3FC94BC}" presName="space" presStyleCnt="0"/>
      <dgm:spPr/>
    </dgm:pt>
    <dgm:pt modelId="{6C7B90A6-145B-4249-A0DB-47C6D235FCC4}" type="pres">
      <dgm:prSet presAssocID="{7AF4A882-7808-48D8-9772-CA00C425A798}" presName="composite" presStyleCnt="0"/>
      <dgm:spPr/>
    </dgm:pt>
    <dgm:pt modelId="{56D2E839-EE53-4F46-B27D-39C9727275ED}" type="pres">
      <dgm:prSet presAssocID="{7AF4A882-7808-48D8-9772-CA00C425A798}" presName="parTx" presStyleLbl="alignNode1" presStyleIdx="1" presStyleCnt="3">
        <dgm:presLayoutVars>
          <dgm:chMax val="0"/>
          <dgm:chPref val="0"/>
          <dgm:bulletEnabled val="1"/>
        </dgm:presLayoutVars>
      </dgm:prSet>
      <dgm:spPr/>
    </dgm:pt>
    <dgm:pt modelId="{F9FCD6F5-AD7B-498E-B034-A6DE5409EBB2}" type="pres">
      <dgm:prSet presAssocID="{7AF4A882-7808-48D8-9772-CA00C425A798}" presName="desTx" presStyleLbl="alignAccFollowNode1" presStyleIdx="1" presStyleCnt="3">
        <dgm:presLayoutVars>
          <dgm:bulletEnabled val="1"/>
        </dgm:presLayoutVars>
      </dgm:prSet>
      <dgm:spPr/>
    </dgm:pt>
    <dgm:pt modelId="{4A0F15CD-9F4C-4263-880F-9E81657F4975}" type="pres">
      <dgm:prSet presAssocID="{8C5F6C87-1674-4CF0-AC30-C1482DD90F7C}" presName="space" presStyleCnt="0"/>
      <dgm:spPr/>
    </dgm:pt>
    <dgm:pt modelId="{A3FB8868-5D35-475F-BA14-409174C7F5B9}" type="pres">
      <dgm:prSet presAssocID="{57E23560-5C3B-4028-BF29-5E57D1FC456D}" presName="composite" presStyleCnt="0"/>
      <dgm:spPr/>
    </dgm:pt>
    <dgm:pt modelId="{BDD5B5E6-D9FF-4B0B-9A85-011406A2E4A4}" type="pres">
      <dgm:prSet presAssocID="{57E23560-5C3B-4028-BF29-5E57D1FC456D}" presName="parTx" presStyleLbl="alignNode1" presStyleIdx="2" presStyleCnt="3">
        <dgm:presLayoutVars>
          <dgm:chMax val="0"/>
          <dgm:chPref val="0"/>
          <dgm:bulletEnabled val="1"/>
        </dgm:presLayoutVars>
      </dgm:prSet>
      <dgm:spPr/>
    </dgm:pt>
    <dgm:pt modelId="{B7302812-F910-4AC7-B66B-8CEA2B6DB8F3}" type="pres">
      <dgm:prSet presAssocID="{57E23560-5C3B-4028-BF29-5E57D1FC456D}" presName="desTx" presStyleLbl="alignAccFollowNode1" presStyleIdx="2" presStyleCnt="3">
        <dgm:presLayoutVars>
          <dgm:bulletEnabled val="1"/>
        </dgm:presLayoutVars>
      </dgm:prSet>
      <dgm:spPr/>
    </dgm:pt>
  </dgm:ptLst>
  <dgm:cxnLst>
    <dgm:cxn modelId="{A5A19203-7F6B-410E-B533-C9E56B80B49F}" srcId="{97372754-D392-443C-8F3C-CE227E969610}" destId="{F348B19D-4BFC-4371-A85D-175D40F15C45}" srcOrd="0" destOrd="0" parTransId="{97DF0549-A933-43A6-BA66-488C924B9B48}" sibTransId="{36574158-D2BC-41F3-9B58-9BDFE186561F}"/>
    <dgm:cxn modelId="{9EAECB07-3D02-4E28-BCA3-7E8EBCC55331}" type="presOf" srcId="{7FFA0991-C0CC-4A8C-B6FF-FB79E8206A7C}" destId="{F9FCD6F5-AD7B-498E-B034-A6DE5409EBB2}" srcOrd="0" destOrd="3" presId="urn:microsoft.com/office/officeart/2005/8/layout/hList1"/>
    <dgm:cxn modelId="{A0364D17-46A5-44D2-803C-2435F1464306}" type="presOf" srcId="{7AF4A882-7808-48D8-9772-CA00C425A798}" destId="{56D2E839-EE53-4F46-B27D-39C9727275ED}" srcOrd="0" destOrd="0" presId="urn:microsoft.com/office/officeart/2005/8/layout/hList1"/>
    <dgm:cxn modelId="{240B1918-574F-4EFF-8413-30D07BD19E3D}" type="presOf" srcId="{F348B19D-4BFC-4371-A85D-175D40F15C45}" destId="{84992E6B-5E83-4352-A727-4FA6AC6369E3}" srcOrd="0" destOrd="0" presId="urn:microsoft.com/office/officeart/2005/8/layout/hList1"/>
    <dgm:cxn modelId="{D975DA18-F273-4BC7-B107-8F69DC54A7CD}" srcId="{7AF4A882-7808-48D8-9772-CA00C425A798}" destId="{755114BA-4E81-41EF-B809-24E053563AE1}" srcOrd="0" destOrd="0" parTransId="{C4C14131-3940-4541-A3E6-8B5841640CA8}" sibTransId="{2D952D0E-6131-4038-8D36-2A2FEC1F9750}"/>
    <dgm:cxn modelId="{AA68C527-1F6E-4038-85F3-F973FD5DBE88}" srcId="{57E23560-5C3B-4028-BF29-5E57D1FC456D}" destId="{21B7B1A8-D0B3-430A-BBD4-2A76AA3200D3}" srcOrd="1" destOrd="0" parTransId="{C61B584E-9776-4195-A969-F99295658966}" sibTransId="{6C2EFDAE-45D5-49CE-8939-B5A622D450DF}"/>
    <dgm:cxn modelId="{7B67BB38-1B52-4AC8-8167-96D23DAFEF9E}" srcId="{57E23560-5C3B-4028-BF29-5E57D1FC456D}" destId="{5EA00F7A-A82E-4BD6-905C-0D86F720EA52}" srcOrd="0" destOrd="0" parTransId="{A03D296F-3DDB-4E26-8B99-13C44ABA4EB7}" sibTransId="{8E10ADB7-197A-4991-9D63-5FB7FD786D26}"/>
    <dgm:cxn modelId="{20E7403C-B7C5-4709-B150-40F4B234B692}" type="presOf" srcId="{5EA00F7A-A82E-4BD6-905C-0D86F720EA52}" destId="{B7302812-F910-4AC7-B66B-8CEA2B6DB8F3}" srcOrd="0" destOrd="0" presId="urn:microsoft.com/office/officeart/2005/8/layout/hList1"/>
    <dgm:cxn modelId="{6F9FFA41-2F1C-42A2-AA85-A3C427CD2979}" srcId="{DB84B9EA-75EB-47D6-B31B-BAEED59DB44C}" destId="{97372754-D392-443C-8F3C-CE227E969610}" srcOrd="0" destOrd="0" parTransId="{3F3F4817-5480-4DFB-B11B-98A534B9567D}" sibTransId="{D7604BB8-3AEE-4914-AE84-56F6D3FC94BC}"/>
    <dgm:cxn modelId="{A4AE5F63-37B0-4178-A61E-753F65CB97A4}" srcId="{7AF4A882-7808-48D8-9772-CA00C425A798}" destId="{B5D6BC86-523A-4987-AB0C-244F1832FA6C}" srcOrd="1" destOrd="0" parTransId="{E3AD0A5E-EB89-473D-8817-9A6C29AA8781}" sibTransId="{1458C7AC-DB05-462F-B328-A085B01706FD}"/>
    <dgm:cxn modelId="{1F581F4B-3E70-457B-B4EC-0F18819E1757}" srcId="{DB84B9EA-75EB-47D6-B31B-BAEED59DB44C}" destId="{7AF4A882-7808-48D8-9772-CA00C425A798}" srcOrd="1" destOrd="0" parTransId="{65BDEE4D-BE97-4009-8CA5-B37DB6C4172C}" sibTransId="{8C5F6C87-1674-4CF0-AC30-C1482DD90F7C}"/>
    <dgm:cxn modelId="{AA971F7B-1FA2-4FE3-ACFE-187617E36214}" srcId="{7AF4A882-7808-48D8-9772-CA00C425A798}" destId="{63A19E0A-8A58-4602-8BD4-E770D2313355}" srcOrd="2" destOrd="0" parTransId="{752D13C8-5F9A-4EC6-AD8A-866517757EB6}" sibTransId="{694DF831-35A9-4ADC-92F1-04786EC2502F}"/>
    <dgm:cxn modelId="{CCA8E87F-3900-4277-BAED-990B8BEC7DC4}" type="presOf" srcId="{57E23560-5C3B-4028-BF29-5E57D1FC456D}" destId="{BDD5B5E6-D9FF-4B0B-9A85-011406A2E4A4}" srcOrd="0" destOrd="0" presId="urn:microsoft.com/office/officeart/2005/8/layout/hList1"/>
    <dgm:cxn modelId="{BDCF7C8A-642D-4473-B3CD-053917E60581}" type="presOf" srcId="{22EE4835-3F11-4A4D-9CBB-CAC0E564FCAF}" destId="{84992E6B-5E83-4352-A727-4FA6AC6369E3}" srcOrd="0" destOrd="1" presId="urn:microsoft.com/office/officeart/2005/8/layout/hList1"/>
    <dgm:cxn modelId="{CFF71D8F-B0EA-4FCB-B2FB-52BD2D7A7EFC}" type="presOf" srcId="{97372754-D392-443C-8F3C-CE227E969610}" destId="{89C9BACF-AAF1-422D-A677-338B48C36C43}" srcOrd="0" destOrd="0" presId="urn:microsoft.com/office/officeart/2005/8/layout/hList1"/>
    <dgm:cxn modelId="{B84E15A6-C5A4-4982-9CBC-0C3A5A94B5A5}" srcId="{97372754-D392-443C-8F3C-CE227E969610}" destId="{059CC64C-5DF5-4F93-A552-106F1D1DB947}" srcOrd="2" destOrd="0" parTransId="{8C4F1809-1787-4927-B6CF-CFB8972C5E29}" sibTransId="{12CAE03A-C307-499D-A5F0-8CD6ED567831}"/>
    <dgm:cxn modelId="{79C70BB8-C0BF-460D-A528-41F5F426D12B}" type="presOf" srcId="{63A19E0A-8A58-4602-8BD4-E770D2313355}" destId="{F9FCD6F5-AD7B-498E-B034-A6DE5409EBB2}" srcOrd="0" destOrd="2" presId="urn:microsoft.com/office/officeart/2005/8/layout/hList1"/>
    <dgm:cxn modelId="{2A4319CC-7D13-4390-AABF-064A7F9CAA0A}" type="presOf" srcId="{DB84B9EA-75EB-47D6-B31B-BAEED59DB44C}" destId="{066A5043-7566-4846-9A94-E5B8DB573E4F}" srcOrd="0" destOrd="0" presId="urn:microsoft.com/office/officeart/2005/8/layout/hList1"/>
    <dgm:cxn modelId="{CF04B8D4-B2AB-4171-B54C-87AA75547805}" type="presOf" srcId="{B5D6BC86-523A-4987-AB0C-244F1832FA6C}" destId="{F9FCD6F5-AD7B-498E-B034-A6DE5409EBB2}" srcOrd="0" destOrd="1" presId="urn:microsoft.com/office/officeart/2005/8/layout/hList1"/>
    <dgm:cxn modelId="{1FDC06E6-7908-40E9-B309-04544F1EB7BA}" type="presOf" srcId="{21B7B1A8-D0B3-430A-BBD4-2A76AA3200D3}" destId="{B7302812-F910-4AC7-B66B-8CEA2B6DB8F3}" srcOrd="0" destOrd="1" presId="urn:microsoft.com/office/officeart/2005/8/layout/hList1"/>
    <dgm:cxn modelId="{45E231E6-FF6C-4949-BBA7-06B0A21E494C}" type="presOf" srcId="{755114BA-4E81-41EF-B809-24E053563AE1}" destId="{F9FCD6F5-AD7B-498E-B034-A6DE5409EBB2}" srcOrd="0" destOrd="0" presId="urn:microsoft.com/office/officeart/2005/8/layout/hList1"/>
    <dgm:cxn modelId="{1E3B81E9-AB9E-487E-96D7-51261FF29E01}" type="presOf" srcId="{059CC64C-5DF5-4F93-A552-106F1D1DB947}" destId="{84992E6B-5E83-4352-A727-4FA6AC6369E3}" srcOrd="0" destOrd="2" presId="urn:microsoft.com/office/officeart/2005/8/layout/hList1"/>
    <dgm:cxn modelId="{657282EA-E452-4523-950F-88FE121F5CAE}" srcId="{DB84B9EA-75EB-47D6-B31B-BAEED59DB44C}" destId="{57E23560-5C3B-4028-BF29-5E57D1FC456D}" srcOrd="2" destOrd="0" parTransId="{820646BF-C89C-4456-ACBA-5F964A5A3318}" sibTransId="{9FD4765D-797C-493A-8AEF-CAADEE46A931}"/>
    <dgm:cxn modelId="{A45B39EF-8D48-41B6-931E-8503815A1CCA}" srcId="{97372754-D392-443C-8F3C-CE227E969610}" destId="{22EE4835-3F11-4A4D-9CBB-CAC0E564FCAF}" srcOrd="1" destOrd="0" parTransId="{C2D7363E-E82C-472E-ACFE-6EED91635BFA}" sibTransId="{FD43BF7C-F109-4A72-AA86-0188C4F737BF}"/>
    <dgm:cxn modelId="{240244EF-B6D6-475B-9B97-ADE2226542E7}" srcId="{7AF4A882-7808-48D8-9772-CA00C425A798}" destId="{7FFA0991-C0CC-4A8C-B6FF-FB79E8206A7C}" srcOrd="3" destOrd="0" parTransId="{D82D7A77-A5A1-4F77-B5C7-D3226E841343}" sibTransId="{E65E2047-D28B-4ED8-A1C7-4387FEEF9EDF}"/>
    <dgm:cxn modelId="{E42F7B93-5B7D-461A-A251-A309ED1884CB}" type="presParOf" srcId="{066A5043-7566-4846-9A94-E5B8DB573E4F}" destId="{90AACD1C-37BD-4746-AFDB-A0F1CB7FF6CD}" srcOrd="0" destOrd="0" presId="urn:microsoft.com/office/officeart/2005/8/layout/hList1"/>
    <dgm:cxn modelId="{720EBB73-524C-42A7-8D0A-29F1D861CAF0}" type="presParOf" srcId="{90AACD1C-37BD-4746-AFDB-A0F1CB7FF6CD}" destId="{89C9BACF-AAF1-422D-A677-338B48C36C43}" srcOrd="0" destOrd="0" presId="urn:microsoft.com/office/officeart/2005/8/layout/hList1"/>
    <dgm:cxn modelId="{0EF8C205-49A4-4297-BC3F-540F8E369DFE}" type="presParOf" srcId="{90AACD1C-37BD-4746-AFDB-A0F1CB7FF6CD}" destId="{84992E6B-5E83-4352-A727-4FA6AC6369E3}" srcOrd="1" destOrd="0" presId="urn:microsoft.com/office/officeart/2005/8/layout/hList1"/>
    <dgm:cxn modelId="{425B8ABC-897F-44A3-BA32-F37B209808A5}" type="presParOf" srcId="{066A5043-7566-4846-9A94-E5B8DB573E4F}" destId="{77556057-2FA6-486B-B0B2-B7CECB0FB883}" srcOrd="1" destOrd="0" presId="urn:microsoft.com/office/officeart/2005/8/layout/hList1"/>
    <dgm:cxn modelId="{EB283468-735A-4C78-A62D-3B7E0748B8AB}" type="presParOf" srcId="{066A5043-7566-4846-9A94-E5B8DB573E4F}" destId="{6C7B90A6-145B-4249-A0DB-47C6D235FCC4}" srcOrd="2" destOrd="0" presId="urn:microsoft.com/office/officeart/2005/8/layout/hList1"/>
    <dgm:cxn modelId="{6702F319-4BC2-4825-BBC7-31998EFE9A7D}" type="presParOf" srcId="{6C7B90A6-145B-4249-A0DB-47C6D235FCC4}" destId="{56D2E839-EE53-4F46-B27D-39C9727275ED}" srcOrd="0" destOrd="0" presId="urn:microsoft.com/office/officeart/2005/8/layout/hList1"/>
    <dgm:cxn modelId="{3C5D0E69-94F0-444B-9D72-9B01BF194182}" type="presParOf" srcId="{6C7B90A6-145B-4249-A0DB-47C6D235FCC4}" destId="{F9FCD6F5-AD7B-498E-B034-A6DE5409EBB2}" srcOrd="1" destOrd="0" presId="urn:microsoft.com/office/officeart/2005/8/layout/hList1"/>
    <dgm:cxn modelId="{4EE5AE66-8EA4-48C4-85DE-59D9E9C8957E}" type="presParOf" srcId="{066A5043-7566-4846-9A94-E5B8DB573E4F}" destId="{4A0F15CD-9F4C-4263-880F-9E81657F4975}" srcOrd="3" destOrd="0" presId="urn:microsoft.com/office/officeart/2005/8/layout/hList1"/>
    <dgm:cxn modelId="{E6DFEF0D-8442-4543-8DF9-B88F96D16778}" type="presParOf" srcId="{066A5043-7566-4846-9A94-E5B8DB573E4F}" destId="{A3FB8868-5D35-475F-BA14-409174C7F5B9}" srcOrd="4" destOrd="0" presId="urn:microsoft.com/office/officeart/2005/8/layout/hList1"/>
    <dgm:cxn modelId="{483710EE-89B8-4CAF-9C8A-EE6809D9735D}" type="presParOf" srcId="{A3FB8868-5D35-475F-BA14-409174C7F5B9}" destId="{BDD5B5E6-D9FF-4B0B-9A85-011406A2E4A4}" srcOrd="0" destOrd="0" presId="urn:microsoft.com/office/officeart/2005/8/layout/hList1"/>
    <dgm:cxn modelId="{993DA6D6-700B-4245-86B7-8CC87738F85A}" type="presParOf" srcId="{A3FB8868-5D35-475F-BA14-409174C7F5B9}" destId="{B7302812-F910-4AC7-B66B-8CEA2B6DB8F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B8504-9435-48E3-AB44-0D2C040182F6}"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CE96B2C2-CA86-4595-8DCB-87C04AEB163B}">
      <dgm:prSet phldrT="[Text]" custT="1"/>
      <dgm:spPr/>
      <dgm:t>
        <a:bodyPr/>
        <a:lstStyle/>
        <a:p>
          <a:r>
            <a:rPr lang="en-US" sz="2000" dirty="0">
              <a:latin typeface="Calibri" panose="020F0502020204030204" pitchFamily="34" charset="0"/>
              <a:cs typeface="Calibri" panose="020F0502020204030204" pitchFamily="34" charset="0"/>
            </a:rPr>
            <a:t>Gather information on winter visitors, determining visitor origins and demographics </a:t>
          </a:r>
        </a:p>
      </dgm:t>
    </dgm:pt>
    <dgm:pt modelId="{EF158442-7A52-4AAE-AA23-0798E877214E}" type="parTrans" cxnId="{1FE280C1-92A0-4AEF-9DB0-AE3722F592EE}">
      <dgm:prSet/>
      <dgm:spPr/>
      <dgm:t>
        <a:bodyPr/>
        <a:lstStyle/>
        <a:p>
          <a:endParaRPr lang="en-US">
            <a:latin typeface="Calibri" panose="020F0502020204030204" pitchFamily="34" charset="0"/>
            <a:cs typeface="Calibri" panose="020F0502020204030204" pitchFamily="34" charset="0"/>
          </a:endParaRPr>
        </a:p>
      </dgm:t>
    </dgm:pt>
    <dgm:pt modelId="{E37E2949-D85D-4A9A-987D-9A015E497091}" type="sibTrans" cxnId="{1FE280C1-92A0-4AEF-9DB0-AE3722F592EE}">
      <dgm:prSet/>
      <dgm:spPr/>
      <dgm:t>
        <a:bodyPr/>
        <a:lstStyle/>
        <a:p>
          <a:endParaRPr lang="en-US">
            <a:latin typeface="Calibri" panose="020F0502020204030204" pitchFamily="34" charset="0"/>
            <a:cs typeface="Calibri" panose="020F0502020204030204" pitchFamily="34" charset="0"/>
          </a:endParaRPr>
        </a:p>
      </dgm:t>
    </dgm:pt>
    <dgm:pt modelId="{5A820D13-7876-4253-A648-4A10760CEB52}">
      <dgm:prSet custT="1"/>
      <dgm:spPr/>
      <dgm:t>
        <a:bodyPr/>
        <a:lstStyle/>
        <a:p>
          <a:r>
            <a:rPr lang="en-US" sz="2000" dirty="0">
              <a:latin typeface="Calibri" panose="020F0502020204030204" pitchFamily="34" charset="0"/>
              <a:cs typeface="Calibri" panose="020F0502020204030204" pitchFamily="34" charset="0"/>
            </a:rPr>
            <a:t>Explore the motivations that drive visitation to the area, satisfaction with the experience, and additional opportunities that may exist</a:t>
          </a:r>
        </a:p>
      </dgm:t>
    </dgm:pt>
    <dgm:pt modelId="{F0A7FC89-41BC-4875-A61A-D6C15D72A0D0}" type="parTrans" cxnId="{61EFC92F-E147-4F94-8A86-417581C29EB6}">
      <dgm:prSet/>
      <dgm:spPr/>
      <dgm:t>
        <a:bodyPr/>
        <a:lstStyle/>
        <a:p>
          <a:endParaRPr lang="en-US">
            <a:latin typeface="Calibri" panose="020F0502020204030204" pitchFamily="34" charset="0"/>
            <a:cs typeface="Calibri" panose="020F0502020204030204" pitchFamily="34" charset="0"/>
          </a:endParaRPr>
        </a:p>
      </dgm:t>
    </dgm:pt>
    <dgm:pt modelId="{8D1F2433-F89D-4041-ABFA-F5197A7E36F8}" type="sibTrans" cxnId="{61EFC92F-E147-4F94-8A86-417581C29EB6}">
      <dgm:prSet/>
      <dgm:spPr/>
      <dgm:t>
        <a:bodyPr/>
        <a:lstStyle/>
        <a:p>
          <a:endParaRPr lang="en-US">
            <a:latin typeface="Calibri" panose="020F0502020204030204" pitchFamily="34" charset="0"/>
            <a:cs typeface="Calibri" panose="020F0502020204030204" pitchFamily="34" charset="0"/>
          </a:endParaRPr>
        </a:p>
      </dgm:t>
    </dgm:pt>
    <dgm:pt modelId="{D785BA65-87B0-4648-AFFA-C9423CAEC35F}">
      <dgm:prSet custT="1"/>
      <dgm:spPr/>
      <dgm:t>
        <a:bodyPr/>
        <a:lstStyle/>
        <a:p>
          <a:r>
            <a:rPr lang="en-US" sz="2000" dirty="0">
              <a:latin typeface="Calibri" panose="020F0502020204030204" pitchFamily="34" charset="0"/>
              <a:cs typeface="Calibri" panose="020F0502020204030204" pitchFamily="34" charset="0"/>
            </a:rPr>
            <a:t>Gather data on other visitors (day trippers and those who stay longer than 30 days in paid or unpaid accommodations)</a:t>
          </a:r>
        </a:p>
      </dgm:t>
    </dgm:pt>
    <dgm:pt modelId="{D791ECCA-F15E-44BB-9AA3-43DD3FA534CA}" type="parTrans" cxnId="{3179B734-4C3C-4DD0-B761-C147D99EB9F3}">
      <dgm:prSet/>
      <dgm:spPr/>
      <dgm:t>
        <a:bodyPr/>
        <a:lstStyle/>
        <a:p>
          <a:endParaRPr lang="en-US">
            <a:latin typeface="Calibri" panose="020F0502020204030204" pitchFamily="34" charset="0"/>
            <a:cs typeface="Calibri" panose="020F0502020204030204" pitchFamily="34" charset="0"/>
          </a:endParaRPr>
        </a:p>
      </dgm:t>
    </dgm:pt>
    <dgm:pt modelId="{AB4249BF-8FAF-4707-90C7-A48582386780}" type="sibTrans" cxnId="{3179B734-4C3C-4DD0-B761-C147D99EB9F3}">
      <dgm:prSet/>
      <dgm:spPr/>
      <dgm:t>
        <a:bodyPr/>
        <a:lstStyle/>
        <a:p>
          <a:endParaRPr lang="en-US">
            <a:latin typeface="Calibri" panose="020F0502020204030204" pitchFamily="34" charset="0"/>
            <a:cs typeface="Calibri" panose="020F0502020204030204" pitchFamily="34" charset="0"/>
          </a:endParaRPr>
        </a:p>
      </dgm:t>
    </dgm:pt>
    <dgm:pt modelId="{43F3B317-3276-4EF7-9143-D8B1F2252398}">
      <dgm:prSet custT="1"/>
      <dgm:spPr/>
      <dgm:t>
        <a:bodyPr/>
        <a:lstStyle/>
        <a:p>
          <a:r>
            <a:rPr lang="en-US" sz="2000" dirty="0">
              <a:latin typeface="Calibri" panose="020F0502020204030204" pitchFamily="34" charset="0"/>
              <a:cs typeface="Calibri" panose="020F0502020204030204" pitchFamily="34" charset="0"/>
            </a:rPr>
            <a:t>Forward conclusions and recommendations to assist GSOBT in staying current with marketing and strategies</a:t>
          </a:r>
        </a:p>
      </dgm:t>
    </dgm:pt>
    <dgm:pt modelId="{1FD4D709-5DBE-4592-A5DC-451592374137}" type="parTrans" cxnId="{9D194887-9213-4EFF-A356-58C97A826A95}">
      <dgm:prSet/>
      <dgm:spPr/>
      <dgm:t>
        <a:bodyPr/>
        <a:lstStyle/>
        <a:p>
          <a:endParaRPr lang="en-US">
            <a:latin typeface="Calibri" panose="020F0502020204030204" pitchFamily="34" charset="0"/>
            <a:cs typeface="Calibri" panose="020F0502020204030204" pitchFamily="34" charset="0"/>
          </a:endParaRPr>
        </a:p>
      </dgm:t>
    </dgm:pt>
    <dgm:pt modelId="{B96F2DC7-FE47-4A87-82B2-E02779A8E4E8}" type="sibTrans" cxnId="{9D194887-9213-4EFF-A356-58C97A826A95}">
      <dgm:prSet/>
      <dgm:spPr/>
      <dgm:t>
        <a:bodyPr/>
        <a:lstStyle/>
        <a:p>
          <a:endParaRPr lang="en-US">
            <a:latin typeface="Calibri" panose="020F0502020204030204" pitchFamily="34" charset="0"/>
            <a:cs typeface="Calibri" panose="020F0502020204030204" pitchFamily="34" charset="0"/>
          </a:endParaRPr>
        </a:p>
      </dgm:t>
    </dgm:pt>
    <dgm:pt modelId="{A17CE0AF-ADBD-4745-89E8-FCA87DC9AE59}">
      <dgm:prSet custT="1"/>
      <dgm:spPr/>
      <dgm:t>
        <a:bodyPr/>
        <a:lstStyle/>
        <a:p>
          <a:r>
            <a:rPr lang="en-US" sz="2000" dirty="0">
              <a:latin typeface="Calibri" panose="020F0502020204030204" pitchFamily="34" charset="0"/>
              <a:cs typeface="Calibri" panose="020F0502020204030204" pitchFamily="34" charset="0"/>
            </a:rPr>
            <a:t>Profile target visitors: those who stay between one and 30 nights in paid accommodations in the Gulf Shores, Orange Beach, or Fort Morgan area</a:t>
          </a:r>
        </a:p>
      </dgm:t>
    </dgm:pt>
    <dgm:pt modelId="{094D638B-91BA-4BBB-884B-51A86E966589}" type="parTrans" cxnId="{F62E1A74-D316-4389-BA34-CFC2FF6BDD5F}">
      <dgm:prSet/>
      <dgm:spPr/>
      <dgm:t>
        <a:bodyPr/>
        <a:lstStyle/>
        <a:p>
          <a:endParaRPr lang="en-US"/>
        </a:p>
      </dgm:t>
    </dgm:pt>
    <dgm:pt modelId="{9321BCE6-8566-4C30-93F8-5F7B34B2ABB9}" type="sibTrans" cxnId="{F62E1A74-D316-4389-BA34-CFC2FF6BDD5F}">
      <dgm:prSet/>
      <dgm:spPr/>
      <dgm:t>
        <a:bodyPr/>
        <a:lstStyle/>
        <a:p>
          <a:endParaRPr lang="en-US"/>
        </a:p>
      </dgm:t>
    </dgm:pt>
    <dgm:pt modelId="{CAC7C9B2-AAB3-4377-9EC2-00A7E297CE3B}">
      <dgm:prSet custT="1"/>
      <dgm:spPr/>
      <dgm:t>
        <a:bodyPr/>
        <a:lstStyle/>
        <a:p>
          <a:r>
            <a:rPr lang="en-US" sz="2000" dirty="0">
              <a:latin typeface="Calibri" panose="020F0502020204030204" pitchFamily="34" charset="0"/>
              <a:cs typeface="Calibri" panose="020F0502020204030204" pitchFamily="34" charset="0"/>
            </a:rPr>
            <a:t>Compare data gathered from travelers who came to the area in 2017-18 to those who visited in 2018-19</a:t>
          </a:r>
        </a:p>
      </dgm:t>
    </dgm:pt>
    <dgm:pt modelId="{1B902854-90C4-455E-BF4C-C3284ED5E2B5}" type="parTrans" cxnId="{B9DB75B5-41F4-45FF-AECA-4ACFEF2AAC44}">
      <dgm:prSet/>
      <dgm:spPr/>
      <dgm:t>
        <a:bodyPr/>
        <a:lstStyle/>
        <a:p>
          <a:endParaRPr lang="en-US"/>
        </a:p>
      </dgm:t>
    </dgm:pt>
    <dgm:pt modelId="{9A327E79-4453-4A21-9E31-CCC736F89D5C}" type="sibTrans" cxnId="{B9DB75B5-41F4-45FF-AECA-4ACFEF2AAC44}">
      <dgm:prSet/>
      <dgm:spPr/>
      <dgm:t>
        <a:bodyPr/>
        <a:lstStyle/>
        <a:p>
          <a:endParaRPr lang="en-US"/>
        </a:p>
      </dgm:t>
    </dgm:pt>
    <dgm:pt modelId="{F0CC1307-6503-4A50-A398-77918DB60D68}" type="pres">
      <dgm:prSet presAssocID="{B00B8504-9435-48E3-AB44-0D2C040182F6}" presName="linear" presStyleCnt="0">
        <dgm:presLayoutVars>
          <dgm:dir/>
          <dgm:resizeHandles val="exact"/>
        </dgm:presLayoutVars>
      </dgm:prSet>
      <dgm:spPr/>
    </dgm:pt>
    <dgm:pt modelId="{D19FAA2D-1ECE-41C7-A720-66977E730379}" type="pres">
      <dgm:prSet presAssocID="{CE96B2C2-CA86-4595-8DCB-87C04AEB163B}" presName="comp" presStyleCnt="0"/>
      <dgm:spPr/>
    </dgm:pt>
    <dgm:pt modelId="{240646EC-086A-45BA-871F-F053EE145CB2}" type="pres">
      <dgm:prSet presAssocID="{CE96B2C2-CA86-4595-8DCB-87C04AEB163B}" presName="box" presStyleLbl="node1" presStyleIdx="0" presStyleCnt="6"/>
      <dgm:spPr/>
    </dgm:pt>
    <dgm:pt modelId="{49FE6A9C-4A89-4B68-BD83-CF2D1BC11E8E}" type="pres">
      <dgm:prSet presAssocID="{CE96B2C2-CA86-4595-8DCB-87C04AEB163B}" presName="img" presStyleLbl="fgImgPlace1" presStyleIdx="0" presStyleCnt="6" custScaleX="7189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8000" r="-18000"/>
          </a:stretch>
        </a:blipFill>
      </dgm:spPr>
    </dgm:pt>
    <dgm:pt modelId="{BA548B88-6260-420E-9BFB-8CAEE60508B8}" type="pres">
      <dgm:prSet presAssocID="{CE96B2C2-CA86-4595-8DCB-87C04AEB163B}" presName="text" presStyleLbl="node1" presStyleIdx="0" presStyleCnt="6">
        <dgm:presLayoutVars>
          <dgm:bulletEnabled val="1"/>
        </dgm:presLayoutVars>
      </dgm:prSet>
      <dgm:spPr/>
    </dgm:pt>
    <dgm:pt modelId="{A0401D30-3C0D-41B9-AF78-B3EBC427E20E}" type="pres">
      <dgm:prSet presAssocID="{E37E2949-D85D-4A9A-987D-9A015E497091}" presName="spacer" presStyleCnt="0"/>
      <dgm:spPr/>
    </dgm:pt>
    <dgm:pt modelId="{B20C8887-2AF2-4163-8D13-471612B1D3D4}" type="pres">
      <dgm:prSet presAssocID="{5A820D13-7876-4253-A648-4A10760CEB52}" presName="comp" presStyleCnt="0"/>
      <dgm:spPr/>
    </dgm:pt>
    <dgm:pt modelId="{92C7826B-DD8D-4FBC-8033-7842C4D13F74}" type="pres">
      <dgm:prSet presAssocID="{5A820D13-7876-4253-A648-4A10760CEB52}" presName="box" presStyleLbl="node1" presStyleIdx="1" presStyleCnt="6"/>
      <dgm:spPr/>
    </dgm:pt>
    <dgm:pt modelId="{DB8F99BD-3EA0-492D-BCD2-75AE61CC68E7}" type="pres">
      <dgm:prSet presAssocID="{5A820D13-7876-4253-A648-4A10760CEB52}" presName="img" presStyleLbl="fgImgPlace1" presStyleIdx="1" presStyleCnt="6" custScaleX="7058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47000" r="-47000"/>
          </a:stretch>
        </a:blipFill>
      </dgm:spPr>
    </dgm:pt>
    <dgm:pt modelId="{142CBE24-27B8-477C-8F32-077670F99634}" type="pres">
      <dgm:prSet presAssocID="{5A820D13-7876-4253-A648-4A10760CEB52}" presName="text" presStyleLbl="node1" presStyleIdx="1" presStyleCnt="6">
        <dgm:presLayoutVars>
          <dgm:bulletEnabled val="1"/>
        </dgm:presLayoutVars>
      </dgm:prSet>
      <dgm:spPr/>
    </dgm:pt>
    <dgm:pt modelId="{6A852847-8FC3-4B97-AAF9-69990FADDBF7}" type="pres">
      <dgm:prSet presAssocID="{8D1F2433-F89D-4041-ABFA-F5197A7E36F8}" presName="spacer" presStyleCnt="0"/>
      <dgm:spPr/>
    </dgm:pt>
    <dgm:pt modelId="{1CE5798D-FE1C-4954-9CD9-6F1395758EE7}" type="pres">
      <dgm:prSet presAssocID="{A17CE0AF-ADBD-4745-89E8-FCA87DC9AE59}" presName="comp" presStyleCnt="0"/>
      <dgm:spPr/>
    </dgm:pt>
    <dgm:pt modelId="{33497AF5-22B8-4526-B7E4-71A4872082E4}" type="pres">
      <dgm:prSet presAssocID="{A17CE0AF-ADBD-4745-89E8-FCA87DC9AE59}" presName="box" presStyleLbl="node1" presStyleIdx="2" presStyleCnt="6"/>
      <dgm:spPr/>
    </dgm:pt>
    <dgm:pt modelId="{B58A7041-0E37-4808-B25B-946416FADFD5}" type="pres">
      <dgm:prSet presAssocID="{A17CE0AF-ADBD-4745-89E8-FCA87DC9AE59}" presName="img" presStyleLbl="fgImgPlace1" presStyleIdx="2" presStyleCnt="6" custScaleX="71339"/>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6000" b="-6000"/>
          </a:stretch>
        </a:blipFill>
      </dgm:spPr>
    </dgm:pt>
    <dgm:pt modelId="{9AD6AA9B-FF9A-42DD-B674-BBBB326A6D5A}" type="pres">
      <dgm:prSet presAssocID="{A17CE0AF-ADBD-4745-89E8-FCA87DC9AE59}" presName="text" presStyleLbl="node1" presStyleIdx="2" presStyleCnt="6">
        <dgm:presLayoutVars>
          <dgm:bulletEnabled val="1"/>
        </dgm:presLayoutVars>
      </dgm:prSet>
      <dgm:spPr/>
    </dgm:pt>
    <dgm:pt modelId="{55779FA3-C4C2-4069-A44A-114CC92F0F36}" type="pres">
      <dgm:prSet presAssocID="{9321BCE6-8566-4C30-93F8-5F7B34B2ABB9}" presName="spacer" presStyleCnt="0"/>
      <dgm:spPr/>
    </dgm:pt>
    <dgm:pt modelId="{75C26339-34EA-447D-9FB3-A9A3E251FE10}" type="pres">
      <dgm:prSet presAssocID="{D785BA65-87B0-4648-AFFA-C9423CAEC35F}" presName="comp" presStyleCnt="0"/>
      <dgm:spPr/>
    </dgm:pt>
    <dgm:pt modelId="{0ADF3DD9-B10F-4CD4-BEC2-58B393FF569A}" type="pres">
      <dgm:prSet presAssocID="{D785BA65-87B0-4648-AFFA-C9423CAEC35F}" presName="box" presStyleLbl="node1" presStyleIdx="3" presStyleCnt="6"/>
      <dgm:spPr/>
    </dgm:pt>
    <dgm:pt modelId="{856C7EDE-3A1C-4780-BE0C-DF6E81343E0E}" type="pres">
      <dgm:prSet presAssocID="{D785BA65-87B0-4648-AFFA-C9423CAEC35F}" presName="img" presStyleLbl="fgImgPlace1" presStyleIdx="3" presStyleCnt="6" custScaleX="7058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1000" r="-21000"/>
          </a:stretch>
        </a:blipFill>
      </dgm:spPr>
    </dgm:pt>
    <dgm:pt modelId="{8004228E-8685-4119-B121-F29638D5C74D}" type="pres">
      <dgm:prSet presAssocID="{D785BA65-87B0-4648-AFFA-C9423CAEC35F}" presName="text" presStyleLbl="node1" presStyleIdx="3" presStyleCnt="6">
        <dgm:presLayoutVars>
          <dgm:bulletEnabled val="1"/>
        </dgm:presLayoutVars>
      </dgm:prSet>
      <dgm:spPr/>
    </dgm:pt>
    <dgm:pt modelId="{AFF0CDEB-8B9E-41E0-B0E4-1D191A5D878C}" type="pres">
      <dgm:prSet presAssocID="{AB4249BF-8FAF-4707-90C7-A48582386780}" presName="spacer" presStyleCnt="0"/>
      <dgm:spPr/>
    </dgm:pt>
    <dgm:pt modelId="{CBF9C73D-6DF6-4881-97F2-A13DB7F0349D}" type="pres">
      <dgm:prSet presAssocID="{CAC7C9B2-AAB3-4377-9EC2-00A7E297CE3B}" presName="comp" presStyleCnt="0"/>
      <dgm:spPr/>
    </dgm:pt>
    <dgm:pt modelId="{1C93811A-3C7E-4CB7-93F5-F6E253236ABD}" type="pres">
      <dgm:prSet presAssocID="{CAC7C9B2-AAB3-4377-9EC2-00A7E297CE3B}" presName="box" presStyleLbl="node1" presStyleIdx="4" presStyleCnt="6"/>
      <dgm:spPr/>
    </dgm:pt>
    <dgm:pt modelId="{42EC34E5-6000-4302-9740-11AA711B1CBD}" type="pres">
      <dgm:prSet presAssocID="{CAC7C9B2-AAB3-4377-9EC2-00A7E297CE3B}" presName="img" presStyleLbl="fgImgPlace1" presStyleIdx="4" presStyleCnt="6" custScaleX="72604"/>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19000" r="-19000"/>
          </a:stretch>
        </a:blipFill>
      </dgm:spPr>
    </dgm:pt>
    <dgm:pt modelId="{2BA0A9B6-011C-45D5-AA72-8DE7CFC06B30}" type="pres">
      <dgm:prSet presAssocID="{CAC7C9B2-AAB3-4377-9EC2-00A7E297CE3B}" presName="text" presStyleLbl="node1" presStyleIdx="4" presStyleCnt="6">
        <dgm:presLayoutVars>
          <dgm:bulletEnabled val="1"/>
        </dgm:presLayoutVars>
      </dgm:prSet>
      <dgm:spPr/>
    </dgm:pt>
    <dgm:pt modelId="{FF5E2070-6388-4996-81B2-3577DC3E0986}" type="pres">
      <dgm:prSet presAssocID="{9A327E79-4453-4A21-9E31-CCC736F89D5C}" presName="spacer" presStyleCnt="0"/>
      <dgm:spPr/>
    </dgm:pt>
    <dgm:pt modelId="{EF73E3EE-46DD-4308-A378-BD229111BBD8}" type="pres">
      <dgm:prSet presAssocID="{43F3B317-3276-4EF7-9143-D8B1F2252398}" presName="comp" presStyleCnt="0"/>
      <dgm:spPr/>
    </dgm:pt>
    <dgm:pt modelId="{5A5253B4-7830-4611-9512-E34E41A07D86}" type="pres">
      <dgm:prSet presAssocID="{43F3B317-3276-4EF7-9143-D8B1F2252398}" presName="box" presStyleLbl="node1" presStyleIdx="5" presStyleCnt="6"/>
      <dgm:spPr/>
    </dgm:pt>
    <dgm:pt modelId="{96443126-7675-4BED-B3C3-36F055DAF5A5}" type="pres">
      <dgm:prSet presAssocID="{43F3B317-3276-4EF7-9143-D8B1F2252398}" presName="img" presStyleLbl="fgImgPlace1" presStyleIdx="5" presStyleCnt="6" custScaleX="70584"/>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16000" r="-16000"/>
          </a:stretch>
        </a:blipFill>
      </dgm:spPr>
    </dgm:pt>
    <dgm:pt modelId="{8A1E950A-AC26-4A0A-B021-2CF560B5E8F8}" type="pres">
      <dgm:prSet presAssocID="{43F3B317-3276-4EF7-9143-D8B1F2252398}" presName="text" presStyleLbl="node1" presStyleIdx="5" presStyleCnt="6">
        <dgm:presLayoutVars>
          <dgm:bulletEnabled val="1"/>
        </dgm:presLayoutVars>
      </dgm:prSet>
      <dgm:spPr/>
    </dgm:pt>
  </dgm:ptLst>
  <dgm:cxnLst>
    <dgm:cxn modelId="{3D9F4E1F-F057-4941-A39A-FB7CDDAD0916}" type="presOf" srcId="{D785BA65-87B0-4648-AFFA-C9423CAEC35F}" destId="{8004228E-8685-4119-B121-F29638D5C74D}" srcOrd="1" destOrd="0" presId="urn:microsoft.com/office/officeart/2005/8/layout/vList4"/>
    <dgm:cxn modelId="{889BBC23-DFB5-4047-8071-A482012F08DC}" type="presOf" srcId="{CAC7C9B2-AAB3-4377-9EC2-00A7E297CE3B}" destId="{1C93811A-3C7E-4CB7-93F5-F6E253236ABD}" srcOrd="0" destOrd="0" presId="urn:microsoft.com/office/officeart/2005/8/layout/vList4"/>
    <dgm:cxn modelId="{61EFC92F-E147-4F94-8A86-417581C29EB6}" srcId="{B00B8504-9435-48E3-AB44-0D2C040182F6}" destId="{5A820D13-7876-4253-A648-4A10760CEB52}" srcOrd="1" destOrd="0" parTransId="{F0A7FC89-41BC-4875-A61A-D6C15D72A0D0}" sibTransId="{8D1F2433-F89D-4041-ABFA-F5197A7E36F8}"/>
    <dgm:cxn modelId="{3179B734-4C3C-4DD0-B761-C147D99EB9F3}" srcId="{B00B8504-9435-48E3-AB44-0D2C040182F6}" destId="{D785BA65-87B0-4648-AFFA-C9423CAEC35F}" srcOrd="3" destOrd="0" parTransId="{D791ECCA-F15E-44BB-9AA3-43DD3FA534CA}" sibTransId="{AB4249BF-8FAF-4707-90C7-A48582386780}"/>
    <dgm:cxn modelId="{D6C1FE47-F19B-479D-9B28-DA7A3F0C5750}" type="presOf" srcId="{D785BA65-87B0-4648-AFFA-C9423CAEC35F}" destId="{0ADF3DD9-B10F-4CD4-BEC2-58B393FF569A}" srcOrd="0" destOrd="0" presId="urn:microsoft.com/office/officeart/2005/8/layout/vList4"/>
    <dgm:cxn modelId="{A0BEF149-9F1F-4F02-A27B-9E47D01EB65B}" type="presOf" srcId="{B00B8504-9435-48E3-AB44-0D2C040182F6}" destId="{F0CC1307-6503-4A50-A398-77918DB60D68}" srcOrd="0" destOrd="0" presId="urn:microsoft.com/office/officeart/2005/8/layout/vList4"/>
    <dgm:cxn modelId="{5D481D6F-D255-4DCE-9B32-C394592B947D}" type="presOf" srcId="{CAC7C9B2-AAB3-4377-9EC2-00A7E297CE3B}" destId="{2BA0A9B6-011C-45D5-AA72-8DE7CFC06B30}" srcOrd="1" destOrd="0" presId="urn:microsoft.com/office/officeart/2005/8/layout/vList4"/>
    <dgm:cxn modelId="{8D328452-D7F4-49C7-9544-A808C16217D8}" type="presOf" srcId="{43F3B317-3276-4EF7-9143-D8B1F2252398}" destId="{8A1E950A-AC26-4A0A-B021-2CF560B5E8F8}" srcOrd="1" destOrd="0" presId="urn:microsoft.com/office/officeart/2005/8/layout/vList4"/>
    <dgm:cxn modelId="{F62E1A74-D316-4389-BA34-CFC2FF6BDD5F}" srcId="{B00B8504-9435-48E3-AB44-0D2C040182F6}" destId="{A17CE0AF-ADBD-4745-89E8-FCA87DC9AE59}" srcOrd="2" destOrd="0" parTransId="{094D638B-91BA-4BBB-884B-51A86E966589}" sibTransId="{9321BCE6-8566-4C30-93F8-5F7B34B2ABB9}"/>
    <dgm:cxn modelId="{9D194887-9213-4EFF-A356-58C97A826A95}" srcId="{B00B8504-9435-48E3-AB44-0D2C040182F6}" destId="{43F3B317-3276-4EF7-9143-D8B1F2252398}" srcOrd="5" destOrd="0" parTransId="{1FD4D709-5DBE-4592-A5DC-451592374137}" sibTransId="{B96F2DC7-FE47-4A87-82B2-E02779A8E4E8}"/>
    <dgm:cxn modelId="{7A505EAD-58FC-48B2-9C71-9A8E43197EBB}" type="presOf" srcId="{CE96B2C2-CA86-4595-8DCB-87C04AEB163B}" destId="{240646EC-086A-45BA-871F-F053EE145CB2}" srcOrd="0" destOrd="0" presId="urn:microsoft.com/office/officeart/2005/8/layout/vList4"/>
    <dgm:cxn modelId="{B9DB75B5-41F4-45FF-AECA-4ACFEF2AAC44}" srcId="{B00B8504-9435-48E3-AB44-0D2C040182F6}" destId="{CAC7C9B2-AAB3-4377-9EC2-00A7E297CE3B}" srcOrd="4" destOrd="0" parTransId="{1B902854-90C4-455E-BF4C-C3284ED5E2B5}" sibTransId="{9A327E79-4453-4A21-9E31-CCC736F89D5C}"/>
    <dgm:cxn modelId="{1FE280C1-92A0-4AEF-9DB0-AE3722F592EE}" srcId="{B00B8504-9435-48E3-AB44-0D2C040182F6}" destId="{CE96B2C2-CA86-4595-8DCB-87C04AEB163B}" srcOrd="0" destOrd="0" parTransId="{EF158442-7A52-4AAE-AA23-0798E877214E}" sibTransId="{E37E2949-D85D-4A9A-987D-9A015E497091}"/>
    <dgm:cxn modelId="{FA05F9C8-2337-4D17-9D8D-DA48A6A6DDEB}" type="presOf" srcId="{CE96B2C2-CA86-4595-8DCB-87C04AEB163B}" destId="{BA548B88-6260-420E-9BFB-8CAEE60508B8}" srcOrd="1" destOrd="0" presId="urn:microsoft.com/office/officeart/2005/8/layout/vList4"/>
    <dgm:cxn modelId="{642495DC-F016-422C-9826-A54365D7E642}" type="presOf" srcId="{43F3B317-3276-4EF7-9143-D8B1F2252398}" destId="{5A5253B4-7830-4611-9512-E34E41A07D86}" srcOrd="0" destOrd="0" presId="urn:microsoft.com/office/officeart/2005/8/layout/vList4"/>
    <dgm:cxn modelId="{2A9732E5-E1DF-40EC-A594-AAAB1B461ABC}" type="presOf" srcId="{5A820D13-7876-4253-A648-4A10760CEB52}" destId="{92C7826B-DD8D-4FBC-8033-7842C4D13F74}" srcOrd="0" destOrd="0" presId="urn:microsoft.com/office/officeart/2005/8/layout/vList4"/>
    <dgm:cxn modelId="{DB70EEE5-A811-4772-AB65-81D1357D0894}" type="presOf" srcId="{A17CE0AF-ADBD-4745-89E8-FCA87DC9AE59}" destId="{33497AF5-22B8-4526-B7E4-71A4872082E4}" srcOrd="0" destOrd="0" presId="urn:microsoft.com/office/officeart/2005/8/layout/vList4"/>
    <dgm:cxn modelId="{F61740F4-B7BD-4A01-B4E8-C0700C6CE7BA}" type="presOf" srcId="{5A820D13-7876-4253-A648-4A10760CEB52}" destId="{142CBE24-27B8-477C-8F32-077670F99634}" srcOrd="1" destOrd="0" presId="urn:microsoft.com/office/officeart/2005/8/layout/vList4"/>
    <dgm:cxn modelId="{B22D3FFF-4913-47AB-9A0E-1C30582DCAB4}" type="presOf" srcId="{A17CE0AF-ADBD-4745-89E8-FCA87DC9AE59}" destId="{9AD6AA9B-FF9A-42DD-B674-BBBB326A6D5A}" srcOrd="1" destOrd="0" presId="urn:microsoft.com/office/officeart/2005/8/layout/vList4"/>
    <dgm:cxn modelId="{824B7BE9-8E80-47F4-9899-3AB506195ABC}" type="presParOf" srcId="{F0CC1307-6503-4A50-A398-77918DB60D68}" destId="{D19FAA2D-1ECE-41C7-A720-66977E730379}" srcOrd="0" destOrd="0" presId="urn:microsoft.com/office/officeart/2005/8/layout/vList4"/>
    <dgm:cxn modelId="{565C5DE2-BFBA-436A-9471-50CCD94B65C8}" type="presParOf" srcId="{D19FAA2D-1ECE-41C7-A720-66977E730379}" destId="{240646EC-086A-45BA-871F-F053EE145CB2}" srcOrd="0" destOrd="0" presId="urn:microsoft.com/office/officeart/2005/8/layout/vList4"/>
    <dgm:cxn modelId="{F0AEADD3-699A-4980-ACEC-6FF617E2E897}" type="presParOf" srcId="{D19FAA2D-1ECE-41C7-A720-66977E730379}" destId="{49FE6A9C-4A89-4B68-BD83-CF2D1BC11E8E}" srcOrd="1" destOrd="0" presId="urn:microsoft.com/office/officeart/2005/8/layout/vList4"/>
    <dgm:cxn modelId="{010F795C-247D-4339-8101-4B4177B1EDCB}" type="presParOf" srcId="{D19FAA2D-1ECE-41C7-A720-66977E730379}" destId="{BA548B88-6260-420E-9BFB-8CAEE60508B8}" srcOrd="2" destOrd="0" presId="urn:microsoft.com/office/officeart/2005/8/layout/vList4"/>
    <dgm:cxn modelId="{AB03BF32-D677-4D0C-A5D6-D7E30F7428ED}" type="presParOf" srcId="{F0CC1307-6503-4A50-A398-77918DB60D68}" destId="{A0401D30-3C0D-41B9-AF78-B3EBC427E20E}" srcOrd="1" destOrd="0" presId="urn:microsoft.com/office/officeart/2005/8/layout/vList4"/>
    <dgm:cxn modelId="{96B27D03-CC06-44E1-859A-6F8EEAF9676C}" type="presParOf" srcId="{F0CC1307-6503-4A50-A398-77918DB60D68}" destId="{B20C8887-2AF2-4163-8D13-471612B1D3D4}" srcOrd="2" destOrd="0" presId="urn:microsoft.com/office/officeart/2005/8/layout/vList4"/>
    <dgm:cxn modelId="{CF1A90F6-7D03-4CEC-8148-BC86DBD1B6AF}" type="presParOf" srcId="{B20C8887-2AF2-4163-8D13-471612B1D3D4}" destId="{92C7826B-DD8D-4FBC-8033-7842C4D13F74}" srcOrd="0" destOrd="0" presId="urn:microsoft.com/office/officeart/2005/8/layout/vList4"/>
    <dgm:cxn modelId="{4F51B995-1F9D-4445-8675-0BC92F61D9D4}" type="presParOf" srcId="{B20C8887-2AF2-4163-8D13-471612B1D3D4}" destId="{DB8F99BD-3EA0-492D-BCD2-75AE61CC68E7}" srcOrd="1" destOrd="0" presId="urn:microsoft.com/office/officeart/2005/8/layout/vList4"/>
    <dgm:cxn modelId="{7BB4AB92-032B-4351-AC1D-C8809F696BBC}" type="presParOf" srcId="{B20C8887-2AF2-4163-8D13-471612B1D3D4}" destId="{142CBE24-27B8-477C-8F32-077670F99634}" srcOrd="2" destOrd="0" presId="urn:microsoft.com/office/officeart/2005/8/layout/vList4"/>
    <dgm:cxn modelId="{2AD6D341-1E83-442D-9710-DFE32A67E3AE}" type="presParOf" srcId="{F0CC1307-6503-4A50-A398-77918DB60D68}" destId="{6A852847-8FC3-4B97-AAF9-69990FADDBF7}" srcOrd="3" destOrd="0" presId="urn:microsoft.com/office/officeart/2005/8/layout/vList4"/>
    <dgm:cxn modelId="{10E60834-C87C-40DD-A64C-BC7076C54A85}" type="presParOf" srcId="{F0CC1307-6503-4A50-A398-77918DB60D68}" destId="{1CE5798D-FE1C-4954-9CD9-6F1395758EE7}" srcOrd="4" destOrd="0" presId="urn:microsoft.com/office/officeart/2005/8/layout/vList4"/>
    <dgm:cxn modelId="{51029356-5448-43E4-92C9-2F8474D69667}" type="presParOf" srcId="{1CE5798D-FE1C-4954-9CD9-6F1395758EE7}" destId="{33497AF5-22B8-4526-B7E4-71A4872082E4}" srcOrd="0" destOrd="0" presId="urn:microsoft.com/office/officeart/2005/8/layout/vList4"/>
    <dgm:cxn modelId="{F3972684-0BBE-4DDB-86BE-960F5F9FBE65}" type="presParOf" srcId="{1CE5798D-FE1C-4954-9CD9-6F1395758EE7}" destId="{B58A7041-0E37-4808-B25B-946416FADFD5}" srcOrd="1" destOrd="0" presId="urn:microsoft.com/office/officeart/2005/8/layout/vList4"/>
    <dgm:cxn modelId="{E63B0F73-6441-4D04-BAB3-E52B6B4C512C}" type="presParOf" srcId="{1CE5798D-FE1C-4954-9CD9-6F1395758EE7}" destId="{9AD6AA9B-FF9A-42DD-B674-BBBB326A6D5A}" srcOrd="2" destOrd="0" presId="urn:microsoft.com/office/officeart/2005/8/layout/vList4"/>
    <dgm:cxn modelId="{B548D4E7-5291-47A5-A66E-9AD89591D9BC}" type="presParOf" srcId="{F0CC1307-6503-4A50-A398-77918DB60D68}" destId="{55779FA3-C4C2-4069-A44A-114CC92F0F36}" srcOrd="5" destOrd="0" presId="urn:microsoft.com/office/officeart/2005/8/layout/vList4"/>
    <dgm:cxn modelId="{299F8C4F-9443-47FE-B4AC-16B13ECA9DA7}" type="presParOf" srcId="{F0CC1307-6503-4A50-A398-77918DB60D68}" destId="{75C26339-34EA-447D-9FB3-A9A3E251FE10}" srcOrd="6" destOrd="0" presId="urn:microsoft.com/office/officeart/2005/8/layout/vList4"/>
    <dgm:cxn modelId="{3A5A3E87-1583-4E92-8633-E2005AE29839}" type="presParOf" srcId="{75C26339-34EA-447D-9FB3-A9A3E251FE10}" destId="{0ADF3DD9-B10F-4CD4-BEC2-58B393FF569A}" srcOrd="0" destOrd="0" presId="urn:microsoft.com/office/officeart/2005/8/layout/vList4"/>
    <dgm:cxn modelId="{BCDDE793-5D7A-4948-ADE4-032367888CA5}" type="presParOf" srcId="{75C26339-34EA-447D-9FB3-A9A3E251FE10}" destId="{856C7EDE-3A1C-4780-BE0C-DF6E81343E0E}" srcOrd="1" destOrd="0" presId="urn:microsoft.com/office/officeart/2005/8/layout/vList4"/>
    <dgm:cxn modelId="{18ED0D3F-441E-4B6A-A458-A286CE05092D}" type="presParOf" srcId="{75C26339-34EA-447D-9FB3-A9A3E251FE10}" destId="{8004228E-8685-4119-B121-F29638D5C74D}" srcOrd="2" destOrd="0" presId="urn:microsoft.com/office/officeart/2005/8/layout/vList4"/>
    <dgm:cxn modelId="{801232AF-4673-47D7-A49E-C9BC2E23C043}" type="presParOf" srcId="{F0CC1307-6503-4A50-A398-77918DB60D68}" destId="{AFF0CDEB-8B9E-41E0-B0E4-1D191A5D878C}" srcOrd="7" destOrd="0" presId="urn:microsoft.com/office/officeart/2005/8/layout/vList4"/>
    <dgm:cxn modelId="{62C0B2AC-08FA-4A44-8A99-A2AF2823B225}" type="presParOf" srcId="{F0CC1307-6503-4A50-A398-77918DB60D68}" destId="{CBF9C73D-6DF6-4881-97F2-A13DB7F0349D}" srcOrd="8" destOrd="0" presId="urn:microsoft.com/office/officeart/2005/8/layout/vList4"/>
    <dgm:cxn modelId="{2BCC66AC-356F-490E-952F-E694C5E44D0F}" type="presParOf" srcId="{CBF9C73D-6DF6-4881-97F2-A13DB7F0349D}" destId="{1C93811A-3C7E-4CB7-93F5-F6E253236ABD}" srcOrd="0" destOrd="0" presId="urn:microsoft.com/office/officeart/2005/8/layout/vList4"/>
    <dgm:cxn modelId="{1DAC7373-1CF8-41A4-9BEA-CFB107E4C2C2}" type="presParOf" srcId="{CBF9C73D-6DF6-4881-97F2-A13DB7F0349D}" destId="{42EC34E5-6000-4302-9740-11AA711B1CBD}" srcOrd="1" destOrd="0" presId="urn:microsoft.com/office/officeart/2005/8/layout/vList4"/>
    <dgm:cxn modelId="{A1FAE11E-C899-4323-9236-2DF8D8B015E6}" type="presParOf" srcId="{CBF9C73D-6DF6-4881-97F2-A13DB7F0349D}" destId="{2BA0A9B6-011C-45D5-AA72-8DE7CFC06B30}" srcOrd="2" destOrd="0" presId="urn:microsoft.com/office/officeart/2005/8/layout/vList4"/>
    <dgm:cxn modelId="{F1DA00D1-70D7-4A70-8D37-CF992F6D73D7}" type="presParOf" srcId="{F0CC1307-6503-4A50-A398-77918DB60D68}" destId="{FF5E2070-6388-4996-81B2-3577DC3E0986}" srcOrd="9" destOrd="0" presId="urn:microsoft.com/office/officeart/2005/8/layout/vList4"/>
    <dgm:cxn modelId="{868AF638-A32F-4694-8444-4C1371410AF0}" type="presParOf" srcId="{F0CC1307-6503-4A50-A398-77918DB60D68}" destId="{EF73E3EE-46DD-4308-A378-BD229111BBD8}" srcOrd="10" destOrd="0" presId="urn:microsoft.com/office/officeart/2005/8/layout/vList4"/>
    <dgm:cxn modelId="{5A04ED41-A260-422F-A517-B8437EA8B8B9}" type="presParOf" srcId="{EF73E3EE-46DD-4308-A378-BD229111BBD8}" destId="{5A5253B4-7830-4611-9512-E34E41A07D86}" srcOrd="0" destOrd="0" presId="urn:microsoft.com/office/officeart/2005/8/layout/vList4"/>
    <dgm:cxn modelId="{76F6410F-7E52-4C14-921A-BF8EBB342D80}" type="presParOf" srcId="{EF73E3EE-46DD-4308-A378-BD229111BBD8}" destId="{96443126-7675-4BED-B3C3-36F055DAF5A5}" srcOrd="1" destOrd="0" presId="urn:microsoft.com/office/officeart/2005/8/layout/vList4"/>
    <dgm:cxn modelId="{169AC654-F305-43EB-9133-56DB607DFC98}" type="presParOf" srcId="{EF73E3EE-46DD-4308-A378-BD229111BBD8}" destId="{8A1E950A-AC26-4A0A-B021-2CF560B5E8F8}" srcOrd="2" destOrd="0" presId="urn:microsoft.com/office/officeart/2005/8/layout/vList4"/>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C9BACF-AAF1-422D-A677-338B48C36C43}">
      <dsp:nvSpPr>
        <dsp:cNvPr id="0" name=""/>
        <dsp:cNvSpPr/>
      </dsp:nvSpPr>
      <dsp:spPr>
        <a:xfrm>
          <a:off x="1903" y="770173"/>
          <a:ext cx="1855440" cy="68733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Introduction</a:t>
          </a:r>
        </a:p>
      </dsp:txBody>
      <dsp:txXfrm>
        <a:off x="1903" y="770173"/>
        <a:ext cx="1855440" cy="687339"/>
      </dsp:txXfrm>
    </dsp:sp>
    <dsp:sp modelId="{84992E6B-5E83-4352-A727-4FA6AC6369E3}">
      <dsp:nvSpPr>
        <dsp:cNvPr id="0" name=""/>
        <dsp:cNvSpPr/>
      </dsp:nvSpPr>
      <dsp:spPr>
        <a:xfrm>
          <a:off x="1903" y="1457512"/>
          <a:ext cx="1855440" cy="334443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Background</a:t>
          </a:r>
        </a:p>
        <a:p>
          <a:pPr marL="171450" lvl="1" indent="-171450" algn="l" defTabSz="844550">
            <a:lnSpc>
              <a:spcPct val="90000"/>
            </a:lnSpc>
            <a:spcBef>
              <a:spcPct val="0"/>
            </a:spcBef>
            <a:spcAft>
              <a:spcPct val="15000"/>
            </a:spcAft>
            <a:buChar char="•"/>
          </a:pPr>
          <a:r>
            <a:rPr lang="en-US" sz="1900" kern="1200" dirty="0"/>
            <a:t>Research Objectives</a:t>
          </a:r>
        </a:p>
        <a:p>
          <a:pPr marL="171450" lvl="1" indent="-171450" algn="l" defTabSz="844550">
            <a:lnSpc>
              <a:spcPct val="90000"/>
            </a:lnSpc>
            <a:spcBef>
              <a:spcPct val="0"/>
            </a:spcBef>
            <a:spcAft>
              <a:spcPct val="15000"/>
            </a:spcAft>
            <a:buChar char="•"/>
          </a:pPr>
          <a:r>
            <a:rPr lang="en-US" sz="1900" kern="1200" dirty="0"/>
            <a:t>Methodology</a:t>
          </a:r>
        </a:p>
      </dsp:txBody>
      <dsp:txXfrm>
        <a:off x="1903" y="1457512"/>
        <a:ext cx="1855440" cy="3344439"/>
      </dsp:txXfrm>
    </dsp:sp>
    <dsp:sp modelId="{56D2E839-EE53-4F46-B27D-39C9727275ED}">
      <dsp:nvSpPr>
        <dsp:cNvPr id="0" name=""/>
        <dsp:cNvSpPr/>
      </dsp:nvSpPr>
      <dsp:spPr>
        <a:xfrm>
          <a:off x="2117104" y="770173"/>
          <a:ext cx="1855440" cy="687339"/>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Detailed Findings</a:t>
          </a:r>
        </a:p>
      </dsp:txBody>
      <dsp:txXfrm>
        <a:off x="2117104" y="770173"/>
        <a:ext cx="1855440" cy="687339"/>
      </dsp:txXfrm>
    </dsp:sp>
    <dsp:sp modelId="{F9FCD6F5-AD7B-498E-B034-A6DE5409EBB2}">
      <dsp:nvSpPr>
        <dsp:cNvPr id="0" name=""/>
        <dsp:cNvSpPr/>
      </dsp:nvSpPr>
      <dsp:spPr>
        <a:xfrm>
          <a:off x="2117104" y="1457512"/>
          <a:ext cx="1855440" cy="334443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Travel Planning</a:t>
          </a:r>
        </a:p>
        <a:p>
          <a:pPr marL="171450" lvl="1" indent="-171450" algn="l" defTabSz="844550">
            <a:lnSpc>
              <a:spcPct val="90000"/>
            </a:lnSpc>
            <a:spcBef>
              <a:spcPct val="0"/>
            </a:spcBef>
            <a:spcAft>
              <a:spcPct val="15000"/>
            </a:spcAft>
            <a:buChar char="•"/>
          </a:pPr>
          <a:r>
            <a:rPr lang="en-US" sz="1900" kern="1200" dirty="0"/>
            <a:t>Trip Characteristics</a:t>
          </a:r>
        </a:p>
        <a:p>
          <a:pPr marL="171450" lvl="1" indent="-171450" algn="l" defTabSz="844550">
            <a:lnSpc>
              <a:spcPct val="90000"/>
            </a:lnSpc>
            <a:spcBef>
              <a:spcPct val="0"/>
            </a:spcBef>
            <a:spcAft>
              <a:spcPct val="15000"/>
            </a:spcAft>
            <a:buChar char="•"/>
          </a:pPr>
          <a:r>
            <a:rPr lang="en-US" sz="1900" kern="1200" dirty="0"/>
            <a:t>Travel Party Characteristics</a:t>
          </a:r>
        </a:p>
        <a:p>
          <a:pPr marL="171450" lvl="1" indent="-171450" algn="l" defTabSz="844550">
            <a:lnSpc>
              <a:spcPct val="90000"/>
            </a:lnSpc>
            <a:spcBef>
              <a:spcPct val="0"/>
            </a:spcBef>
            <a:spcAft>
              <a:spcPct val="15000"/>
            </a:spcAft>
            <a:buChar char="•"/>
          </a:pPr>
          <a:r>
            <a:rPr lang="en-US" sz="1900" kern="1200" dirty="0"/>
            <a:t>Views Toward Gulf Shores/ Orange Beach and Trip Satisfaction</a:t>
          </a:r>
        </a:p>
      </dsp:txBody>
      <dsp:txXfrm>
        <a:off x="2117104" y="1457512"/>
        <a:ext cx="1855440" cy="3344439"/>
      </dsp:txXfrm>
    </dsp:sp>
    <dsp:sp modelId="{BDD5B5E6-D9FF-4B0B-9A85-011406A2E4A4}">
      <dsp:nvSpPr>
        <dsp:cNvPr id="0" name=""/>
        <dsp:cNvSpPr/>
      </dsp:nvSpPr>
      <dsp:spPr>
        <a:xfrm>
          <a:off x="4232306" y="770173"/>
          <a:ext cx="1855440" cy="687339"/>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Appendix</a:t>
          </a:r>
        </a:p>
      </dsp:txBody>
      <dsp:txXfrm>
        <a:off x="4232306" y="770173"/>
        <a:ext cx="1855440" cy="687339"/>
      </dsp:txXfrm>
    </dsp:sp>
    <dsp:sp modelId="{B7302812-F910-4AC7-B66B-8CEA2B6DB8F3}">
      <dsp:nvSpPr>
        <dsp:cNvPr id="0" name=""/>
        <dsp:cNvSpPr/>
      </dsp:nvSpPr>
      <dsp:spPr>
        <a:xfrm>
          <a:off x="4232306" y="1457512"/>
          <a:ext cx="1855440" cy="334443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Comparing Target Travelers to Other Travelers</a:t>
          </a:r>
        </a:p>
        <a:p>
          <a:pPr marL="171450" lvl="1" indent="-171450" algn="l" defTabSz="844550">
            <a:lnSpc>
              <a:spcPct val="90000"/>
            </a:lnSpc>
            <a:spcBef>
              <a:spcPct val="0"/>
            </a:spcBef>
            <a:spcAft>
              <a:spcPct val="15000"/>
            </a:spcAft>
            <a:buChar char="•"/>
          </a:pPr>
          <a:r>
            <a:rPr lang="en-US" sz="1900" kern="1200" dirty="0"/>
            <a:t>Comparing Non-Target Trips Year-Over-Year </a:t>
          </a:r>
        </a:p>
      </dsp:txBody>
      <dsp:txXfrm>
        <a:off x="4232306" y="1457512"/>
        <a:ext cx="1855440" cy="3344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646EC-086A-45BA-871F-F053EE145CB2}">
      <dsp:nvSpPr>
        <dsp:cNvPr id="0" name=""/>
        <dsp:cNvSpPr/>
      </dsp:nvSpPr>
      <dsp:spPr>
        <a:xfrm>
          <a:off x="0" y="0"/>
          <a:ext cx="9596934" cy="7467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Gather information on winter visitors, determining visitor origins and demographics </a:t>
          </a:r>
        </a:p>
      </dsp:txBody>
      <dsp:txXfrm>
        <a:off x="1994060" y="0"/>
        <a:ext cx="7602873" cy="746740"/>
      </dsp:txXfrm>
    </dsp:sp>
    <dsp:sp modelId="{49FE6A9C-4A89-4B68-BD83-CF2D1BC11E8E}">
      <dsp:nvSpPr>
        <dsp:cNvPr id="0" name=""/>
        <dsp:cNvSpPr/>
      </dsp:nvSpPr>
      <dsp:spPr>
        <a:xfrm>
          <a:off x="344386" y="74674"/>
          <a:ext cx="1379962" cy="597392"/>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8000" r="-1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C7826B-DD8D-4FBC-8033-7842C4D13F74}">
      <dsp:nvSpPr>
        <dsp:cNvPr id="0" name=""/>
        <dsp:cNvSpPr/>
      </dsp:nvSpPr>
      <dsp:spPr>
        <a:xfrm>
          <a:off x="0" y="821414"/>
          <a:ext cx="9596934" cy="7467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Explore the motivations that drive visitation to the area, satisfaction with the experience, and additional opportunities that may exist</a:t>
          </a:r>
        </a:p>
      </dsp:txBody>
      <dsp:txXfrm>
        <a:off x="1994060" y="821414"/>
        <a:ext cx="7602873" cy="746740"/>
      </dsp:txXfrm>
    </dsp:sp>
    <dsp:sp modelId="{DB8F99BD-3EA0-492D-BCD2-75AE61CC68E7}">
      <dsp:nvSpPr>
        <dsp:cNvPr id="0" name=""/>
        <dsp:cNvSpPr/>
      </dsp:nvSpPr>
      <dsp:spPr>
        <a:xfrm>
          <a:off x="356977" y="896088"/>
          <a:ext cx="1354779" cy="597392"/>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7000" r="-4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3497AF5-22B8-4526-B7E4-71A4872082E4}">
      <dsp:nvSpPr>
        <dsp:cNvPr id="0" name=""/>
        <dsp:cNvSpPr/>
      </dsp:nvSpPr>
      <dsp:spPr>
        <a:xfrm>
          <a:off x="0" y="1642828"/>
          <a:ext cx="9596934" cy="74674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Profile target visitors: those who stay between one and 30 nights in paid accommodations in the Gulf Shores, Orange Beach, or Fort Morgan area</a:t>
          </a:r>
        </a:p>
      </dsp:txBody>
      <dsp:txXfrm>
        <a:off x="1994060" y="1642828"/>
        <a:ext cx="7602873" cy="746740"/>
      </dsp:txXfrm>
    </dsp:sp>
    <dsp:sp modelId="{B58A7041-0E37-4808-B25B-946416FADFD5}">
      <dsp:nvSpPr>
        <dsp:cNvPr id="0" name=""/>
        <dsp:cNvSpPr/>
      </dsp:nvSpPr>
      <dsp:spPr>
        <a:xfrm>
          <a:off x="349731" y="1717502"/>
          <a:ext cx="1369271" cy="597392"/>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6000" b="-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DF3DD9-B10F-4CD4-BEC2-58B393FF569A}">
      <dsp:nvSpPr>
        <dsp:cNvPr id="0" name=""/>
        <dsp:cNvSpPr/>
      </dsp:nvSpPr>
      <dsp:spPr>
        <a:xfrm>
          <a:off x="0" y="2464242"/>
          <a:ext cx="9596934" cy="7467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Gather data on other visitors (day trippers and those who stay longer than 30 days in paid or unpaid accommodations)</a:t>
          </a:r>
        </a:p>
      </dsp:txBody>
      <dsp:txXfrm>
        <a:off x="1994060" y="2464242"/>
        <a:ext cx="7602873" cy="746740"/>
      </dsp:txXfrm>
    </dsp:sp>
    <dsp:sp modelId="{856C7EDE-3A1C-4780-BE0C-DF6E81343E0E}">
      <dsp:nvSpPr>
        <dsp:cNvPr id="0" name=""/>
        <dsp:cNvSpPr/>
      </dsp:nvSpPr>
      <dsp:spPr>
        <a:xfrm>
          <a:off x="356977" y="2538916"/>
          <a:ext cx="1354779" cy="597392"/>
        </a:xfrm>
        <a:prstGeom prst="roundRect">
          <a:avLst>
            <a:gd name="adj" fmla="val 1000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1000" r="-2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93811A-3C7E-4CB7-93F5-F6E253236ABD}">
      <dsp:nvSpPr>
        <dsp:cNvPr id="0" name=""/>
        <dsp:cNvSpPr/>
      </dsp:nvSpPr>
      <dsp:spPr>
        <a:xfrm>
          <a:off x="0" y="3285656"/>
          <a:ext cx="9596934" cy="7467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Compare data gathered from travelers who came to the area in 2017-18 to those who visited in 2018-19</a:t>
          </a:r>
        </a:p>
      </dsp:txBody>
      <dsp:txXfrm>
        <a:off x="1994060" y="3285656"/>
        <a:ext cx="7602873" cy="746740"/>
      </dsp:txXfrm>
    </dsp:sp>
    <dsp:sp modelId="{42EC34E5-6000-4302-9740-11AA711B1CBD}">
      <dsp:nvSpPr>
        <dsp:cNvPr id="0" name=""/>
        <dsp:cNvSpPr/>
      </dsp:nvSpPr>
      <dsp:spPr>
        <a:xfrm>
          <a:off x="337591" y="3360330"/>
          <a:ext cx="1393551" cy="597392"/>
        </a:xfrm>
        <a:prstGeom prst="roundRect">
          <a:avLst>
            <a:gd name="adj" fmla="val 10000"/>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19000" r="-1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5253B4-7830-4611-9512-E34E41A07D86}">
      <dsp:nvSpPr>
        <dsp:cNvPr id="0" name=""/>
        <dsp:cNvSpPr/>
      </dsp:nvSpPr>
      <dsp:spPr>
        <a:xfrm>
          <a:off x="0" y="4107070"/>
          <a:ext cx="9596934" cy="7467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Calibri" panose="020F0502020204030204" pitchFamily="34" charset="0"/>
              <a:cs typeface="Calibri" panose="020F0502020204030204" pitchFamily="34" charset="0"/>
            </a:rPr>
            <a:t>Forward conclusions and recommendations to assist GSOBT in staying current with marketing and strategies</a:t>
          </a:r>
        </a:p>
      </dsp:txBody>
      <dsp:txXfrm>
        <a:off x="1994060" y="4107070"/>
        <a:ext cx="7602873" cy="746740"/>
      </dsp:txXfrm>
    </dsp:sp>
    <dsp:sp modelId="{96443126-7675-4BED-B3C3-36F055DAF5A5}">
      <dsp:nvSpPr>
        <dsp:cNvPr id="0" name=""/>
        <dsp:cNvSpPr/>
      </dsp:nvSpPr>
      <dsp:spPr>
        <a:xfrm>
          <a:off x="356977" y="4181744"/>
          <a:ext cx="1354779" cy="597392"/>
        </a:xfrm>
        <a:prstGeom prst="roundRect">
          <a:avLst>
            <a:gd name="adj" fmla="val 1000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l="-16000" r="-1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CC93D8A-F60D-4442-8B4F-44FA3BD086C6}" type="datetimeFigureOut">
              <a:rPr lang="en-US" smtClean="0"/>
              <a:t>5/14/2019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94B247D9-AB23-4B80-B977-D843A526FDED}" type="slidenum">
              <a:rPr lang="en-US" smtClean="0"/>
              <a:t>‹#›</a:t>
            </a:fld>
            <a:endParaRPr lang="en-US" dirty="0"/>
          </a:p>
        </p:txBody>
      </p:sp>
    </p:spTree>
    <p:extLst>
      <p:ext uri="{BB962C8B-B14F-4D97-AF65-F5344CB8AC3E}">
        <p14:creationId xmlns:p14="http://schemas.microsoft.com/office/powerpoint/2010/main" val="312933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0C96-424F-40B5-8448-307FF24924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A339CB-B426-4B5A-A1CA-FD538B1E51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7572F4-D460-48A6-B0FA-C4101E7E889C}"/>
              </a:ext>
            </a:extLst>
          </p:cNvPr>
          <p:cNvSpPr>
            <a:spLocks noGrp="1"/>
          </p:cNvSpPr>
          <p:nvPr>
            <p:ph type="dt" sz="half" idx="10"/>
          </p:nvPr>
        </p:nvSpPr>
        <p:spPr>
          <a:xfrm>
            <a:off x="838200" y="6356350"/>
            <a:ext cx="2743200" cy="365125"/>
          </a:xfrm>
          <a:prstGeom prst="rect">
            <a:avLst/>
          </a:prstGeom>
        </p:spPr>
        <p:txBody>
          <a:bodyPr/>
          <a:lstStyle/>
          <a:p>
            <a:fld id="{D2426791-61FD-4818-B130-A08ADBCCB4F5}" type="datetime1">
              <a:rPr lang="en-US" smtClean="0"/>
              <a:t>5/14/2019</a:t>
            </a:fld>
            <a:endParaRPr lang="en-US" dirty="0"/>
          </a:p>
        </p:txBody>
      </p:sp>
      <p:sp>
        <p:nvSpPr>
          <p:cNvPr id="5" name="Footer Placeholder 4">
            <a:extLst>
              <a:ext uri="{FF2B5EF4-FFF2-40B4-BE49-F238E27FC236}">
                <a16:creationId xmlns:a16="http://schemas.microsoft.com/office/drawing/2014/main" id="{6412C911-66E5-4302-8677-990E54FD3A67}"/>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6" name="Slide Number Placeholder 5">
            <a:extLst>
              <a:ext uri="{FF2B5EF4-FFF2-40B4-BE49-F238E27FC236}">
                <a16:creationId xmlns:a16="http://schemas.microsoft.com/office/drawing/2014/main" id="{139E9E0C-61F1-499E-A4A3-2FE902C46CDE}"/>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18941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DC564-DCDD-4A90-9A29-21C3F29E44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CF4299-1C61-4B89-850A-E289A59020E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53FAA-0BD9-490E-A86E-EF567B4AFB76}"/>
              </a:ext>
            </a:extLst>
          </p:cNvPr>
          <p:cNvSpPr>
            <a:spLocks noGrp="1"/>
          </p:cNvSpPr>
          <p:nvPr>
            <p:ph type="dt" sz="half" idx="10"/>
          </p:nvPr>
        </p:nvSpPr>
        <p:spPr>
          <a:xfrm>
            <a:off x="838200" y="6356350"/>
            <a:ext cx="2743200" cy="365125"/>
          </a:xfrm>
          <a:prstGeom prst="rect">
            <a:avLst/>
          </a:prstGeom>
        </p:spPr>
        <p:txBody>
          <a:bodyPr/>
          <a:lstStyle/>
          <a:p>
            <a:fld id="{284396B5-D7EF-41AA-96AA-BDD6B2DE7BFA}" type="datetime1">
              <a:rPr lang="en-US" smtClean="0"/>
              <a:t>5/14/2019</a:t>
            </a:fld>
            <a:endParaRPr lang="en-US" dirty="0"/>
          </a:p>
        </p:txBody>
      </p:sp>
      <p:sp>
        <p:nvSpPr>
          <p:cNvPr id="5" name="Footer Placeholder 4">
            <a:extLst>
              <a:ext uri="{FF2B5EF4-FFF2-40B4-BE49-F238E27FC236}">
                <a16:creationId xmlns:a16="http://schemas.microsoft.com/office/drawing/2014/main" id="{9EFFB02F-9712-467E-9F98-D611DEDC9D84}"/>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6" name="Slide Number Placeholder 5">
            <a:extLst>
              <a:ext uri="{FF2B5EF4-FFF2-40B4-BE49-F238E27FC236}">
                <a16:creationId xmlns:a16="http://schemas.microsoft.com/office/drawing/2014/main" id="{0D5D9CCF-A33D-4E8E-8F2C-D3610E6987C0}"/>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96851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E4AF21-CCE2-47F1-BC70-63FD4B57DC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525704-E124-4D4C-AED5-349F44D0F3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F71435-C2E7-4C45-8175-A34F3ACC48B1}"/>
              </a:ext>
            </a:extLst>
          </p:cNvPr>
          <p:cNvSpPr>
            <a:spLocks noGrp="1"/>
          </p:cNvSpPr>
          <p:nvPr>
            <p:ph type="dt" sz="half" idx="10"/>
          </p:nvPr>
        </p:nvSpPr>
        <p:spPr>
          <a:xfrm>
            <a:off x="838200" y="6356350"/>
            <a:ext cx="2743200" cy="365125"/>
          </a:xfrm>
          <a:prstGeom prst="rect">
            <a:avLst/>
          </a:prstGeom>
        </p:spPr>
        <p:txBody>
          <a:bodyPr/>
          <a:lstStyle/>
          <a:p>
            <a:fld id="{E858E252-C2BF-4F50-B45C-048DCD09A185}" type="datetime1">
              <a:rPr lang="en-US" smtClean="0"/>
              <a:t>5/14/2019</a:t>
            </a:fld>
            <a:endParaRPr lang="en-US" dirty="0"/>
          </a:p>
        </p:txBody>
      </p:sp>
      <p:sp>
        <p:nvSpPr>
          <p:cNvPr id="5" name="Footer Placeholder 4">
            <a:extLst>
              <a:ext uri="{FF2B5EF4-FFF2-40B4-BE49-F238E27FC236}">
                <a16:creationId xmlns:a16="http://schemas.microsoft.com/office/drawing/2014/main" id="{93E808B4-5DA7-4012-881E-6D019AEFAA7D}"/>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6" name="Slide Number Placeholder 5">
            <a:extLst>
              <a:ext uri="{FF2B5EF4-FFF2-40B4-BE49-F238E27FC236}">
                <a16:creationId xmlns:a16="http://schemas.microsoft.com/office/drawing/2014/main" id="{3757A489-84E5-4283-B2CB-8C8B8D6D1F25}"/>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110748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A2D8-A6BF-43CC-92F0-79BE8E63C8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A635F2-332F-46B7-AEEE-C33D5C6F34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7DD69F-913A-4523-8DFD-6910912A9AA7}"/>
              </a:ext>
            </a:extLst>
          </p:cNvPr>
          <p:cNvSpPr>
            <a:spLocks noGrp="1"/>
          </p:cNvSpPr>
          <p:nvPr>
            <p:ph type="dt" sz="half" idx="10"/>
          </p:nvPr>
        </p:nvSpPr>
        <p:spPr>
          <a:xfrm>
            <a:off x="838200" y="6356350"/>
            <a:ext cx="2743200" cy="365125"/>
          </a:xfrm>
          <a:prstGeom prst="rect">
            <a:avLst/>
          </a:prstGeom>
        </p:spPr>
        <p:txBody>
          <a:bodyPr/>
          <a:lstStyle/>
          <a:p>
            <a:fld id="{D1A64B59-78C0-467C-8883-CAB2014107BE}" type="datetime1">
              <a:rPr lang="en-US" smtClean="0"/>
              <a:t>5/14/2019</a:t>
            </a:fld>
            <a:endParaRPr lang="en-US" dirty="0"/>
          </a:p>
        </p:txBody>
      </p:sp>
      <p:sp>
        <p:nvSpPr>
          <p:cNvPr id="5" name="Footer Placeholder 4">
            <a:extLst>
              <a:ext uri="{FF2B5EF4-FFF2-40B4-BE49-F238E27FC236}">
                <a16:creationId xmlns:a16="http://schemas.microsoft.com/office/drawing/2014/main" id="{FAA03BDC-30A9-4680-9BE2-62896C6B1D2E}"/>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6" name="Slide Number Placeholder 5">
            <a:extLst>
              <a:ext uri="{FF2B5EF4-FFF2-40B4-BE49-F238E27FC236}">
                <a16:creationId xmlns:a16="http://schemas.microsoft.com/office/drawing/2014/main" id="{1C115739-7468-45EA-9E47-8915969B153B}"/>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5858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65BCA-6484-4D91-8B32-13605A7BEF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783A7E-5CAB-4037-8718-257033C942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34AC4AE-F4BF-4BA4-9604-06D4C9CEF6DE}"/>
              </a:ext>
            </a:extLst>
          </p:cNvPr>
          <p:cNvSpPr>
            <a:spLocks noGrp="1"/>
          </p:cNvSpPr>
          <p:nvPr>
            <p:ph type="dt" sz="half" idx="10"/>
          </p:nvPr>
        </p:nvSpPr>
        <p:spPr>
          <a:xfrm>
            <a:off x="838200" y="6356350"/>
            <a:ext cx="2743200" cy="365125"/>
          </a:xfrm>
          <a:prstGeom prst="rect">
            <a:avLst/>
          </a:prstGeom>
        </p:spPr>
        <p:txBody>
          <a:bodyPr/>
          <a:lstStyle/>
          <a:p>
            <a:fld id="{0043916F-7C9E-4CA9-8542-F3E904ED0F84}" type="datetime1">
              <a:rPr lang="en-US" smtClean="0"/>
              <a:t>5/14/2019</a:t>
            </a:fld>
            <a:endParaRPr lang="en-US" dirty="0"/>
          </a:p>
        </p:txBody>
      </p:sp>
      <p:sp>
        <p:nvSpPr>
          <p:cNvPr id="5" name="Footer Placeholder 4">
            <a:extLst>
              <a:ext uri="{FF2B5EF4-FFF2-40B4-BE49-F238E27FC236}">
                <a16:creationId xmlns:a16="http://schemas.microsoft.com/office/drawing/2014/main" id="{FF8B6EFD-5E54-41D1-B2EA-F44063B4C9F2}"/>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6" name="Slide Number Placeholder 5">
            <a:extLst>
              <a:ext uri="{FF2B5EF4-FFF2-40B4-BE49-F238E27FC236}">
                <a16:creationId xmlns:a16="http://schemas.microsoft.com/office/drawing/2014/main" id="{E252DBF9-281B-448A-81A4-6D7D0F2EB932}"/>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240364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CF9EA-EC7D-46CC-8C4E-4190EAAE4A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8ECE0D-2F6F-41B6-9468-09E146ACCB5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513485-912C-4FC1-B06E-D1A3BEE12E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6C3EF6-0AE2-41BF-8055-6401CBA99278}"/>
              </a:ext>
            </a:extLst>
          </p:cNvPr>
          <p:cNvSpPr>
            <a:spLocks noGrp="1"/>
          </p:cNvSpPr>
          <p:nvPr>
            <p:ph type="dt" sz="half" idx="10"/>
          </p:nvPr>
        </p:nvSpPr>
        <p:spPr>
          <a:xfrm>
            <a:off x="838200" y="6356350"/>
            <a:ext cx="2743200" cy="365125"/>
          </a:xfrm>
          <a:prstGeom prst="rect">
            <a:avLst/>
          </a:prstGeom>
        </p:spPr>
        <p:txBody>
          <a:bodyPr/>
          <a:lstStyle/>
          <a:p>
            <a:fld id="{03AAF906-F063-4FEF-9BFF-E49E1D9F33B4}" type="datetime1">
              <a:rPr lang="en-US" smtClean="0"/>
              <a:t>5/14/2019</a:t>
            </a:fld>
            <a:endParaRPr lang="en-US" dirty="0"/>
          </a:p>
        </p:txBody>
      </p:sp>
      <p:sp>
        <p:nvSpPr>
          <p:cNvPr id="6" name="Footer Placeholder 5">
            <a:extLst>
              <a:ext uri="{FF2B5EF4-FFF2-40B4-BE49-F238E27FC236}">
                <a16:creationId xmlns:a16="http://schemas.microsoft.com/office/drawing/2014/main" id="{D9E7ACB7-C4A0-4C6F-AA26-F8FA056F93A0}"/>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7" name="Slide Number Placeholder 6">
            <a:extLst>
              <a:ext uri="{FF2B5EF4-FFF2-40B4-BE49-F238E27FC236}">
                <a16:creationId xmlns:a16="http://schemas.microsoft.com/office/drawing/2014/main" id="{D3C1486A-5912-4E01-88E4-DA19D050CE61}"/>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380305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84C6B-2738-41C5-8F37-03C4D8CF4F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6992EB-1B00-4130-8B51-A71FCAEA8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3C9E80-3014-4294-A471-7BD600FF7C6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1FE8E8-22C4-4F89-8E4A-CC3BCCCA53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CA8A2F-7D99-4359-A9DC-AE7521B156A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8E791B-0588-422E-BA2D-533FCF2083A6}"/>
              </a:ext>
            </a:extLst>
          </p:cNvPr>
          <p:cNvSpPr>
            <a:spLocks noGrp="1"/>
          </p:cNvSpPr>
          <p:nvPr>
            <p:ph type="dt" sz="half" idx="10"/>
          </p:nvPr>
        </p:nvSpPr>
        <p:spPr>
          <a:xfrm>
            <a:off x="838200" y="6356350"/>
            <a:ext cx="2743200" cy="365125"/>
          </a:xfrm>
          <a:prstGeom prst="rect">
            <a:avLst/>
          </a:prstGeom>
        </p:spPr>
        <p:txBody>
          <a:bodyPr/>
          <a:lstStyle/>
          <a:p>
            <a:fld id="{E64DE0B9-E55E-48C5-A8FF-1CE67A5B72AD}" type="datetime1">
              <a:rPr lang="en-US" smtClean="0"/>
              <a:t>5/14/2019</a:t>
            </a:fld>
            <a:endParaRPr lang="en-US" dirty="0"/>
          </a:p>
        </p:txBody>
      </p:sp>
      <p:sp>
        <p:nvSpPr>
          <p:cNvPr id="8" name="Footer Placeholder 7">
            <a:extLst>
              <a:ext uri="{FF2B5EF4-FFF2-40B4-BE49-F238E27FC236}">
                <a16:creationId xmlns:a16="http://schemas.microsoft.com/office/drawing/2014/main" id="{EEA2D6FB-69F7-4425-90DF-80D984963852}"/>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9" name="Slide Number Placeholder 8">
            <a:extLst>
              <a:ext uri="{FF2B5EF4-FFF2-40B4-BE49-F238E27FC236}">
                <a16:creationId xmlns:a16="http://schemas.microsoft.com/office/drawing/2014/main" id="{1DA78938-102C-479A-A6B8-0A09A2010400}"/>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149039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BBA33-B8BA-49D4-A0BD-A7FFA95262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66ADE6-49FF-4301-8140-21E013F3D6D5}"/>
              </a:ext>
            </a:extLst>
          </p:cNvPr>
          <p:cNvSpPr>
            <a:spLocks noGrp="1"/>
          </p:cNvSpPr>
          <p:nvPr>
            <p:ph type="dt" sz="half" idx="10"/>
          </p:nvPr>
        </p:nvSpPr>
        <p:spPr>
          <a:xfrm>
            <a:off x="838200" y="6356350"/>
            <a:ext cx="2743200" cy="365125"/>
          </a:xfrm>
          <a:prstGeom prst="rect">
            <a:avLst/>
          </a:prstGeom>
        </p:spPr>
        <p:txBody>
          <a:bodyPr/>
          <a:lstStyle/>
          <a:p>
            <a:fld id="{648CFF13-2EDF-416E-AF32-BE92DBEE080F}" type="datetime1">
              <a:rPr lang="en-US" smtClean="0"/>
              <a:t>5/14/2019</a:t>
            </a:fld>
            <a:endParaRPr lang="en-US" dirty="0"/>
          </a:p>
        </p:txBody>
      </p:sp>
      <p:sp>
        <p:nvSpPr>
          <p:cNvPr id="4" name="Footer Placeholder 3">
            <a:extLst>
              <a:ext uri="{FF2B5EF4-FFF2-40B4-BE49-F238E27FC236}">
                <a16:creationId xmlns:a16="http://schemas.microsoft.com/office/drawing/2014/main" id="{82079BE2-FE09-41DA-9BFE-04AE70CC1804}"/>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5" name="Slide Number Placeholder 4">
            <a:extLst>
              <a:ext uri="{FF2B5EF4-FFF2-40B4-BE49-F238E27FC236}">
                <a16:creationId xmlns:a16="http://schemas.microsoft.com/office/drawing/2014/main" id="{7872A5CE-055D-431E-B690-1C0D671BAE4B}"/>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87846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2346B8-5E7A-4731-84F1-0006F946AA2B}"/>
              </a:ext>
            </a:extLst>
          </p:cNvPr>
          <p:cNvSpPr>
            <a:spLocks noGrp="1"/>
          </p:cNvSpPr>
          <p:nvPr>
            <p:ph type="dt" sz="half" idx="10"/>
          </p:nvPr>
        </p:nvSpPr>
        <p:spPr>
          <a:xfrm>
            <a:off x="838200" y="6356350"/>
            <a:ext cx="2743200" cy="365125"/>
          </a:xfrm>
          <a:prstGeom prst="rect">
            <a:avLst/>
          </a:prstGeom>
        </p:spPr>
        <p:txBody>
          <a:bodyPr/>
          <a:lstStyle/>
          <a:p>
            <a:fld id="{245F5764-6FAE-4EB1-B14E-69789758697E}" type="datetime1">
              <a:rPr lang="en-US" smtClean="0"/>
              <a:t>5/14/2019</a:t>
            </a:fld>
            <a:endParaRPr lang="en-US" dirty="0"/>
          </a:p>
        </p:txBody>
      </p:sp>
      <p:sp>
        <p:nvSpPr>
          <p:cNvPr id="3" name="Footer Placeholder 2">
            <a:extLst>
              <a:ext uri="{FF2B5EF4-FFF2-40B4-BE49-F238E27FC236}">
                <a16:creationId xmlns:a16="http://schemas.microsoft.com/office/drawing/2014/main" id="{C0B0EB58-2521-471D-A7CC-4E4F49CA5915}"/>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4" name="Slide Number Placeholder 3">
            <a:extLst>
              <a:ext uri="{FF2B5EF4-FFF2-40B4-BE49-F238E27FC236}">
                <a16:creationId xmlns:a16="http://schemas.microsoft.com/office/drawing/2014/main" id="{E4366423-9DAD-4BC1-BC11-465204A41D35}"/>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316693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9EE6B-2186-4B5D-9597-B7330B3E0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257A81-5A55-478F-A618-A661B1FDA9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E34342-1769-42A9-8B9D-BA63052E8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A9772E-C068-4FD0-82DA-81BF5634F986}"/>
              </a:ext>
            </a:extLst>
          </p:cNvPr>
          <p:cNvSpPr>
            <a:spLocks noGrp="1"/>
          </p:cNvSpPr>
          <p:nvPr>
            <p:ph type="dt" sz="half" idx="10"/>
          </p:nvPr>
        </p:nvSpPr>
        <p:spPr>
          <a:xfrm>
            <a:off x="838200" y="6356350"/>
            <a:ext cx="2743200" cy="365125"/>
          </a:xfrm>
          <a:prstGeom prst="rect">
            <a:avLst/>
          </a:prstGeom>
        </p:spPr>
        <p:txBody>
          <a:bodyPr/>
          <a:lstStyle/>
          <a:p>
            <a:fld id="{5C34FBC9-4760-4271-95E2-F3BCA710DC9F}" type="datetime1">
              <a:rPr lang="en-US" smtClean="0"/>
              <a:t>5/14/2019</a:t>
            </a:fld>
            <a:endParaRPr lang="en-US" dirty="0"/>
          </a:p>
        </p:txBody>
      </p:sp>
      <p:sp>
        <p:nvSpPr>
          <p:cNvPr id="6" name="Footer Placeholder 5">
            <a:extLst>
              <a:ext uri="{FF2B5EF4-FFF2-40B4-BE49-F238E27FC236}">
                <a16:creationId xmlns:a16="http://schemas.microsoft.com/office/drawing/2014/main" id="{0F30B332-5A9C-421C-B389-F2699E46171E}"/>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7" name="Slide Number Placeholder 6">
            <a:extLst>
              <a:ext uri="{FF2B5EF4-FFF2-40B4-BE49-F238E27FC236}">
                <a16:creationId xmlns:a16="http://schemas.microsoft.com/office/drawing/2014/main" id="{E12E8A2A-95CE-4D41-878B-A31E20CEAE8A}"/>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1877699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77DA5-3B0B-48DB-AF86-1F8909F9DC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FDF4E9-B39B-4F00-AA8F-EBB7C0C649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120108C-3E7E-4476-8439-E75CDCA44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A6F8C6-B1C5-4A36-8EF7-B6F0F5EC1F24}"/>
              </a:ext>
            </a:extLst>
          </p:cNvPr>
          <p:cNvSpPr>
            <a:spLocks noGrp="1"/>
          </p:cNvSpPr>
          <p:nvPr>
            <p:ph type="dt" sz="half" idx="10"/>
          </p:nvPr>
        </p:nvSpPr>
        <p:spPr>
          <a:xfrm>
            <a:off x="838200" y="6356350"/>
            <a:ext cx="2743200" cy="365125"/>
          </a:xfrm>
          <a:prstGeom prst="rect">
            <a:avLst/>
          </a:prstGeom>
        </p:spPr>
        <p:txBody>
          <a:bodyPr/>
          <a:lstStyle/>
          <a:p>
            <a:fld id="{74BFC371-8EE7-4566-B2E2-A9E17D36A798}" type="datetime1">
              <a:rPr lang="en-US" smtClean="0"/>
              <a:t>5/14/2019</a:t>
            </a:fld>
            <a:endParaRPr lang="en-US" dirty="0"/>
          </a:p>
        </p:txBody>
      </p:sp>
      <p:sp>
        <p:nvSpPr>
          <p:cNvPr id="6" name="Footer Placeholder 5">
            <a:extLst>
              <a:ext uri="{FF2B5EF4-FFF2-40B4-BE49-F238E27FC236}">
                <a16:creationId xmlns:a16="http://schemas.microsoft.com/office/drawing/2014/main" id="{859FE909-D48B-417E-9870-9D6FB17A0FCE}"/>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7" name="Slide Number Placeholder 6">
            <a:extLst>
              <a:ext uri="{FF2B5EF4-FFF2-40B4-BE49-F238E27FC236}">
                <a16:creationId xmlns:a16="http://schemas.microsoft.com/office/drawing/2014/main" id="{F20FA6C5-5C8A-4CD0-AAEE-76A109DC92D9}"/>
              </a:ext>
            </a:extLst>
          </p:cNvPr>
          <p:cNvSpPr>
            <a:spLocks noGrp="1"/>
          </p:cNvSpPr>
          <p:nvPr>
            <p:ph type="sldNum" sz="quarter" idx="12"/>
          </p:nvPr>
        </p:nvSpPr>
        <p:spPr/>
        <p:txBody>
          <a:bodyPr/>
          <a:lstStyle/>
          <a:p>
            <a:fld id="{DE80A6C8-14B8-4645-B1A9-9F8FD08AF95B}" type="slidenum">
              <a:rPr lang="en-US" smtClean="0"/>
              <a:t>‹#›</a:t>
            </a:fld>
            <a:endParaRPr lang="en-US" dirty="0"/>
          </a:p>
        </p:txBody>
      </p:sp>
    </p:spTree>
    <p:extLst>
      <p:ext uri="{BB962C8B-B14F-4D97-AF65-F5344CB8AC3E}">
        <p14:creationId xmlns:p14="http://schemas.microsoft.com/office/powerpoint/2010/main" val="56812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86653-4387-464C-A9AF-2100E9EB7A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935AD-2A87-47E7-A059-EC78DE4EF5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A7C2732-01D7-47CD-B758-718B42D5FDEB}"/>
              </a:ext>
            </a:extLst>
          </p:cNvPr>
          <p:cNvSpPr>
            <a:spLocks noGrp="1"/>
          </p:cNvSpPr>
          <p:nvPr>
            <p:ph type="ftr" sz="quarter" idx="3"/>
          </p:nvPr>
        </p:nvSpPr>
        <p:spPr>
          <a:xfrm>
            <a:off x="838201" y="6356350"/>
            <a:ext cx="892109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GSOBT Fall 2018 Visitor Profile — Strategic Marketing &amp; Research Insights</a:t>
            </a:r>
          </a:p>
        </p:txBody>
      </p:sp>
      <p:sp>
        <p:nvSpPr>
          <p:cNvPr id="6" name="Slide Number Placeholder 5">
            <a:extLst>
              <a:ext uri="{FF2B5EF4-FFF2-40B4-BE49-F238E27FC236}">
                <a16:creationId xmlns:a16="http://schemas.microsoft.com/office/drawing/2014/main" id="{DDE5EDCE-5B1D-4FC2-96EF-5F0DEBE1AAEE}"/>
              </a:ext>
            </a:extLst>
          </p:cNvPr>
          <p:cNvSpPr>
            <a:spLocks noGrp="1"/>
          </p:cNvSpPr>
          <p:nvPr>
            <p:ph type="sldNum" sz="quarter" idx="4"/>
          </p:nvPr>
        </p:nvSpPr>
        <p:spPr>
          <a:xfrm>
            <a:off x="9870392" y="6356350"/>
            <a:ext cx="148340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0A6C8-14B8-4645-B1A9-9F8FD08AF95B}" type="slidenum">
              <a:rPr lang="en-US" smtClean="0"/>
              <a:t>‹#›</a:t>
            </a:fld>
            <a:endParaRPr lang="en-US" dirty="0"/>
          </a:p>
        </p:txBody>
      </p:sp>
      <p:cxnSp>
        <p:nvCxnSpPr>
          <p:cNvPr id="7" name="Straight Connector 6">
            <a:extLst>
              <a:ext uri="{FF2B5EF4-FFF2-40B4-BE49-F238E27FC236}">
                <a16:creationId xmlns:a16="http://schemas.microsoft.com/office/drawing/2014/main" id="{7BFAC772-7B45-4A52-8A29-282BB648BEB9}"/>
              </a:ext>
            </a:extLst>
          </p:cNvPr>
          <p:cNvCxnSpPr>
            <a:cxnSpLocks/>
          </p:cNvCxnSpPr>
          <p:nvPr userDrawn="1"/>
        </p:nvCxnSpPr>
        <p:spPr>
          <a:xfrm>
            <a:off x="838200" y="1381125"/>
            <a:ext cx="10515599" cy="0"/>
          </a:xfrm>
          <a:prstGeom prst="line">
            <a:avLst/>
          </a:prstGeom>
          <a:ln>
            <a:solidFill>
              <a:srgbClr val="00777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6207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A21995B2-65D3-4DC8-B12B-92B6526389BB}"/>
              </a:ext>
            </a:extLst>
          </p:cNvPr>
          <p:cNvSpPr/>
          <p:nvPr/>
        </p:nvSpPr>
        <p:spPr>
          <a:xfrm>
            <a:off x="296174" y="4572000"/>
            <a:ext cx="11599652" cy="1978269"/>
          </a:xfrm>
          <a:prstGeom prst="rect">
            <a:avLst/>
          </a:prstGeom>
          <a:solidFill>
            <a:srgbClr val="12A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849925F-B2A1-4A41-A27B-8CD2B3708F36}"/>
              </a:ext>
            </a:extLst>
          </p:cNvPr>
          <p:cNvSpPr>
            <a:spLocks noGrp="1"/>
          </p:cNvSpPr>
          <p:nvPr>
            <p:ph type="ctrTitle"/>
          </p:nvPr>
        </p:nvSpPr>
        <p:spPr>
          <a:xfrm>
            <a:off x="526073" y="4720895"/>
            <a:ext cx="11139854" cy="930447"/>
          </a:xfrm>
        </p:spPr>
        <p:txBody>
          <a:bodyPr>
            <a:normAutofit/>
          </a:bodyPr>
          <a:lstStyle/>
          <a:p>
            <a:r>
              <a:rPr lang="en-US" sz="5400" dirty="0">
                <a:solidFill>
                  <a:srgbClr val="FFFFFF"/>
                </a:solidFill>
              </a:rPr>
              <a:t>Visitor Profile Research</a:t>
            </a:r>
          </a:p>
        </p:txBody>
      </p:sp>
      <p:sp>
        <p:nvSpPr>
          <p:cNvPr id="3" name="Subtitle 2">
            <a:extLst>
              <a:ext uri="{FF2B5EF4-FFF2-40B4-BE49-F238E27FC236}">
                <a16:creationId xmlns:a16="http://schemas.microsoft.com/office/drawing/2014/main" id="{93BA1D48-ECE4-47EA-A985-119F350EDB5D}"/>
              </a:ext>
            </a:extLst>
          </p:cNvPr>
          <p:cNvSpPr>
            <a:spLocks noGrp="1"/>
          </p:cNvSpPr>
          <p:nvPr>
            <p:ph type="subTitle" idx="1"/>
          </p:nvPr>
        </p:nvSpPr>
        <p:spPr>
          <a:xfrm>
            <a:off x="1339362" y="5815698"/>
            <a:ext cx="9144000" cy="662102"/>
          </a:xfrm>
        </p:spPr>
        <p:txBody>
          <a:bodyPr>
            <a:normAutofit fontScale="92500" lnSpcReduction="20000"/>
          </a:bodyPr>
          <a:lstStyle/>
          <a:p>
            <a:r>
              <a:rPr lang="en-US" sz="2000" dirty="0"/>
              <a:t>Winter 2018-19</a:t>
            </a:r>
          </a:p>
          <a:p>
            <a:r>
              <a:rPr lang="en-US" sz="2000" dirty="0"/>
              <a:t>Strategic Marketing &amp; Research Insights LLC</a:t>
            </a:r>
          </a:p>
        </p:txBody>
      </p:sp>
      <p:pic>
        <p:nvPicPr>
          <p:cNvPr id="8" name="Picture 7" descr="A close up of a sign&#10;&#10;Description automatically generated">
            <a:extLst>
              <a:ext uri="{FF2B5EF4-FFF2-40B4-BE49-F238E27FC236}">
                <a16:creationId xmlns:a16="http://schemas.microsoft.com/office/drawing/2014/main" id="{3E4B81E9-6AE5-432C-A715-DE227FF24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7685" y="1684455"/>
            <a:ext cx="5196630" cy="1468048"/>
          </a:xfrm>
          <a:prstGeom prst="rect">
            <a:avLst/>
          </a:prstGeom>
        </p:spPr>
      </p:pic>
    </p:spTree>
    <p:extLst>
      <p:ext uri="{BB962C8B-B14F-4D97-AF65-F5344CB8AC3E}">
        <p14:creationId xmlns:p14="http://schemas.microsoft.com/office/powerpoint/2010/main" val="1221740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Travel Planning</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10515600" cy="880427"/>
          </a:xfrm>
        </p:spPr>
        <p:txBody>
          <a:bodyPr>
            <a:normAutofit/>
          </a:bodyPr>
          <a:lstStyle/>
          <a:p>
            <a:r>
              <a:rPr lang="en-US" sz="1800" dirty="0"/>
              <a:t>As with trip planning overall, half of winter lodging bookings take place 3 weeks to 3 months ahead of travel. </a:t>
            </a:r>
          </a:p>
          <a:p>
            <a:r>
              <a:rPr lang="en-US" sz="1800" dirty="0"/>
              <a:t>These parallel time frames suggest that planning and booking happen simultaneously for many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10</a:t>
            </a:fld>
            <a:endParaRPr lang="en-US" dirty="0"/>
          </a:p>
        </p:txBody>
      </p:sp>
      <p:graphicFrame>
        <p:nvGraphicFramePr>
          <p:cNvPr id="6" name="Chart 5">
            <a:extLst>
              <a:ext uri="{FF2B5EF4-FFF2-40B4-BE49-F238E27FC236}">
                <a16:creationId xmlns:a16="http://schemas.microsoft.com/office/drawing/2014/main" id="{CC6A005D-50A1-4DBF-A913-7D412FF5A470}"/>
              </a:ext>
            </a:extLst>
          </p:cNvPr>
          <p:cNvGraphicFramePr>
            <a:graphicFrameLocks/>
          </p:cNvGraphicFramePr>
          <p:nvPr>
            <p:extLst>
              <p:ext uri="{D42A27DB-BD31-4B8C-83A1-F6EECF244321}">
                <p14:modId xmlns:p14="http://schemas.microsoft.com/office/powerpoint/2010/main" val="3499939904"/>
              </p:ext>
            </p:extLst>
          </p:nvPr>
        </p:nvGraphicFramePr>
        <p:xfrm>
          <a:off x="838199" y="2706052"/>
          <a:ext cx="10515599" cy="274129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Rounded Corners 6">
            <a:extLst>
              <a:ext uri="{FF2B5EF4-FFF2-40B4-BE49-F238E27FC236}">
                <a16:creationId xmlns:a16="http://schemas.microsoft.com/office/drawing/2014/main" id="{738262B3-0E1D-465C-92CB-7CB508EDA23E}"/>
              </a:ext>
            </a:extLst>
          </p:cNvPr>
          <p:cNvSpPr/>
          <p:nvPr/>
        </p:nvSpPr>
        <p:spPr>
          <a:xfrm>
            <a:off x="4390210" y="3436620"/>
            <a:ext cx="3424687" cy="2113159"/>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329761B7-FCBD-48A7-863D-685FCA35CE7D}"/>
              </a:ext>
            </a:extLst>
          </p:cNvPr>
          <p:cNvSpPr txBox="1"/>
          <p:nvPr/>
        </p:nvSpPr>
        <p:spPr>
          <a:xfrm>
            <a:off x="1308249" y="5740042"/>
            <a:ext cx="5218386" cy="230832"/>
          </a:xfrm>
          <a:prstGeom prst="rect">
            <a:avLst/>
          </a:prstGeom>
          <a:noFill/>
        </p:spPr>
        <p:txBody>
          <a:bodyPr wrap="square" rtlCol="0">
            <a:spAutoFit/>
          </a:bodyPr>
          <a:lstStyle/>
          <a:p>
            <a:r>
              <a:rPr lang="en-US" sz="900" dirty="0">
                <a:solidFill>
                  <a:srgbClr val="898989"/>
                </a:solidFill>
              </a:rPr>
              <a:t>2017-18 n= 554 (a); 2018-19 n=401 (b); a / b indicate statistically significant differences at the 95% level.</a:t>
            </a:r>
          </a:p>
        </p:txBody>
      </p:sp>
      <p:sp>
        <p:nvSpPr>
          <p:cNvPr id="11" name="TextBox 10">
            <a:extLst>
              <a:ext uri="{FF2B5EF4-FFF2-40B4-BE49-F238E27FC236}">
                <a16:creationId xmlns:a16="http://schemas.microsoft.com/office/drawing/2014/main" id="{2BED1171-C8D6-4619-BFF1-FBC4931B7F53}"/>
              </a:ext>
            </a:extLst>
          </p:cNvPr>
          <p:cNvSpPr txBox="1"/>
          <p:nvPr/>
        </p:nvSpPr>
        <p:spPr>
          <a:xfrm>
            <a:off x="838200" y="6177915"/>
            <a:ext cx="7051766" cy="230832"/>
          </a:xfrm>
          <a:prstGeom prst="rect">
            <a:avLst/>
          </a:prstGeom>
          <a:noFill/>
        </p:spPr>
        <p:txBody>
          <a:bodyPr wrap="square" rtlCol="0">
            <a:spAutoFit/>
          </a:bodyPr>
          <a:lstStyle/>
          <a:p>
            <a:r>
              <a:rPr lang="en-US" sz="900" dirty="0">
                <a:solidFill>
                  <a:srgbClr val="898989"/>
                </a:solidFill>
              </a:rPr>
              <a:t>Question text: How far in advance did you book your lodging in Gulf Shores/Orange Beach? Response options as shown in graph above. </a:t>
            </a:r>
          </a:p>
        </p:txBody>
      </p:sp>
      <p:sp>
        <p:nvSpPr>
          <p:cNvPr id="10" name="TextBox 9">
            <a:extLst>
              <a:ext uri="{FF2B5EF4-FFF2-40B4-BE49-F238E27FC236}">
                <a16:creationId xmlns:a16="http://schemas.microsoft.com/office/drawing/2014/main" id="{6224A3B4-E118-498B-ABFD-516F76D6D6C2}"/>
              </a:ext>
            </a:extLst>
          </p:cNvPr>
          <p:cNvSpPr txBox="1"/>
          <p:nvPr/>
        </p:nvSpPr>
        <p:spPr>
          <a:xfrm>
            <a:off x="3204755" y="4059281"/>
            <a:ext cx="287383" cy="246221"/>
          </a:xfrm>
          <a:prstGeom prst="rect">
            <a:avLst/>
          </a:prstGeom>
          <a:noFill/>
        </p:spPr>
        <p:txBody>
          <a:bodyPr wrap="square" rtlCol="0">
            <a:spAutoFit/>
          </a:bodyPr>
          <a:lstStyle/>
          <a:p>
            <a:pPr algn="ctr"/>
            <a:r>
              <a:rPr lang="en-US" sz="1000" dirty="0"/>
              <a:t>b</a:t>
            </a:r>
            <a:endParaRPr lang="en-US" dirty="0"/>
          </a:p>
        </p:txBody>
      </p:sp>
      <p:sp>
        <p:nvSpPr>
          <p:cNvPr id="12" name="TextBox 11">
            <a:extLst>
              <a:ext uri="{FF2B5EF4-FFF2-40B4-BE49-F238E27FC236}">
                <a16:creationId xmlns:a16="http://schemas.microsoft.com/office/drawing/2014/main" id="{063F2C33-5DED-4458-A2D1-8EA5887F591E}"/>
              </a:ext>
            </a:extLst>
          </p:cNvPr>
          <p:cNvSpPr txBox="1"/>
          <p:nvPr/>
        </p:nvSpPr>
        <p:spPr>
          <a:xfrm>
            <a:off x="9017727" y="3988425"/>
            <a:ext cx="287383" cy="246221"/>
          </a:xfrm>
          <a:prstGeom prst="rect">
            <a:avLst/>
          </a:prstGeom>
          <a:noFill/>
        </p:spPr>
        <p:txBody>
          <a:bodyPr wrap="square" rtlCol="0">
            <a:spAutoFit/>
          </a:bodyPr>
          <a:lstStyle/>
          <a:p>
            <a:pPr algn="ctr"/>
            <a:r>
              <a:rPr lang="en-US" sz="1000" dirty="0"/>
              <a:t>a</a:t>
            </a:r>
            <a:endParaRPr lang="en-US" dirty="0"/>
          </a:p>
        </p:txBody>
      </p:sp>
    </p:spTree>
    <p:extLst>
      <p:ext uri="{BB962C8B-B14F-4D97-AF65-F5344CB8AC3E}">
        <p14:creationId xmlns:p14="http://schemas.microsoft.com/office/powerpoint/2010/main" val="849160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428D5DF7-A1B7-40FE-A34E-48E8F192FFA1}"/>
              </a:ext>
            </a:extLst>
          </p:cNvPr>
          <p:cNvGraphicFramePr>
            <a:graphicFrameLocks/>
          </p:cNvGraphicFramePr>
          <p:nvPr>
            <p:extLst>
              <p:ext uri="{D42A27DB-BD31-4B8C-83A1-F6EECF244321}">
                <p14:modId xmlns:p14="http://schemas.microsoft.com/office/powerpoint/2010/main" val="2048393751"/>
              </p:ext>
            </p:extLst>
          </p:nvPr>
        </p:nvGraphicFramePr>
        <p:xfrm>
          <a:off x="5996939" y="258792"/>
          <a:ext cx="5356860" cy="60975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CD24B576-C3EF-4649-AD9E-32990A480D7A}"/>
              </a:ext>
            </a:extLst>
          </p:cNvPr>
          <p:cNvGraphicFramePr>
            <a:graphicFrameLocks noGrp="1"/>
          </p:cNvGraphicFramePr>
          <p:nvPr>
            <p:extLst>
              <p:ext uri="{D42A27DB-BD31-4B8C-83A1-F6EECF244321}">
                <p14:modId xmlns:p14="http://schemas.microsoft.com/office/powerpoint/2010/main" val="808814974"/>
              </p:ext>
            </p:extLst>
          </p:nvPr>
        </p:nvGraphicFramePr>
        <p:xfrm>
          <a:off x="6023296" y="1207931"/>
          <a:ext cx="4966757" cy="4864608"/>
        </p:xfrm>
        <a:graphic>
          <a:graphicData uri="http://schemas.openxmlformats.org/drawingml/2006/table">
            <a:tbl>
              <a:tblPr bandRow="1">
                <a:tableStyleId>{9D7B26C5-4107-4FEC-AEDC-1716B250A1EF}</a:tableStyleId>
              </a:tblPr>
              <a:tblGrid>
                <a:gridCol w="4966757">
                  <a:extLst>
                    <a:ext uri="{9D8B030D-6E8A-4147-A177-3AD203B41FA5}">
                      <a16:colId xmlns:a16="http://schemas.microsoft.com/office/drawing/2014/main" val="749610162"/>
                    </a:ext>
                  </a:extLst>
                </a:gridCol>
              </a:tblGrid>
              <a:tr h="347472">
                <a:tc>
                  <a:txBody>
                    <a:bodyPr/>
                    <a:lstStyle/>
                    <a:p>
                      <a:endParaRPr lang="en-US" sz="900" dirty="0"/>
                    </a:p>
                  </a:txBody>
                  <a:tcPr/>
                </a:tc>
                <a:extLst>
                  <a:ext uri="{0D108BD9-81ED-4DB2-BD59-A6C34878D82A}">
                    <a16:rowId xmlns:a16="http://schemas.microsoft.com/office/drawing/2014/main" val="3618643099"/>
                  </a:ext>
                </a:extLst>
              </a:tr>
              <a:tr h="347472">
                <a:tc>
                  <a:txBody>
                    <a:bodyPr/>
                    <a:lstStyle/>
                    <a:p>
                      <a:endParaRPr lang="en-US" sz="900" dirty="0"/>
                    </a:p>
                  </a:txBody>
                  <a:tcPr/>
                </a:tc>
                <a:extLst>
                  <a:ext uri="{0D108BD9-81ED-4DB2-BD59-A6C34878D82A}">
                    <a16:rowId xmlns:a16="http://schemas.microsoft.com/office/drawing/2014/main" val="1085988396"/>
                  </a:ext>
                </a:extLst>
              </a:tr>
              <a:tr h="347472">
                <a:tc>
                  <a:txBody>
                    <a:bodyPr/>
                    <a:lstStyle/>
                    <a:p>
                      <a:endParaRPr lang="en-US" sz="900" dirty="0"/>
                    </a:p>
                  </a:txBody>
                  <a:tcPr/>
                </a:tc>
                <a:extLst>
                  <a:ext uri="{0D108BD9-81ED-4DB2-BD59-A6C34878D82A}">
                    <a16:rowId xmlns:a16="http://schemas.microsoft.com/office/drawing/2014/main" val="4061732355"/>
                  </a:ext>
                </a:extLst>
              </a:tr>
              <a:tr h="347472">
                <a:tc>
                  <a:txBody>
                    <a:bodyPr/>
                    <a:lstStyle/>
                    <a:p>
                      <a:endParaRPr lang="en-US" sz="900" dirty="0"/>
                    </a:p>
                  </a:txBody>
                  <a:tcPr/>
                </a:tc>
                <a:extLst>
                  <a:ext uri="{0D108BD9-81ED-4DB2-BD59-A6C34878D82A}">
                    <a16:rowId xmlns:a16="http://schemas.microsoft.com/office/drawing/2014/main" val="57094380"/>
                  </a:ext>
                </a:extLst>
              </a:tr>
              <a:tr h="347472">
                <a:tc>
                  <a:txBody>
                    <a:bodyPr/>
                    <a:lstStyle/>
                    <a:p>
                      <a:endParaRPr lang="en-US" sz="900" dirty="0"/>
                    </a:p>
                  </a:txBody>
                  <a:tcPr/>
                </a:tc>
                <a:extLst>
                  <a:ext uri="{0D108BD9-81ED-4DB2-BD59-A6C34878D82A}">
                    <a16:rowId xmlns:a16="http://schemas.microsoft.com/office/drawing/2014/main" val="3652094595"/>
                  </a:ext>
                </a:extLst>
              </a:tr>
              <a:tr h="347472">
                <a:tc>
                  <a:txBody>
                    <a:bodyPr/>
                    <a:lstStyle/>
                    <a:p>
                      <a:endParaRPr lang="en-US" sz="900" dirty="0"/>
                    </a:p>
                  </a:txBody>
                  <a:tcPr/>
                </a:tc>
                <a:extLst>
                  <a:ext uri="{0D108BD9-81ED-4DB2-BD59-A6C34878D82A}">
                    <a16:rowId xmlns:a16="http://schemas.microsoft.com/office/drawing/2014/main" val="2565051854"/>
                  </a:ext>
                </a:extLst>
              </a:tr>
              <a:tr h="347472">
                <a:tc>
                  <a:txBody>
                    <a:bodyPr/>
                    <a:lstStyle/>
                    <a:p>
                      <a:endParaRPr lang="en-US" sz="900" dirty="0"/>
                    </a:p>
                  </a:txBody>
                  <a:tcPr/>
                </a:tc>
                <a:extLst>
                  <a:ext uri="{0D108BD9-81ED-4DB2-BD59-A6C34878D82A}">
                    <a16:rowId xmlns:a16="http://schemas.microsoft.com/office/drawing/2014/main" val="3940087794"/>
                  </a:ext>
                </a:extLst>
              </a:tr>
              <a:tr h="347472">
                <a:tc>
                  <a:txBody>
                    <a:bodyPr/>
                    <a:lstStyle/>
                    <a:p>
                      <a:endParaRPr lang="en-US" sz="900" dirty="0"/>
                    </a:p>
                  </a:txBody>
                  <a:tcPr/>
                </a:tc>
                <a:extLst>
                  <a:ext uri="{0D108BD9-81ED-4DB2-BD59-A6C34878D82A}">
                    <a16:rowId xmlns:a16="http://schemas.microsoft.com/office/drawing/2014/main" val="3257549647"/>
                  </a:ext>
                </a:extLst>
              </a:tr>
              <a:tr h="347472">
                <a:tc>
                  <a:txBody>
                    <a:bodyPr/>
                    <a:lstStyle/>
                    <a:p>
                      <a:endParaRPr lang="en-US" sz="900" dirty="0"/>
                    </a:p>
                  </a:txBody>
                  <a:tcPr/>
                </a:tc>
                <a:extLst>
                  <a:ext uri="{0D108BD9-81ED-4DB2-BD59-A6C34878D82A}">
                    <a16:rowId xmlns:a16="http://schemas.microsoft.com/office/drawing/2014/main" val="1188250885"/>
                  </a:ext>
                </a:extLst>
              </a:tr>
              <a:tr h="347472">
                <a:tc>
                  <a:txBody>
                    <a:bodyPr/>
                    <a:lstStyle/>
                    <a:p>
                      <a:endParaRPr lang="en-US" sz="900" dirty="0"/>
                    </a:p>
                  </a:txBody>
                  <a:tcPr/>
                </a:tc>
                <a:extLst>
                  <a:ext uri="{0D108BD9-81ED-4DB2-BD59-A6C34878D82A}">
                    <a16:rowId xmlns:a16="http://schemas.microsoft.com/office/drawing/2014/main" val="1232463955"/>
                  </a:ext>
                </a:extLst>
              </a:tr>
              <a:tr h="347472">
                <a:tc>
                  <a:txBody>
                    <a:bodyPr/>
                    <a:lstStyle/>
                    <a:p>
                      <a:endParaRPr lang="en-US" sz="900" dirty="0"/>
                    </a:p>
                  </a:txBody>
                  <a:tcPr/>
                </a:tc>
                <a:extLst>
                  <a:ext uri="{0D108BD9-81ED-4DB2-BD59-A6C34878D82A}">
                    <a16:rowId xmlns:a16="http://schemas.microsoft.com/office/drawing/2014/main" val="1689955720"/>
                  </a:ext>
                </a:extLst>
              </a:tr>
              <a:tr h="347472">
                <a:tc>
                  <a:txBody>
                    <a:bodyPr/>
                    <a:lstStyle/>
                    <a:p>
                      <a:endParaRPr lang="en-US" sz="900" dirty="0"/>
                    </a:p>
                  </a:txBody>
                  <a:tcPr/>
                </a:tc>
                <a:extLst>
                  <a:ext uri="{0D108BD9-81ED-4DB2-BD59-A6C34878D82A}">
                    <a16:rowId xmlns:a16="http://schemas.microsoft.com/office/drawing/2014/main" val="4140740791"/>
                  </a:ext>
                </a:extLst>
              </a:tr>
              <a:tr h="347472">
                <a:tc>
                  <a:txBody>
                    <a:bodyPr/>
                    <a:lstStyle/>
                    <a:p>
                      <a:endParaRPr lang="en-US" sz="900" dirty="0"/>
                    </a:p>
                  </a:txBody>
                  <a:tcPr/>
                </a:tc>
                <a:extLst>
                  <a:ext uri="{0D108BD9-81ED-4DB2-BD59-A6C34878D82A}">
                    <a16:rowId xmlns:a16="http://schemas.microsoft.com/office/drawing/2014/main" val="3608934266"/>
                  </a:ext>
                </a:extLst>
              </a:tr>
              <a:tr h="347472">
                <a:tc>
                  <a:txBody>
                    <a:bodyPr/>
                    <a:lstStyle/>
                    <a:p>
                      <a:endParaRPr lang="en-US" sz="900" dirty="0"/>
                    </a:p>
                  </a:txBody>
                  <a:tcPr/>
                </a:tc>
                <a:extLst>
                  <a:ext uri="{0D108BD9-81ED-4DB2-BD59-A6C34878D82A}">
                    <a16:rowId xmlns:a16="http://schemas.microsoft.com/office/drawing/2014/main" val="3414191055"/>
                  </a:ext>
                </a:extLst>
              </a:tr>
            </a:tbl>
          </a:graphicData>
        </a:graphic>
      </p:graphicFrame>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Travel Planning</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4849573" cy="4351338"/>
          </a:xfrm>
        </p:spPr>
        <p:txBody>
          <a:bodyPr>
            <a:normAutofit/>
          </a:bodyPr>
          <a:lstStyle/>
          <a:p>
            <a:r>
              <a:rPr lang="en-US" sz="1800" dirty="0"/>
              <a:t>The top winter visit planning resources remain homesharing sites and family or friends. </a:t>
            </a:r>
          </a:p>
          <a:p>
            <a:r>
              <a:rPr lang="en-US" sz="1800" dirty="0"/>
              <a:t>However, unlike what we see in other seasons, winter trips rely more on these booking sites than on family or friends.</a:t>
            </a:r>
          </a:p>
          <a:p>
            <a:r>
              <a:rPr lang="en-US" sz="1800" dirty="0"/>
              <a:t>There has been significant growth year over year in winter visitor usage of the GSOBT website.</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11</a:t>
            </a:fld>
            <a:endParaRPr lang="en-US" dirty="0"/>
          </a:p>
        </p:txBody>
      </p:sp>
      <p:sp>
        <p:nvSpPr>
          <p:cNvPr id="8" name="TextBox 7">
            <a:extLst>
              <a:ext uri="{FF2B5EF4-FFF2-40B4-BE49-F238E27FC236}">
                <a16:creationId xmlns:a16="http://schemas.microsoft.com/office/drawing/2014/main" id="{C32774DE-E9F7-4303-981A-0233EEEF5BCB}"/>
              </a:ext>
            </a:extLst>
          </p:cNvPr>
          <p:cNvSpPr txBox="1"/>
          <p:nvPr/>
        </p:nvSpPr>
        <p:spPr>
          <a:xfrm>
            <a:off x="5996939" y="6368376"/>
            <a:ext cx="5164667" cy="230832"/>
          </a:xfrm>
          <a:prstGeom prst="rect">
            <a:avLst/>
          </a:prstGeom>
          <a:noFill/>
        </p:spPr>
        <p:txBody>
          <a:bodyPr wrap="square" rtlCol="0">
            <a:spAutoFit/>
          </a:bodyPr>
          <a:lstStyle/>
          <a:p>
            <a:r>
              <a:rPr lang="en-US" sz="900" dirty="0">
                <a:solidFill>
                  <a:srgbClr val="898989"/>
                </a:solidFill>
              </a:rPr>
              <a:t>2017-18 n= 554 (a); 2018-19 n=401 (b); a / b indicate statistically significant differences at the 95% level.</a:t>
            </a:r>
          </a:p>
        </p:txBody>
      </p:sp>
      <p:sp>
        <p:nvSpPr>
          <p:cNvPr id="15" name="TextBox 14">
            <a:extLst>
              <a:ext uri="{FF2B5EF4-FFF2-40B4-BE49-F238E27FC236}">
                <a16:creationId xmlns:a16="http://schemas.microsoft.com/office/drawing/2014/main" id="{CE2AB66C-6EF7-4E2D-80B9-33D139A30C38}"/>
              </a:ext>
            </a:extLst>
          </p:cNvPr>
          <p:cNvSpPr txBox="1"/>
          <p:nvPr/>
        </p:nvSpPr>
        <p:spPr>
          <a:xfrm>
            <a:off x="858629" y="5824289"/>
            <a:ext cx="5164667" cy="646331"/>
          </a:xfrm>
          <a:prstGeom prst="rect">
            <a:avLst/>
          </a:prstGeom>
          <a:noFill/>
        </p:spPr>
        <p:txBody>
          <a:bodyPr wrap="square" rtlCol="0">
            <a:spAutoFit/>
          </a:bodyPr>
          <a:lstStyle/>
          <a:p>
            <a:r>
              <a:rPr lang="en-US" sz="900" dirty="0">
                <a:solidFill>
                  <a:srgbClr val="898989"/>
                </a:solidFill>
              </a:rPr>
              <a:t>Question text: Which of the following resources did you use to plan your trip to Gulf Shores/Orange Beach? Response options as shown in graph. </a:t>
            </a:r>
          </a:p>
          <a:p>
            <a:r>
              <a:rPr lang="en-US" sz="900" dirty="0">
                <a:solidFill>
                  <a:srgbClr val="898989"/>
                </a:solidFill>
              </a:rPr>
              <a:t>You mentioned you used a travel/visitor guide to plan your Gulf Shores/Orange Beach trip. In what format did you access the guide? </a:t>
            </a:r>
          </a:p>
        </p:txBody>
      </p:sp>
      <p:sp>
        <p:nvSpPr>
          <p:cNvPr id="10" name="TextBox 9">
            <a:extLst>
              <a:ext uri="{FF2B5EF4-FFF2-40B4-BE49-F238E27FC236}">
                <a16:creationId xmlns:a16="http://schemas.microsoft.com/office/drawing/2014/main" id="{97F0E362-0B73-4AD5-BFB3-7930F6B7E382}"/>
              </a:ext>
            </a:extLst>
          </p:cNvPr>
          <p:cNvSpPr txBox="1"/>
          <p:nvPr/>
        </p:nvSpPr>
        <p:spPr>
          <a:xfrm>
            <a:off x="9709282" y="1826617"/>
            <a:ext cx="287383" cy="246221"/>
          </a:xfrm>
          <a:prstGeom prst="rect">
            <a:avLst/>
          </a:prstGeom>
          <a:noFill/>
        </p:spPr>
        <p:txBody>
          <a:bodyPr wrap="square" rtlCol="0">
            <a:spAutoFit/>
          </a:bodyPr>
          <a:lstStyle/>
          <a:p>
            <a:pPr algn="ctr"/>
            <a:r>
              <a:rPr lang="en-US" sz="1000" dirty="0"/>
              <a:t>a</a:t>
            </a:r>
            <a:endParaRPr lang="en-US" dirty="0"/>
          </a:p>
        </p:txBody>
      </p:sp>
      <p:sp>
        <p:nvSpPr>
          <p:cNvPr id="11" name="TextBox 10">
            <a:extLst>
              <a:ext uri="{FF2B5EF4-FFF2-40B4-BE49-F238E27FC236}">
                <a16:creationId xmlns:a16="http://schemas.microsoft.com/office/drawing/2014/main" id="{9F0A564F-96EE-474C-9C22-9C55B98F819E}"/>
              </a:ext>
            </a:extLst>
          </p:cNvPr>
          <p:cNvSpPr txBox="1"/>
          <p:nvPr/>
        </p:nvSpPr>
        <p:spPr>
          <a:xfrm>
            <a:off x="9641732" y="2153767"/>
            <a:ext cx="287383" cy="246221"/>
          </a:xfrm>
          <a:prstGeom prst="rect">
            <a:avLst/>
          </a:prstGeom>
          <a:noFill/>
        </p:spPr>
        <p:txBody>
          <a:bodyPr wrap="square" rtlCol="0">
            <a:spAutoFit/>
          </a:bodyPr>
          <a:lstStyle/>
          <a:p>
            <a:pPr algn="ctr"/>
            <a:r>
              <a:rPr lang="en-US" sz="1000" dirty="0"/>
              <a:t>a</a:t>
            </a:r>
            <a:endParaRPr lang="en-US" dirty="0"/>
          </a:p>
        </p:txBody>
      </p:sp>
      <p:sp>
        <p:nvSpPr>
          <p:cNvPr id="12" name="TextBox 11">
            <a:extLst>
              <a:ext uri="{FF2B5EF4-FFF2-40B4-BE49-F238E27FC236}">
                <a16:creationId xmlns:a16="http://schemas.microsoft.com/office/drawing/2014/main" id="{EA350315-D79B-4F89-9450-17253BB14BA9}"/>
              </a:ext>
            </a:extLst>
          </p:cNvPr>
          <p:cNvSpPr txBox="1"/>
          <p:nvPr/>
        </p:nvSpPr>
        <p:spPr>
          <a:xfrm>
            <a:off x="9606896" y="2518499"/>
            <a:ext cx="287383" cy="246221"/>
          </a:xfrm>
          <a:prstGeom prst="rect">
            <a:avLst/>
          </a:prstGeom>
          <a:noFill/>
        </p:spPr>
        <p:txBody>
          <a:bodyPr wrap="square" rtlCol="0">
            <a:spAutoFit/>
          </a:bodyPr>
          <a:lstStyle/>
          <a:p>
            <a:pPr algn="ctr"/>
            <a:r>
              <a:rPr lang="en-US" sz="1000" dirty="0"/>
              <a:t>a</a:t>
            </a:r>
            <a:endParaRPr lang="en-US" dirty="0"/>
          </a:p>
        </p:txBody>
      </p:sp>
      <p:sp>
        <p:nvSpPr>
          <p:cNvPr id="13" name="TextBox 12">
            <a:extLst>
              <a:ext uri="{FF2B5EF4-FFF2-40B4-BE49-F238E27FC236}">
                <a16:creationId xmlns:a16="http://schemas.microsoft.com/office/drawing/2014/main" id="{40E75F78-D028-491F-9FC8-665D3FC1CC23}"/>
              </a:ext>
            </a:extLst>
          </p:cNvPr>
          <p:cNvSpPr txBox="1"/>
          <p:nvPr/>
        </p:nvSpPr>
        <p:spPr>
          <a:xfrm>
            <a:off x="9319513" y="4598024"/>
            <a:ext cx="287383" cy="246221"/>
          </a:xfrm>
          <a:prstGeom prst="rect">
            <a:avLst/>
          </a:prstGeom>
          <a:noFill/>
        </p:spPr>
        <p:txBody>
          <a:bodyPr wrap="square" rtlCol="0">
            <a:spAutoFit/>
          </a:bodyPr>
          <a:lstStyle/>
          <a:p>
            <a:pPr algn="ctr"/>
            <a:r>
              <a:rPr lang="en-US" sz="1000" dirty="0"/>
              <a:t>a</a:t>
            </a:r>
            <a:endParaRPr lang="en-US" dirty="0"/>
          </a:p>
        </p:txBody>
      </p:sp>
      <p:sp>
        <p:nvSpPr>
          <p:cNvPr id="14" name="TextBox 13">
            <a:extLst>
              <a:ext uri="{FF2B5EF4-FFF2-40B4-BE49-F238E27FC236}">
                <a16:creationId xmlns:a16="http://schemas.microsoft.com/office/drawing/2014/main" id="{22076795-1D74-4A49-B8EE-646C7D926AA6}"/>
              </a:ext>
            </a:extLst>
          </p:cNvPr>
          <p:cNvSpPr txBox="1"/>
          <p:nvPr/>
        </p:nvSpPr>
        <p:spPr>
          <a:xfrm>
            <a:off x="9175821" y="5386045"/>
            <a:ext cx="287383" cy="246221"/>
          </a:xfrm>
          <a:prstGeom prst="rect">
            <a:avLst/>
          </a:prstGeom>
          <a:noFill/>
        </p:spPr>
        <p:txBody>
          <a:bodyPr wrap="square" rtlCol="0">
            <a:spAutoFit/>
          </a:bodyPr>
          <a:lstStyle/>
          <a:p>
            <a:pPr algn="ctr"/>
            <a:r>
              <a:rPr lang="en-US" sz="1000" dirty="0"/>
              <a:t>b</a:t>
            </a:r>
            <a:endParaRPr lang="en-US" dirty="0"/>
          </a:p>
        </p:txBody>
      </p:sp>
      <p:sp>
        <p:nvSpPr>
          <p:cNvPr id="16" name="TextBox 15">
            <a:extLst>
              <a:ext uri="{FF2B5EF4-FFF2-40B4-BE49-F238E27FC236}">
                <a16:creationId xmlns:a16="http://schemas.microsoft.com/office/drawing/2014/main" id="{8853E472-79EA-4CAF-8F97-B950B1D78E7F}"/>
              </a:ext>
            </a:extLst>
          </p:cNvPr>
          <p:cNvSpPr txBox="1"/>
          <p:nvPr/>
        </p:nvSpPr>
        <p:spPr>
          <a:xfrm>
            <a:off x="8985573" y="5745567"/>
            <a:ext cx="287383" cy="246221"/>
          </a:xfrm>
          <a:prstGeom prst="rect">
            <a:avLst/>
          </a:prstGeom>
          <a:noFill/>
        </p:spPr>
        <p:txBody>
          <a:bodyPr wrap="square" rtlCol="0">
            <a:spAutoFit/>
          </a:bodyPr>
          <a:lstStyle/>
          <a:p>
            <a:pPr algn="ctr"/>
            <a:r>
              <a:rPr lang="en-US" sz="1000" dirty="0"/>
              <a:t>b</a:t>
            </a:r>
            <a:endParaRPr lang="en-US" dirty="0"/>
          </a:p>
        </p:txBody>
      </p:sp>
    </p:spTree>
    <p:extLst>
      <p:ext uri="{BB962C8B-B14F-4D97-AF65-F5344CB8AC3E}">
        <p14:creationId xmlns:p14="http://schemas.microsoft.com/office/powerpoint/2010/main" val="862835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Travel Planning</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5588726" cy="3922032"/>
          </a:xfrm>
        </p:spPr>
        <p:txBody>
          <a:bodyPr>
            <a:normAutofit/>
          </a:bodyPr>
          <a:lstStyle/>
          <a:p>
            <a:r>
              <a:rPr lang="en-US" sz="1800" dirty="0"/>
              <a:t>Of the 15% of winter visitors who use the visitor guide, most download the digital version. </a:t>
            </a:r>
          </a:p>
          <a:p>
            <a:r>
              <a:rPr lang="en-US" sz="1800" dirty="0"/>
              <a:t>In both its print and digital version, the guide serves multiple purposes; 16% used the guide for two or more reasons.</a:t>
            </a:r>
          </a:p>
          <a:p>
            <a:r>
              <a:rPr lang="en-US" sz="1800" dirty="0"/>
              <a:t>In terms of how they are using the guide, nearly half of winter visitors reviewed it before deciding to come to GS/OB, while considering places to go.</a:t>
            </a:r>
          </a:p>
          <a:p>
            <a:r>
              <a:rPr lang="en-US" sz="1800" dirty="0"/>
              <a:t>Nearly half also reviewed the guide after choosing GS/OB as their destination, and they used it to help plan their trip. </a:t>
            </a:r>
          </a:p>
          <a:p>
            <a:r>
              <a:rPr lang="en-US" sz="1800" dirty="0"/>
              <a:t>A fifth of winter visitors use the guide in-market as a resource.</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12</a:t>
            </a:fld>
            <a:endParaRPr lang="en-US" dirty="0"/>
          </a:p>
        </p:txBody>
      </p:sp>
      <p:sp>
        <p:nvSpPr>
          <p:cNvPr id="8" name="TextBox 7">
            <a:extLst>
              <a:ext uri="{FF2B5EF4-FFF2-40B4-BE49-F238E27FC236}">
                <a16:creationId xmlns:a16="http://schemas.microsoft.com/office/drawing/2014/main" id="{C32774DE-E9F7-4303-981A-0233EEEF5BCB}"/>
              </a:ext>
            </a:extLst>
          </p:cNvPr>
          <p:cNvSpPr txBox="1"/>
          <p:nvPr/>
        </p:nvSpPr>
        <p:spPr>
          <a:xfrm>
            <a:off x="6307176" y="6203727"/>
            <a:ext cx="5026195" cy="230832"/>
          </a:xfrm>
          <a:prstGeom prst="rect">
            <a:avLst/>
          </a:prstGeom>
          <a:noFill/>
        </p:spPr>
        <p:txBody>
          <a:bodyPr wrap="square" rtlCol="0">
            <a:spAutoFit/>
          </a:bodyPr>
          <a:lstStyle/>
          <a:p>
            <a:r>
              <a:rPr lang="en-US" sz="900" dirty="0">
                <a:solidFill>
                  <a:srgbClr val="898989"/>
                </a:solidFill>
              </a:rPr>
              <a:t>2017-18 n= 554 (a); 2018-19 n=401 (b); a / b indicate statistically significant differences at the 95% level.</a:t>
            </a:r>
          </a:p>
        </p:txBody>
      </p:sp>
      <p:sp>
        <p:nvSpPr>
          <p:cNvPr id="15" name="TextBox 14">
            <a:extLst>
              <a:ext uri="{FF2B5EF4-FFF2-40B4-BE49-F238E27FC236}">
                <a16:creationId xmlns:a16="http://schemas.microsoft.com/office/drawing/2014/main" id="{CE2AB66C-6EF7-4E2D-80B9-33D139A30C38}"/>
              </a:ext>
            </a:extLst>
          </p:cNvPr>
          <p:cNvSpPr txBox="1"/>
          <p:nvPr/>
        </p:nvSpPr>
        <p:spPr>
          <a:xfrm>
            <a:off x="858629" y="5824289"/>
            <a:ext cx="5164667" cy="646331"/>
          </a:xfrm>
          <a:prstGeom prst="rect">
            <a:avLst/>
          </a:prstGeom>
          <a:noFill/>
        </p:spPr>
        <p:txBody>
          <a:bodyPr wrap="square" rtlCol="0">
            <a:spAutoFit/>
          </a:bodyPr>
          <a:lstStyle/>
          <a:p>
            <a:r>
              <a:rPr lang="en-US" sz="900" dirty="0">
                <a:solidFill>
                  <a:srgbClr val="898989"/>
                </a:solidFill>
              </a:rPr>
              <a:t>Question text: Which of the following resources did you use to plan your trip to Gulf Shores/Orange Beach? Response options as shown in graph. </a:t>
            </a:r>
          </a:p>
          <a:p>
            <a:r>
              <a:rPr lang="en-US" sz="900" dirty="0">
                <a:solidFill>
                  <a:srgbClr val="898989"/>
                </a:solidFill>
              </a:rPr>
              <a:t>You mentioned you used a travel/visitor guide to plan your Gulf Shores/Orange Beach trip. In what format did you access the guide? </a:t>
            </a:r>
          </a:p>
        </p:txBody>
      </p:sp>
      <p:graphicFrame>
        <p:nvGraphicFramePr>
          <p:cNvPr id="16" name="Chart 15">
            <a:extLst>
              <a:ext uri="{FF2B5EF4-FFF2-40B4-BE49-F238E27FC236}">
                <a16:creationId xmlns:a16="http://schemas.microsoft.com/office/drawing/2014/main" id="{B3EE7161-1560-40FA-AE5B-71AE259AC475}"/>
              </a:ext>
            </a:extLst>
          </p:cNvPr>
          <p:cNvGraphicFramePr>
            <a:graphicFrameLocks/>
          </p:cNvGraphicFramePr>
          <p:nvPr>
            <p:extLst>
              <p:ext uri="{D42A27DB-BD31-4B8C-83A1-F6EECF244321}">
                <p14:modId xmlns:p14="http://schemas.microsoft.com/office/powerpoint/2010/main" val="372051469"/>
              </p:ext>
            </p:extLst>
          </p:nvPr>
        </p:nvGraphicFramePr>
        <p:xfrm>
          <a:off x="6735263" y="611891"/>
          <a:ext cx="3954765" cy="29211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87514129-65C0-4037-BA48-7D26F6D3F306}"/>
              </a:ext>
            </a:extLst>
          </p:cNvPr>
          <p:cNvGraphicFramePr>
            <a:graphicFrameLocks/>
          </p:cNvGraphicFramePr>
          <p:nvPr>
            <p:extLst>
              <p:ext uri="{D42A27DB-BD31-4B8C-83A1-F6EECF244321}">
                <p14:modId xmlns:p14="http://schemas.microsoft.com/office/powerpoint/2010/main" val="2895485587"/>
              </p:ext>
            </p:extLst>
          </p:nvPr>
        </p:nvGraphicFramePr>
        <p:xfrm>
          <a:off x="6351585" y="3429000"/>
          <a:ext cx="4570095" cy="27355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530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09160-3FD3-49C7-B686-EAB803E9E01F}"/>
              </a:ext>
            </a:extLst>
          </p:cNvPr>
          <p:cNvSpPr>
            <a:spLocks noGrp="1"/>
          </p:cNvSpPr>
          <p:nvPr>
            <p:ph type="title"/>
          </p:nvPr>
        </p:nvSpPr>
        <p:spPr/>
        <p:txBody>
          <a:bodyPr/>
          <a:lstStyle/>
          <a:p>
            <a:r>
              <a:rPr lang="en-US" dirty="0">
                <a:solidFill>
                  <a:schemeClr val="tx2"/>
                </a:solidFill>
              </a:rPr>
              <a:t>Travel Planning – Hotel vs. Condo Rental</a:t>
            </a:r>
          </a:p>
        </p:txBody>
      </p:sp>
      <p:sp>
        <p:nvSpPr>
          <p:cNvPr id="3" name="Content Placeholder 2">
            <a:extLst>
              <a:ext uri="{FF2B5EF4-FFF2-40B4-BE49-F238E27FC236}">
                <a16:creationId xmlns:a16="http://schemas.microsoft.com/office/drawing/2014/main" id="{E83BB846-CF85-42E2-A1EF-503AFE2F5CC7}"/>
              </a:ext>
            </a:extLst>
          </p:cNvPr>
          <p:cNvSpPr>
            <a:spLocks noGrp="1"/>
          </p:cNvSpPr>
          <p:nvPr>
            <p:ph idx="1"/>
          </p:nvPr>
        </p:nvSpPr>
        <p:spPr>
          <a:xfrm>
            <a:off x="838200" y="1825625"/>
            <a:ext cx="10515600" cy="1803010"/>
          </a:xfrm>
        </p:spPr>
        <p:txBody>
          <a:bodyPr>
            <a:normAutofit/>
          </a:bodyPr>
          <a:lstStyle/>
          <a:p>
            <a:r>
              <a:rPr lang="en-US" sz="1800" dirty="0"/>
              <a:t>Some differences in trip planning resources by lodging type are intuitive – those who stay in vacation rentals use vacation rental sites and apps more, and those who stay in hotels use hotel sites more.</a:t>
            </a:r>
          </a:p>
          <a:p>
            <a:r>
              <a:rPr lang="en-US" sz="1800" dirty="0"/>
              <a:t>Hotel users also rely more on booking websites or apps, as well as the visitor guide and ads. As we see in other seasons, hotel users are more likely than vacation rental stayers to visit a GS/OB Welcome Center. </a:t>
            </a:r>
          </a:p>
          <a:p>
            <a:r>
              <a:rPr lang="en-US" sz="1800" dirty="0"/>
              <a:t>A higher share of winter visitors than fall use the Welcome Center.</a:t>
            </a:r>
          </a:p>
        </p:txBody>
      </p:sp>
      <p:sp>
        <p:nvSpPr>
          <p:cNvPr id="4" name="Footer Placeholder 3">
            <a:extLst>
              <a:ext uri="{FF2B5EF4-FFF2-40B4-BE49-F238E27FC236}">
                <a16:creationId xmlns:a16="http://schemas.microsoft.com/office/drawing/2014/main" id="{4155DABB-AC01-457C-B54D-5EF8E37FEC55}"/>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048BCDAC-7B94-461D-B603-8C60FA609126}"/>
              </a:ext>
            </a:extLst>
          </p:cNvPr>
          <p:cNvSpPr>
            <a:spLocks noGrp="1"/>
          </p:cNvSpPr>
          <p:nvPr>
            <p:ph type="sldNum" sz="quarter" idx="12"/>
          </p:nvPr>
        </p:nvSpPr>
        <p:spPr/>
        <p:txBody>
          <a:bodyPr/>
          <a:lstStyle/>
          <a:p>
            <a:fld id="{DE80A6C8-14B8-4645-B1A9-9F8FD08AF95B}" type="slidenum">
              <a:rPr lang="en-US" smtClean="0"/>
              <a:t>13</a:t>
            </a:fld>
            <a:endParaRPr lang="en-US" dirty="0"/>
          </a:p>
        </p:txBody>
      </p:sp>
      <p:graphicFrame>
        <p:nvGraphicFramePr>
          <p:cNvPr id="7" name="Chart 6">
            <a:extLst>
              <a:ext uri="{FF2B5EF4-FFF2-40B4-BE49-F238E27FC236}">
                <a16:creationId xmlns:a16="http://schemas.microsoft.com/office/drawing/2014/main" id="{DB5235C4-7D6B-4B3E-9D02-11189DC465EF}"/>
              </a:ext>
            </a:extLst>
          </p:cNvPr>
          <p:cNvGraphicFramePr>
            <a:graphicFrameLocks/>
          </p:cNvGraphicFramePr>
          <p:nvPr>
            <p:extLst>
              <p:ext uri="{D42A27DB-BD31-4B8C-83A1-F6EECF244321}">
                <p14:modId xmlns:p14="http://schemas.microsoft.com/office/powerpoint/2010/main" val="995503027"/>
              </p:ext>
            </p:extLst>
          </p:nvPr>
        </p:nvGraphicFramePr>
        <p:xfrm>
          <a:off x="727106" y="3628635"/>
          <a:ext cx="6070509" cy="25314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a:extLst>
              <a:ext uri="{FF2B5EF4-FFF2-40B4-BE49-F238E27FC236}">
                <a16:creationId xmlns:a16="http://schemas.microsoft.com/office/drawing/2014/main" id="{360450B9-337F-4BA6-9274-153E17B8F1B6}"/>
              </a:ext>
            </a:extLst>
          </p:cNvPr>
          <p:cNvGraphicFramePr>
            <a:graphicFrameLocks/>
          </p:cNvGraphicFramePr>
          <p:nvPr>
            <p:extLst>
              <p:ext uri="{D42A27DB-BD31-4B8C-83A1-F6EECF244321}">
                <p14:modId xmlns:p14="http://schemas.microsoft.com/office/powerpoint/2010/main" val="2936392739"/>
              </p:ext>
            </p:extLst>
          </p:nvPr>
        </p:nvGraphicFramePr>
        <p:xfrm>
          <a:off x="6797615" y="3628635"/>
          <a:ext cx="3871824" cy="223172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8E67B4DF-FE92-4995-8637-B9EDE1BF749E}"/>
              </a:ext>
            </a:extLst>
          </p:cNvPr>
          <p:cNvSpPr txBox="1"/>
          <p:nvPr/>
        </p:nvSpPr>
        <p:spPr>
          <a:xfrm>
            <a:off x="6818686" y="5860357"/>
            <a:ext cx="3911345" cy="369332"/>
          </a:xfrm>
          <a:prstGeom prst="rect">
            <a:avLst/>
          </a:prstGeom>
          <a:noFill/>
        </p:spPr>
        <p:txBody>
          <a:bodyPr wrap="square" rtlCol="0">
            <a:spAutoFit/>
          </a:bodyPr>
          <a:lstStyle/>
          <a:p>
            <a:r>
              <a:rPr lang="en-US" sz="900" dirty="0">
                <a:solidFill>
                  <a:srgbClr val="898989"/>
                </a:solidFill>
              </a:rPr>
              <a:t>Vacation rental/condo n= 109 (c); Hotel/motel n=292 (d); c / d indicate statistically significant differences at the 95% level. </a:t>
            </a:r>
          </a:p>
        </p:txBody>
      </p:sp>
      <p:sp>
        <p:nvSpPr>
          <p:cNvPr id="14" name="TextBox 13">
            <a:extLst>
              <a:ext uri="{FF2B5EF4-FFF2-40B4-BE49-F238E27FC236}">
                <a16:creationId xmlns:a16="http://schemas.microsoft.com/office/drawing/2014/main" id="{7075F75D-D5EF-4D91-A5BF-37C42B20B006}"/>
              </a:ext>
            </a:extLst>
          </p:cNvPr>
          <p:cNvSpPr txBox="1"/>
          <p:nvPr/>
        </p:nvSpPr>
        <p:spPr>
          <a:xfrm>
            <a:off x="9697374" y="3824894"/>
            <a:ext cx="215660" cy="215444"/>
          </a:xfrm>
          <a:prstGeom prst="rect">
            <a:avLst/>
          </a:prstGeom>
          <a:noFill/>
        </p:spPr>
        <p:txBody>
          <a:bodyPr wrap="square" rtlCol="0">
            <a:spAutoFit/>
          </a:bodyPr>
          <a:lstStyle/>
          <a:p>
            <a:r>
              <a:rPr lang="en-US" sz="800" dirty="0">
                <a:solidFill>
                  <a:schemeClr val="bg1"/>
                </a:solidFill>
              </a:rPr>
              <a:t>c</a:t>
            </a:r>
          </a:p>
        </p:txBody>
      </p:sp>
      <p:sp>
        <p:nvSpPr>
          <p:cNvPr id="20" name="TextBox 19">
            <a:extLst>
              <a:ext uri="{FF2B5EF4-FFF2-40B4-BE49-F238E27FC236}">
                <a16:creationId xmlns:a16="http://schemas.microsoft.com/office/drawing/2014/main" id="{4F60517C-078B-4ADF-BC4A-EE6084D2DDF1}"/>
              </a:ext>
            </a:extLst>
          </p:cNvPr>
          <p:cNvSpPr txBox="1"/>
          <p:nvPr/>
        </p:nvSpPr>
        <p:spPr>
          <a:xfrm>
            <a:off x="858284" y="6070630"/>
            <a:ext cx="5467015" cy="369332"/>
          </a:xfrm>
          <a:prstGeom prst="rect">
            <a:avLst/>
          </a:prstGeom>
          <a:noFill/>
        </p:spPr>
        <p:txBody>
          <a:bodyPr wrap="square" rtlCol="0">
            <a:spAutoFit/>
          </a:bodyPr>
          <a:lstStyle/>
          <a:p>
            <a:r>
              <a:rPr lang="en-US" sz="900" dirty="0">
                <a:solidFill>
                  <a:srgbClr val="898989"/>
                </a:solidFill>
              </a:rPr>
              <a:t>Question text: Which of the following resources did you use to plan your trip to Gulf Shores/Orange Beach?  Response options as shown in graph above. </a:t>
            </a:r>
          </a:p>
        </p:txBody>
      </p:sp>
      <p:sp>
        <p:nvSpPr>
          <p:cNvPr id="21" name="TextBox 20">
            <a:extLst>
              <a:ext uri="{FF2B5EF4-FFF2-40B4-BE49-F238E27FC236}">
                <a16:creationId xmlns:a16="http://schemas.microsoft.com/office/drawing/2014/main" id="{C039CEC8-2E33-4BCE-8291-2E2EDE829295}"/>
              </a:ext>
            </a:extLst>
          </p:cNvPr>
          <p:cNvSpPr txBox="1"/>
          <p:nvPr/>
        </p:nvSpPr>
        <p:spPr>
          <a:xfrm>
            <a:off x="6818686" y="6220892"/>
            <a:ext cx="3911345" cy="369332"/>
          </a:xfrm>
          <a:prstGeom prst="rect">
            <a:avLst/>
          </a:prstGeom>
          <a:noFill/>
        </p:spPr>
        <p:txBody>
          <a:bodyPr wrap="square" rtlCol="0">
            <a:spAutoFit/>
          </a:bodyPr>
          <a:lstStyle/>
          <a:p>
            <a:r>
              <a:rPr lang="en-US" sz="900" dirty="0">
                <a:solidFill>
                  <a:srgbClr val="898989"/>
                </a:solidFill>
              </a:rPr>
              <a:t>Question text: Did you visit the Gulf Shores/Orange Beach Welcome Center? Yes/No</a:t>
            </a:r>
          </a:p>
        </p:txBody>
      </p:sp>
      <p:sp>
        <p:nvSpPr>
          <p:cNvPr id="25" name="TextBox 24">
            <a:extLst>
              <a:ext uri="{FF2B5EF4-FFF2-40B4-BE49-F238E27FC236}">
                <a16:creationId xmlns:a16="http://schemas.microsoft.com/office/drawing/2014/main" id="{9C642228-B559-4DD4-ACBD-AD00459B358F}"/>
              </a:ext>
            </a:extLst>
          </p:cNvPr>
          <p:cNvSpPr txBox="1"/>
          <p:nvPr/>
        </p:nvSpPr>
        <p:spPr>
          <a:xfrm>
            <a:off x="9663441" y="3981578"/>
            <a:ext cx="215660" cy="215444"/>
          </a:xfrm>
          <a:prstGeom prst="rect">
            <a:avLst/>
          </a:prstGeom>
          <a:noFill/>
        </p:spPr>
        <p:txBody>
          <a:bodyPr wrap="square" rtlCol="0">
            <a:spAutoFit/>
          </a:bodyPr>
          <a:lstStyle/>
          <a:p>
            <a:r>
              <a:rPr lang="en-US" sz="800" dirty="0">
                <a:solidFill>
                  <a:schemeClr val="bg1"/>
                </a:solidFill>
              </a:rPr>
              <a:t>c</a:t>
            </a:r>
          </a:p>
        </p:txBody>
      </p:sp>
      <p:sp>
        <p:nvSpPr>
          <p:cNvPr id="13" name="TextBox 12">
            <a:extLst>
              <a:ext uri="{FF2B5EF4-FFF2-40B4-BE49-F238E27FC236}">
                <a16:creationId xmlns:a16="http://schemas.microsoft.com/office/drawing/2014/main" id="{1AFB794F-3E1B-497C-B388-6E83F0274972}"/>
              </a:ext>
            </a:extLst>
          </p:cNvPr>
          <p:cNvSpPr txBox="1"/>
          <p:nvPr/>
        </p:nvSpPr>
        <p:spPr>
          <a:xfrm>
            <a:off x="9661512" y="4332480"/>
            <a:ext cx="287383" cy="246221"/>
          </a:xfrm>
          <a:prstGeom prst="rect">
            <a:avLst/>
          </a:prstGeom>
          <a:noFill/>
        </p:spPr>
        <p:txBody>
          <a:bodyPr wrap="square" rtlCol="0">
            <a:spAutoFit/>
          </a:bodyPr>
          <a:lstStyle/>
          <a:p>
            <a:pPr algn="ctr"/>
            <a:r>
              <a:rPr lang="en-US" sz="1000" dirty="0">
                <a:solidFill>
                  <a:schemeClr val="bg1"/>
                </a:solidFill>
              </a:rPr>
              <a:t>c</a:t>
            </a:r>
            <a:endParaRPr lang="en-US" dirty="0">
              <a:solidFill>
                <a:schemeClr val="bg1"/>
              </a:solidFill>
            </a:endParaRPr>
          </a:p>
        </p:txBody>
      </p:sp>
      <p:sp>
        <p:nvSpPr>
          <p:cNvPr id="15" name="TextBox 14">
            <a:extLst>
              <a:ext uri="{FF2B5EF4-FFF2-40B4-BE49-F238E27FC236}">
                <a16:creationId xmlns:a16="http://schemas.microsoft.com/office/drawing/2014/main" id="{FC2C6FCC-7E97-407F-AD70-965DBBE16AFD}"/>
              </a:ext>
            </a:extLst>
          </p:cNvPr>
          <p:cNvSpPr txBox="1"/>
          <p:nvPr/>
        </p:nvSpPr>
        <p:spPr>
          <a:xfrm>
            <a:off x="1049384" y="4056493"/>
            <a:ext cx="287383" cy="246221"/>
          </a:xfrm>
          <a:prstGeom prst="rect">
            <a:avLst/>
          </a:prstGeom>
          <a:noFill/>
        </p:spPr>
        <p:txBody>
          <a:bodyPr wrap="square" rtlCol="0">
            <a:spAutoFit/>
          </a:bodyPr>
          <a:lstStyle/>
          <a:p>
            <a:pPr algn="ctr"/>
            <a:r>
              <a:rPr lang="en-US" sz="1000" dirty="0"/>
              <a:t>d</a:t>
            </a:r>
            <a:endParaRPr lang="en-US" dirty="0"/>
          </a:p>
        </p:txBody>
      </p:sp>
      <p:sp>
        <p:nvSpPr>
          <p:cNvPr id="16" name="TextBox 15">
            <a:extLst>
              <a:ext uri="{FF2B5EF4-FFF2-40B4-BE49-F238E27FC236}">
                <a16:creationId xmlns:a16="http://schemas.microsoft.com/office/drawing/2014/main" id="{BF75F020-6781-4951-B888-0A9D5F84C5A3}"/>
              </a:ext>
            </a:extLst>
          </p:cNvPr>
          <p:cNvSpPr txBox="1"/>
          <p:nvPr/>
        </p:nvSpPr>
        <p:spPr>
          <a:xfrm>
            <a:off x="3914791" y="4437663"/>
            <a:ext cx="287383" cy="246221"/>
          </a:xfrm>
          <a:prstGeom prst="rect">
            <a:avLst/>
          </a:prstGeom>
          <a:noFill/>
        </p:spPr>
        <p:txBody>
          <a:bodyPr wrap="square" rtlCol="0">
            <a:spAutoFit/>
          </a:bodyPr>
          <a:lstStyle/>
          <a:p>
            <a:pPr algn="ctr"/>
            <a:r>
              <a:rPr lang="en-US" sz="1000" dirty="0"/>
              <a:t>c</a:t>
            </a:r>
            <a:endParaRPr lang="en-US" dirty="0"/>
          </a:p>
        </p:txBody>
      </p:sp>
      <p:sp>
        <p:nvSpPr>
          <p:cNvPr id="17" name="TextBox 16">
            <a:extLst>
              <a:ext uri="{FF2B5EF4-FFF2-40B4-BE49-F238E27FC236}">
                <a16:creationId xmlns:a16="http://schemas.microsoft.com/office/drawing/2014/main" id="{F7DEC54E-9C8E-4810-8B55-C288FC84E970}"/>
              </a:ext>
            </a:extLst>
          </p:cNvPr>
          <p:cNvSpPr txBox="1"/>
          <p:nvPr/>
        </p:nvSpPr>
        <p:spPr>
          <a:xfrm>
            <a:off x="4565612" y="4200660"/>
            <a:ext cx="287383" cy="246221"/>
          </a:xfrm>
          <a:prstGeom prst="rect">
            <a:avLst/>
          </a:prstGeom>
          <a:noFill/>
        </p:spPr>
        <p:txBody>
          <a:bodyPr wrap="square" rtlCol="0">
            <a:spAutoFit/>
          </a:bodyPr>
          <a:lstStyle/>
          <a:p>
            <a:pPr algn="ctr"/>
            <a:r>
              <a:rPr lang="en-US" sz="1000" dirty="0"/>
              <a:t>c</a:t>
            </a:r>
            <a:endParaRPr lang="en-US" dirty="0"/>
          </a:p>
        </p:txBody>
      </p:sp>
      <p:sp>
        <p:nvSpPr>
          <p:cNvPr id="18" name="TextBox 17">
            <a:extLst>
              <a:ext uri="{FF2B5EF4-FFF2-40B4-BE49-F238E27FC236}">
                <a16:creationId xmlns:a16="http://schemas.microsoft.com/office/drawing/2014/main" id="{FF6E820E-AA6B-4047-B9C6-1312A327DAA9}"/>
              </a:ext>
            </a:extLst>
          </p:cNvPr>
          <p:cNvSpPr txBox="1"/>
          <p:nvPr/>
        </p:nvSpPr>
        <p:spPr>
          <a:xfrm>
            <a:off x="5876829" y="4479182"/>
            <a:ext cx="287383" cy="246221"/>
          </a:xfrm>
          <a:prstGeom prst="rect">
            <a:avLst/>
          </a:prstGeom>
          <a:noFill/>
        </p:spPr>
        <p:txBody>
          <a:bodyPr wrap="square" rtlCol="0">
            <a:spAutoFit/>
          </a:bodyPr>
          <a:lstStyle/>
          <a:p>
            <a:pPr algn="ctr"/>
            <a:r>
              <a:rPr lang="en-US" sz="1000" dirty="0"/>
              <a:t>c</a:t>
            </a:r>
            <a:endParaRPr lang="en-US" dirty="0"/>
          </a:p>
        </p:txBody>
      </p:sp>
      <p:sp>
        <p:nvSpPr>
          <p:cNvPr id="19" name="TextBox 18">
            <a:extLst>
              <a:ext uri="{FF2B5EF4-FFF2-40B4-BE49-F238E27FC236}">
                <a16:creationId xmlns:a16="http://schemas.microsoft.com/office/drawing/2014/main" id="{F8F1F5F9-5ED9-4AE3-884E-8B0F6E0832BF}"/>
              </a:ext>
            </a:extLst>
          </p:cNvPr>
          <p:cNvSpPr txBox="1"/>
          <p:nvPr/>
        </p:nvSpPr>
        <p:spPr>
          <a:xfrm>
            <a:off x="6520767" y="4894363"/>
            <a:ext cx="287383" cy="246221"/>
          </a:xfrm>
          <a:prstGeom prst="rect">
            <a:avLst/>
          </a:prstGeom>
          <a:noFill/>
        </p:spPr>
        <p:txBody>
          <a:bodyPr wrap="square" rtlCol="0">
            <a:spAutoFit/>
          </a:bodyPr>
          <a:lstStyle/>
          <a:p>
            <a:pPr algn="ctr"/>
            <a:r>
              <a:rPr lang="en-US" sz="1000" dirty="0"/>
              <a:t>c</a:t>
            </a:r>
            <a:endParaRPr lang="en-US" dirty="0"/>
          </a:p>
        </p:txBody>
      </p:sp>
    </p:spTree>
    <p:extLst>
      <p:ext uri="{BB962C8B-B14F-4D97-AF65-F5344CB8AC3E}">
        <p14:creationId xmlns:p14="http://schemas.microsoft.com/office/powerpoint/2010/main" val="3911533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4155DABB-AC01-457C-B54D-5EF8E37FEC55}"/>
              </a:ext>
            </a:extLst>
          </p:cNvPr>
          <p:cNvSpPr>
            <a:spLocks noGrp="1"/>
          </p:cNvSpPr>
          <p:nvPr>
            <p:ph type="ftr" sz="quarter" idx="11"/>
          </p:nvPr>
        </p:nvSpPr>
        <p:spPr>
          <a:xfrm>
            <a:off x="5297761" y="6356350"/>
            <a:ext cx="5191959" cy="365125"/>
          </a:xfrm>
        </p:spPr>
        <p:txBody>
          <a:bodyPr>
            <a:normAutofit/>
          </a:bodyPr>
          <a:lstStyle/>
          <a:p>
            <a:pPr>
              <a:spcAft>
                <a:spcPts val="600"/>
              </a:spcAft>
            </a:pPr>
            <a:r>
              <a:rPr lang="en-US" sz="1100" dirty="0">
                <a:solidFill>
                  <a:schemeClr val="tx1">
                    <a:alpha val="80000"/>
                  </a:schemeClr>
                </a:solidFill>
              </a:rPr>
              <a:t>GSOBT Winter 2018-19 Visitor Profile — Strategic Marketing &amp; Research Insights</a:t>
            </a:r>
          </a:p>
        </p:txBody>
      </p:sp>
      <p:sp>
        <p:nvSpPr>
          <p:cNvPr id="5" name="Slide Number Placeholder 4">
            <a:extLst>
              <a:ext uri="{FF2B5EF4-FFF2-40B4-BE49-F238E27FC236}">
                <a16:creationId xmlns:a16="http://schemas.microsoft.com/office/drawing/2014/main" id="{048BCDAC-7B94-461D-B603-8C60FA609126}"/>
              </a:ext>
            </a:extLst>
          </p:cNvPr>
          <p:cNvSpPr>
            <a:spLocks noGrp="1"/>
          </p:cNvSpPr>
          <p:nvPr>
            <p:ph type="sldNum" sz="quarter" idx="12"/>
          </p:nvPr>
        </p:nvSpPr>
        <p:spPr>
          <a:xfrm>
            <a:off x="10289512" y="6356350"/>
            <a:ext cx="1064287" cy="365125"/>
          </a:xfrm>
        </p:spPr>
        <p:txBody>
          <a:bodyPr>
            <a:normAutofit/>
          </a:bodyPr>
          <a:lstStyle/>
          <a:p>
            <a:pPr>
              <a:spcAft>
                <a:spcPts val="600"/>
              </a:spcAft>
            </a:pPr>
            <a:fld id="{DE80A6C8-14B8-4645-B1A9-9F8FD08AF95B}" type="slidenum">
              <a:rPr lang="en-US">
                <a:solidFill>
                  <a:schemeClr val="tx1">
                    <a:alpha val="80000"/>
                  </a:schemeClr>
                </a:solidFill>
              </a:rPr>
              <a:pPr>
                <a:spcAft>
                  <a:spcPts val="600"/>
                </a:spcAft>
              </a:pPr>
              <a:t>14</a:t>
            </a:fld>
            <a:endParaRPr lang="en-US" dirty="0">
              <a:solidFill>
                <a:schemeClr val="tx1">
                  <a:alpha val="80000"/>
                </a:schemeClr>
              </a:solidFill>
            </a:endParaRPr>
          </a:p>
        </p:txBody>
      </p:sp>
      <p:graphicFrame>
        <p:nvGraphicFramePr>
          <p:cNvPr id="9" name="Chart 8">
            <a:extLst>
              <a:ext uri="{FF2B5EF4-FFF2-40B4-BE49-F238E27FC236}">
                <a16:creationId xmlns:a16="http://schemas.microsoft.com/office/drawing/2014/main" id="{CD217893-B601-4483-85A7-73F140FBCDD3}"/>
              </a:ext>
            </a:extLst>
          </p:cNvPr>
          <p:cNvGraphicFramePr>
            <a:graphicFrameLocks/>
          </p:cNvGraphicFramePr>
          <p:nvPr>
            <p:extLst>
              <p:ext uri="{D42A27DB-BD31-4B8C-83A1-F6EECF244321}">
                <p14:modId xmlns:p14="http://schemas.microsoft.com/office/powerpoint/2010/main" val="3921398147"/>
              </p:ext>
            </p:extLst>
          </p:nvPr>
        </p:nvGraphicFramePr>
        <p:xfrm>
          <a:off x="5297763" y="643467"/>
          <a:ext cx="6250769" cy="5410199"/>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a:extLst>
              <a:ext uri="{FF2B5EF4-FFF2-40B4-BE49-F238E27FC236}">
                <a16:creationId xmlns:a16="http://schemas.microsoft.com/office/drawing/2014/main" id="{F09B4B57-4DEB-4861-803B-0C64E545066D}"/>
              </a:ext>
            </a:extLst>
          </p:cNvPr>
          <p:cNvSpPr/>
          <p:nvPr/>
        </p:nvSpPr>
        <p:spPr>
          <a:xfrm>
            <a:off x="0" y="0"/>
            <a:ext cx="4654296" cy="6858000"/>
          </a:xfrm>
          <a:prstGeom prst="rect">
            <a:avLst/>
          </a:prstGeom>
          <a:solidFill>
            <a:srgbClr val="12A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83BB846-CF85-42E2-A1EF-503AFE2F5CC7}"/>
              </a:ext>
            </a:extLst>
          </p:cNvPr>
          <p:cNvSpPr>
            <a:spLocks noGrp="1"/>
          </p:cNvSpPr>
          <p:nvPr>
            <p:ph idx="1"/>
          </p:nvPr>
        </p:nvSpPr>
        <p:spPr>
          <a:xfrm>
            <a:off x="643468" y="1690688"/>
            <a:ext cx="3626528" cy="4362978"/>
          </a:xfrm>
        </p:spPr>
        <p:txBody>
          <a:bodyPr>
            <a:normAutofit/>
          </a:bodyPr>
          <a:lstStyle/>
          <a:p>
            <a:r>
              <a:rPr lang="en-US" sz="1800" dirty="0">
                <a:solidFill>
                  <a:schemeClr val="bg1"/>
                </a:solidFill>
              </a:rPr>
              <a:t>Of those who did not visit a welcome center, the most common reason is already being familiar with the destination.</a:t>
            </a:r>
          </a:p>
        </p:txBody>
      </p:sp>
      <p:sp>
        <p:nvSpPr>
          <p:cNvPr id="12" name="Title 11">
            <a:extLst>
              <a:ext uri="{FF2B5EF4-FFF2-40B4-BE49-F238E27FC236}">
                <a16:creationId xmlns:a16="http://schemas.microsoft.com/office/drawing/2014/main" id="{50827885-4BC8-49AF-9DF9-DDAF606CD30E}"/>
              </a:ext>
            </a:extLst>
          </p:cNvPr>
          <p:cNvSpPr>
            <a:spLocks noGrp="1"/>
          </p:cNvSpPr>
          <p:nvPr>
            <p:ph type="title"/>
          </p:nvPr>
        </p:nvSpPr>
        <p:spPr/>
        <p:txBody>
          <a:bodyPr/>
          <a:lstStyle/>
          <a:p>
            <a:r>
              <a:rPr lang="en-US" dirty="0">
                <a:solidFill>
                  <a:schemeClr val="bg1"/>
                </a:solidFill>
              </a:rPr>
              <a:t>Travel Planning</a:t>
            </a:r>
          </a:p>
        </p:txBody>
      </p:sp>
      <p:sp>
        <p:nvSpPr>
          <p:cNvPr id="10" name="TextBox 9">
            <a:extLst>
              <a:ext uri="{FF2B5EF4-FFF2-40B4-BE49-F238E27FC236}">
                <a16:creationId xmlns:a16="http://schemas.microsoft.com/office/drawing/2014/main" id="{6B9935B3-A5D8-449A-BA17-9B6DC65A07E2}"/>
              </a:ext>
            </a:extLst>
          </p:cNvPr>
          <p:cNvSpPr txBox="1"/>
          <p:nvPr/>
        </p:nvSpPr>
        <p:spPr>
          <a:xfrm>
            <a:off x="5297761" y="6112767"/>
            <a:ext cx="4991751" cy="230832"/>
          </a:xfrm>
          <a:prstGeom prst="rect">
            <a:avLst/>
          </a:prstGeom>
          <a:noFill/>
        </p:spPr>
        <p:txBody>
          <a:bodyPr wrap="square" rtlCol="0">
            <a:spAutoFit/>
          </a:bodyPr>
          <a:lstStyle/>
          <a:p>
            <a:r>
              <a:rPr lang="en-US" sz="900" dirty="0">
                <a:solidFill>
                  <a:srgbClr val="898989"/>
                </a:solidFill>
              </a:rPr>
              <a:t>Question text: Why didn’t you visit the welcome center? [coded open ended responses shown]</a:t>
            </a:r>
          </a:p>
        </p:txBody>
      </p:sp>
    </p:spTree>
    <p:extLst>
      <p:ext uri="{BB962C8B-B14F-4D97-AF65-F5344CB8AC3E}">
        <p14:creationId xmlns:p14="http://schemas.microsoft.com/office/powerpoint/2010/main" val="1402146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5086350" y="1825625"/>
            <a:ext cx="6267450" cy="1719136"/>
          </a:xfrm>
        </p:spPr>
        <p:txBody>
          <a:bodyPr>
            <a:normAutofit/>
          </a:bodyPr>
          <a:lstStyle/>
          <a:p>
            <a:r>
              <a:rPr lang="en-US" sz="1400" dirty="0"/>
              <a:t>Most GS/OB trips are repeat visits from those who are familiar with the destination. </a:t>
            </a:r>
          </a:p>
          <a:p>
            <a:r>
              <a:rPr lang="en-US" sz="1400" dirty="0"/>
              <a:t>About one in five winter visits are first-time trips to GS/OB, down from fall.</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15</a:t>
            </a:fld>
            <a:endParaRPr lang="en-US" dirty="0"/>
          </a:p>
        </p:txBody>
      </p:sp>
      <p:cxnSp>
        <p:nvCxnSpPr>
          <p:cNvPr id="8" name="Straight Arrow Connector 7">
            <a:extLst>
              <a:ext uri="{FF2B5EF4-FFF2-40B4-BE49-F238E27FC236}">
                <a16:creationId xmlns:a16="http://schemas.microsoft.com/office/drawing/2014/main" id="{16FFDE92-3CEB-453F-B328-05F7338B4E4F}"/>
              </a:ext>
            </a:extLst>
          </p:cNvPr>
          <p:cNvCxnSpPr>
            <a:cxnSpLocks/>
          </p:cNvCxnSpPr>
          <p:nvPr/>
        </p:nvCxnSpPr>
        <p:spPr>
          <a:xfrm>
            <a:off x="4261449" y="3901192"/>
            <a:ext cx="18345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Chart 9">
            <a:extLst>
              <a:ext uri="{FF2B5EF4-FFF2-40B4-BE49-F238E27FC236}">
                <a16:creationId xmlns:a16="http://schemas.microsoft.com/office/drawing/2014/main" id="{D6080BEC-F12E-4887-8C78-92EAF55D9AF6}"/>
              </a:ext>
            </a:extLst>
          </p:cNvPr>
          <p:cNvGraphicFramePr>
            <a:graphicFrameLocks/>
          </p:cNvGraphicFramePr>
          <p:nvPr>
            <p:extLst>
              <p:ext uri="{D42A27DB-BD31-4B8C-83A1-F6EECF244321}">
                <p14:modId xmlns:p14="http://schemas.microsoft.com/office/powerpoint/2010/main" val="210452008"/>
              </p:ext>
            </p:extLst>
          </p:nvPr>
        </p:nvGraphicFramePr>
        <p:xfrm>
          <a:off x="1052693" y="1621775"/>
          <a:ext cx="3942002" cy="4364956"/>
        </p:xfrm>
        <a:graphic>
          <a:graphicData uri="http://schemas.openxmlformats.org/drawingml/2006/chart">
            <c:chart xmlns:c="http://schemas.openxmlformats.org/drawingml/2006/chart" xmlns:r="http://schemas.openxmlformats.org/officeDocument/2006/relationships" r:id="rId2"/>
          </a:graphicData>
        </a:graphic>
      </p:graphicFrame>
      <p:sp>
        <p:nvSpPr>
          <p:cNvPr id="11" name="Right Brace 10">
            <a:extLst>
              <a:ext uri="{FF2B5EF4-FFF2-40B4-BE49-F238E27FC236}">
                <a16:creationId xmlns:a16="http://schemas.microsoft.com/office/drawing/2014/main" id="{9E11C0C8-0BC5-42BB-814C-6A5A4E66F7AB}"/>
              </a:ext>
            </a:extLst>
          </p:cNvPr>
          <p:cNvSpPr/>
          <p:nvPr/>
        </p:nvSpPr>
        <p:spPr>
          <a:xfrm>
            <a:off x="4028537" y="3466235"/>
            <a:ext cx="155274" cy="8697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aphicFrame>
        <p:nvGraphicFramePr>
          <p:cNvPr id="13" name="Chart 12">
            <a:extLst>
              <a:ext uri="{FF2B5EF4-FFF2-40B4-BE49-F238E27FC236}">
                <a16:creationId xmlns:a16="http://schemas.microsoft.com/office/drawing/2014/main" id="{E2BAD592-664D-43FD-9808-D093DC1F318A}"/>
              </a:ext>
            </a:extLst>
          </p:cNvPr>
          <p:cNvGraphicFramePr>
            <a:graphicFrameLocks/>
          </p:cNvGraphicFramePr>
          <p:nvPr>
            <p:extLst>
              <p:ext uri="{D42A27DB-BD31-4B8C-83A1-F6EECF244321}">
                <p14:modId xmlns:p14="http://schemas.microsoft.com/office/powerpoint/2010/main" val="3429366530"/>
              </p:ext>
            </p:extLst>
          </p:nvPr>
        </p:nvGraphicFramePr>
        <p:xfrm>
          <a:off x="6087720" y="3061589"/>
          <a:ext cx="4524375" cy="2339745"/>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3B887427-B4BA-42D6-AD07-E43A0CAE363A}"/>
              </a:ext>
            </a:extLst>
          </p:cNvPr>
          <p:cNvSpPr txBox="1"/>
          <p:nvPr/>
        </p:nvSpPr>
        <p:spPr>
          <a:xfrm>
            <a:off x="838200" y="6190106"/>
            <a:ext cx="7406150" cy="230832"/>
          </a:xfrm>
          <a:prstGeom prst="rect">
            <a:avLst/>
          </a:prstGeom>
          <a:noFill/>
        </p:spPr>
        <p:txBody>
          <a:bodyPr wrap="square" rtlCol="0">
            <a:spAutoFit/>
          </a:bodyPr>
          <a:lstStyle/>
          <a:p>
            <a:r>
              <a:rPr lang="en-US" sz="900" dirty="0">
                <a:solidFill>
                  <a:srgbClr val="898989"/>
                </a:solidFill>
              </a:rPr>
              <a:t>Question text: Prior to your visit, was Gulf Shores/Orange Beach familiar to you? Response options as shown in graph above. </a:t>
            </a:r>
          </a:p>
        </p:txBody>
      </p:sp>
    </p:spTree>
    <p:extLst>
      <p:ext uri="{BB962C8B-B14F-4D97-AF65-F5344CB8AC3E}">
        <p14:creationId xmlns:p14="http://schemas.microsoft.com/office/powerpoint/2010/main" val="516099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4238897" cy="4351338"/>
          </a:xfrm>
        </p:spPr>
        <p:txBody>
          <a:bodyPr>
            <a:normAutofit/>
          </a:bodyPr>
          <a:lstStyle/>
          <a:p>
            <a:r>
              <a:rPr lang="en-US" sz="1400" dirty="0"/>
              <a:t>The vast majority of winter target trips are vacations, with few business or sports visitors.</a:t>
            </a:r>
          </a:p>
          <a:p>
            <a:r>
              <a:rPr lang="en-US" sz="1400" dirty="0"/>
              <a:t>16% of winter trips are to visit family or friends, but do not include lodging with family and friends. These target trips used paid lodging.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16</a:t>
            </a:fld>
            <a:endParaRPr lang="en-US" dirty="0"/>
          </a:p>
        </p:txBody>
      </p:sp>
      <p:sp>
        <p:nvSpPr>
          <p:cNvPr id="14" name="TextBox 13">
            <a:extLst>
              <a:ext uri="{FF2B5EF4-FFF2-40B4-BE49-F238E27FC236}">
                <a16:creationId xmlns:a16="http://schemas.microsoft.com/office/drawing/2014/main" id="{3B887427-B4BA-42D6-AD07-E43A0CAE363A}"/>
              </a:ext>
            </a:extLst>
          </p:cNvPr>
          <p:cNvSpPr txBox="1"/>
          <p:nvPr/>
        </p:nvSpPr>
        <p:spPr>
          <a:xfrm>
            <a:off x="838200" y="6190106"/>
            <a:ext cx="7406150" cy="230832"/>
          </a:xfrm>
          <a:prstGeom prst="rect">
            <a:avLst/>
          </a:prstGeom>
          <a:noFill/>
        </p:spPr>
        <p:txBody>
          <a:bodyPr wrap="square" rtlCol="0">
            <a:spAutoFit/>
          </a:bodyPr>
          <a:lstStyle/>
          <a:p>
            <a:r>
              <a:rPr lang="en-US" sz="900" dirty="0">
                <a:solidFill>
                  <a:srgbClr val="898989"/>
                </a:solidFill>
              </a:rPr>
              <a:t>Question text: Why were you in Gulf Shores/Orange Beach in [MONTH FROM S1]? Response options as shown in graph above. </a:t>
            </a:r>
          </a:p>
        </p:txBody>
      </p:sp>
      <p:graphicFrame>
        <p:nvGraphicFramePr>
          <p:cNvPr id="12" name="Chart 11">
            <a:extLst>
              <a:ext uri="{FF2B5EF4-FFF2-40B4-BE49-F238E27FC236}">
                <a16:creationId xmlns:a16="http://schemas.microsoft.com/office/drawing/2014/main" id="{571F5F7B-AF85-4583-B2DC-9D804425EF6B}"/>
              </a:ext>
            </a:extLst>
          </p:cNvPr>
          <p:cNvGraphicFramePr>
            <a:graphicFrameLocks/>
          </p:cNvGraphicFramePr>
          <p:nvPr>
            <p:extLst>
              <p:ext uri="{D42A27DB-BD31-4B8C-83A1-F6EECF244321}">
                <p14:modId xmlns:p14="http://schemas.microsoft.com/office/powerpoint/2010/main" val="991057511"/>
              </p:ext>
            </p:extLst>
          </p:nvPr>
        </p:nvGraphicFramePr>
        <p:xfrm>
          <a:off x="4728754" y="1703831"/>
          <a:ext cx="5030543" cy="41857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2526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9" name="Content Placeholder 5">
            <a:extLst>
              <a:ext uri="{FF2B5EF4-FFF2-40B4-BE49-F238E27FC236}">
                <a16:creationId xmlns:a16="http://schemas.microsoft.com/office/drawing/2014/main" id="{81A9DF50-CA6B-4AFB-91E8-510E22CA8B8D}"/>
              </a:ext>
            </a:extLst>
          </p:cNvPr>
          <p:cNvGraphicFramePr>
            <a:graphicFrameLocks noGrp="1"/>
          </p:cNvGraphicFramePr>
          <p:nvPr>
            <p:ph idx="1"/>
            <p:extLst>
              <p:ext uri="{D42A27DB-BD31-4B8C-83A1-F6EECF244321}">
                <p14:modId xmlns:p14="http://schemas.microsoft.com/office/powerpoint/2010/main" val="71879211"/>
              </p:ext>
            </p:extLst>
          </p:nvPr>
        </p:nvGraphicFramePr>
        <p:xfrm>
          <a:off x="5280025" y="642938"/>
          <a:ext cx="6269038" cy="5197145"/>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a:extLst>
              <a:ext uri="{FF2B5EF4-FFF2-40B4-BE49-F238E27FC236}">
                <a16:creationId xmlns:a16="http://schemas.microsoft.com/office/drawing/2014/main" id="{B4EA45E8-FB1B-47F3-9286-50E9FD34CBBF}"/>
              </a:ext>
            </a:extLst>
          </p:cNvPr>
          <p:cNvSpPr>
            <a:spLocks noGrp="1"/>
          </p:cNvSpPr>
          <p:nvPr>
            <p:ph type="ftr" sz="quarter" idx="11"/>
          </p:nvPr>
        </p:nvSpPr>
        <p:spPr>
          <a:xfrm>
            <a:off x="4790114" y="6356350"/>
            <a:ext cx="5561584" cy="365125"/>
          </a:xfrm>
        </p:spPr>
        <p:txBody>
          <a:bodyPr>
            <a:normAutofit/>
          </a:bodyPr>
          <a:lstStyle/>
          <a:p>
            <a:pPr>
              <a:lnSpc>
                <a:spcPct val="90000"/>
              </a:lnSpc>
              <a:spcAft>
                <a:spcPts val="600"/>
              </a:spcAft>
            </a:pPr>
            <a:r>
              <a:rPr lang="en-US" sz="1050" dirty="0">
                <a:solidFill>
                  <a:srgbClr val="898989"/>
                </a:solidFill>
              </a:rPr>
              <a:t>GSOBT </a:t>
            </a:r>
            <a:r>
              <a:rPr lang="en-US" sz="1050" dirty="0"/>
              <a:t>Winter 2018-19 </a:t>
            </a:r>
            <a:r>
              <a:rPr lang="en-US" sz="1050" dirty="0">
                <a:solidFill>
                  <a:srgbClr val="898989"/>
                </a:solidFill>
              </a:rPr>
              <a:t>Visitor Profile — Strategic Marketing &amp; Research Insights</a:t>
            </a:r>
          </a:p>
        </p:txBody>
      </p:sp>
      <p:sp>
        <p:nvSpPr>
          <p:cNvPr id="5" name="Slide Number Placeholder 4">
            <a:extLst>
              <a:ext uri="{FF2B5EF4-FFF2-40B4-BE49-F238E27FC236}">
                <a16:creationId xmlns:a16="http://schemas.microsoft.com/office/drawing/2014/main" id="{4D9959F5-EC51-4E39-8D9A-DD470604BA50}"/>
              </a:ext>
            </a:extLst>
          </p:cNvPr>
          <p:cNvSpPr>
            <a:spLocks noGrp="1"/>
          </p:cNvSpPr>
          <p:nvPr>
            <p:ph type="sldNum" sz="quarter" idx="12"/>
          </p:nvPr>
        </p:nvSpPr>
        <p:spPr>
          <a:xfrm>
            <a:off x="8610600" y="6356350"/>
            <a:ext cx="2743200" cy="365125"/>
          </a:xfrm>
        </p:spPr>
        <p:txBody>
          <a:bodyPr>
            <a:normAutofit/>
          </a:bodyPr>
          <a:lstStyle/>
          <a:p>
            <a:pPr>
              <a:spcAft>
                <a:spcPts val="600"/>
              </a:spcAft>
            </a:pPr>
            <a:fld id="{DE80A6C8-14B8-4645-B1A9-9F8FD08AF95B}" type="slidenum">
              <a:rPr lang="en-US">
                <a:solidFill>
                  <a:schemeClr val="tx1"/>
                </a:solidFill>
              </a:rPr>
              <a:pPr>
                <a:spcAft>
                  <a:spcPts val="600"/>
                </a:spcAft>
              </a:pPr>
              <a:t>17</a:t>
            </a:fld>
            <a:endParaRPr lang="en-US" dirty="0">
              <a:solidFill>
                <a:schemeClr val="tx1"/>
              </a:solidFill>
            </a:endParaRPr>
          </a:p>
        </p:txBody>
      </p:sp>
      <p:sp>
        <p:nvSpPr>
          <p:cNvPr id="8" name="TextBox 7">
            <a:extLst>
              <a:ext uri="{FF2B5EF4-FFF2-40B4-BE49-F238E27FC236}">
                <a16:creationId xmlns:a16="http://schemas.microsoft.com/office/drawing/2014/main" id="{56E8833A-9B0B-4BD1-BB57-F16D014462A1}"/>
              </a:ext>
            </a:extLst>
          </p:cNvPr>
          <p:cNvSpPr txBox="1"/>
          <p:nvPr/>
        </p:nvSpPr>
        <p:spPr>
          <a:xfrm>
            <a:off x="5257552" y="5840083"/>
            <a:ext cx="6480179" cy="230832"/>
          </a:xfrm>
          <a:prstGeom prst="rect">
            <a:avLst/>
          </a:prstGeom>
          <a:noFill/>
        </p:spPr>
        <p:txBody>
          <a:bodyPr wrap="square" rtlCol="0">
            <a:spAutoFit/>
          </a:bodyPr>
          <a:lstStyle/>
          <a:p>
            <a:r>
              <a:rPr lang="en-US" sz="900" dirty="0">
                <a:solidFill>
                  <a:srgbClr val="898989"/>
                </a:solidFill>
              </a:rPr>
              <a:t>Vacation rental/condo n= 109 (c); Hotel/motel n=292 (d); c / d indicate statistically significant differences at the 95% level. </a:t>
            </a:r>
          </a:p>
        </p:txBody>
      </p:sp>
      <p:sp>
        <p:nvSpPr>
          <p:cNvPr id="15" name="TextBox 14">
            <a:extLst>
              <a:ext uri="{FF2B5EF4-FFF2-40B4-BE49-F238E27FC236}">
                <a16:creationId xmlns:a16="http://schemas.microsoft.com/office/drawing/2014/main" id="{2187DBB9-924A-4DF9-A535-486E1E7A84AB}"/>
              </a:ext>
            </a:extLst>
          </p:cNvPr>
          <p:cNvSpPr txBox="1"/>
          <p:nvPr/>
        </p:nvSpPr>
        <p:spPr>
          <a:xfrm>
            <a:off x="14854337" y="4201586"/>
            <a:ext cx="215660" cy="215444"/>
          </a:xfrm>
          <a:prstGeom prst="rect">
            <a:avLst/>
          </a:prstGeom>
          <a:noFill/>
        </p:spPr>
        <p:txBody>
          <a:bodyPr wrap="square" rtlCol="0">
            <a:spAutoFit/>
          </a:bodyPr>
          <a:lstStyle/>
          <a:p>
            <a:r>
              <a:rPr lang="en-US" sz="800" dirty="0"/>
              <a:t>a</a:t>
            </a:r>
          </a:p>
        </p:txBody>
      </p:sp>
      <p:sp>
        <p:nvSpPr>
          <p:cNvPr id="13" name="Rectangle 12">
            <a:extLst>
              <a:ext uri="{FF2B5EF4-FFF2-40B4-BE49-F238E27FC236}">
                <a16:creationId xmlns:a16="http://schemas.microsoft.com/office/drawing/2014/main" id="{8F3FAACB-C376-4948-B720-5BA2E4FBE278}"/>
              </a:ext>
            </a:extLst>
          </p:cNvPr>
          <p:cNvSpPr/>
          <p:nvPr/>
        </p:nvSpPr>
        <p:spPr>
          <a:xfrm>
            <a:off x="0" y="0"/>
            <a:ext cx="4654296" cy="6858000"/>
          </a:xfrm>
          <a:prstGeom prst="rect">
            <a:avLst/>
          </a:prstGeom>
          <a:solidFill>
            <a:srgbClr val="12A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FF45794-740E-4042-88AC-D277686BC7A2}"/>
              </a:ext>
            </a:extLst>
          </p:cNvPr>
          <p:cNvSpPr>
            <a:spLocks noGrp="1"/>
          </p:cNvSpPr>
          <p:nvPr>
            <p:ph type="title"/>
          </p:nvPr>
        </p:nvSpPr>
        <p:spPr>
          <a:xfrm>
            <a:off x="943277" y="712269"/>
            <a:ext cx="3370998" cy="5502264"/>
          </a:xfrm>
        </p:spPr>
        <p:txBody>
          <a:bodyPr>
            <a:noAutofit/>
          </a:bodyPr>
          <a:lstStyle/>
          <a:p>
            <a:r>
              <a:rPr lang="en-US" sz="3600" dirty="0">
                <a:solidFill>
                  <a:srgbClr val="FFFFFF"/>
                </a:solidFill>
              </a:rPr>
              <a:t>Hotel visitors are more likely than vacation rental users to be aspirational (always wanted to go there).</a:t>
            </a:r>
          </a:p>
        </p:txBody>
      </p:sp>
      <p:sp>
        <p:nvSpPr>
          <p:cNvPr id="17" name="TextBox 16">
            <a:extLst>
              <a:ext uri="{FF2B5EF4-FFF2-40B4-BE49-F238E27FC236}">
                <a16:creationId xmlns:a16="http://schemas.microsoft.com/office/drawing/2014/main" id="{F9472796-7FC6-46B6-A982-20CE670BBA3E}"/>
              </a:ext>
            </a:extLst>
          </p:cNvPr>
          <p:cNvSpPr txBox="1"/>
          <p:nvPr/>
        </p:nvSpPr>
        <p:spPr>
          <a:xfrm>
            <a:off x="4785850" y="6240934"/>
            <a:ext cx="7406150" cy="230832"/>
          </a:xfrm>
          <a:prstGeom prst="rect">
            <a:avLst/>
          </a:prstGeom>
          <a:noFill/>
        </p:spPr>
        <p:txBody>
          <a:bodyPr wrap="square" rtlCol="0">
            <a:spAutoFit/>
          </a:bodyPr>
          <a:lstStyle/>
          <a:p>
            <a:r>
              <a:rPr lang="en-US" sz="900" dirty="0">
                <a:solidFill>
                  <a:srgbClr val="898989"/>
                </a:solidFill>
              </a:rPr>
              <a:t>Question text: Prior to your visit, was Gulf Shores/Orange Beach familiar to you? Response options as shown in graph above. </a:t>
            </a:r>
          </a:p>
        </p:txBody>
      </p:sp>
      <p:sp>
        <p:nvSpPr>
          <p:cNvPr id="3" name="Rectangle: Rounded Corners 2">
            <a:extLst>
              <a:ext uri="{FF2B5EF4-FFF2-40B4-BE49-F238E27FC236}">
                <a16:creationId xmlns:a16="http://schemas.microsoft.com/office/drawing/2014/main" id="{6846885F-7342-4AA1-9AFA-4592ECC46A0C}"/>
              </a:ext>
            </a:extLst>
          </p:cNvPr>
          <p:cNvSpPr/>
          <p:nvPr/>
        </p:nvSpPr>
        <p:spPr>
          <a:xfrm>
            <a:off x="7977326" y="2698812"/>
            <a:ext cx="866690" cy="2627790"/>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1F4E5676-B787-4CB1-8408-AC1A8AE88835}"/>
              </a:ext>
            </a:extLst>
          </p:cNvPr>
          <p:cNvSpPr txBox="1"/>
          <p:nvPr/>
        </p:nvSpPr>
        <p:spPr>
          <a:xfrm>
            <a:off x="8556633" y="2725579"/>
            <a:ext cx="287383" cy="246221"/>
          </a:xfrm>
          <a:prstGeom prst="rect">
            <a:avLst/>
          </a:prstGeom>
          <a:noFill/>
        </p:spPr>
        <p:txBody>
          <a:bodyPr wrap="square" rtlCol="0">
            <a:spAutoFit/>
          </a:bodyPr>
          <a:lstStyle/>
          <a:p>
            <a:pPr algn="ctr"/>
            <a:r>
              <a:rPr lang="en-US" sz="1000" dirty="0"/>
              <a:t>c</a:t>
            </a:r>
            <a:endParaRPr lang="en-US" dirty="0"/>
          </a:p>
        </p:txBody>
      </p:sp>
    </p:spTree>
    <p:extLst>
      <p:ext uri="{BB962C8B-B14F-4D97-AF65-F5344CB8AC3E}">
        <p14:creationId xmlns:p14="http://schemas.microsoft.com/office/powerpoint/2010/main" val="4131062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10515600" cy="1537089"/>
          </a:xfrm>
        </p:spPr>
        <p:txBody>
          <a:bodyPr>
            <a:normAutofit/>
          </a:bodyPr>
          <a:lstStyle/>
          <a:p>
            <a:r>
              <a:rPr lang="en-US" sz="1800" dirty="0"/>
              <a:t>The majority of winter visitors drive to GS/OB. </a:t>
            </a:r>
          </a:p>
          <a:p>
            <a:r>
              <a:rPr lang="en-US" sz="1800" dirty="0"/>
              <a:t>Of those who flew, most flew into Pensacola. The main source markets of those who flew in winter 2018-19 are Chicago and Nashville.</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18</a:t>
            </a:fld>
            <a:endParaRPr lang="en-US" dirty="0"/>
          </a:p>
        </p:txBody>
      </p:sp>
      <p:graphicFrame>
        <p:nvGraphicFramePr>
          <p:cNvPr id="7" name="Chart 6">
            <a:extLst>
              <a:ext uri="{FF2B5EF4-FFF2-40B4-BE49-F238E27FC236}">
                <a16:creationId xmlns:a16="http://schemas.microsoft.com/office/drawing/2014/main" id="{E88DD1BC-5CC0-416A-8362-DB2F148DF85E}"/>
              </a:ext>
            </a:extLst>
          </p:cNvPr>
          <p:cNvGraphicFramePr>
            <a:graphicFrameLocks/>
          </p:cNvGraphicFramePr>
          <p:nvPr>
            <p:extLst>
              <p:ext uri="{D42A27DB-BD31-4B8C-83A1-F6EECF244321}">
                <p14:modId xmlns:p14="http://schemas.microsoft.com/office/powerpoint/2010/main" val="3796618350"/>
              </p:ext>
            </p:extLst>
          </p:nvPr>
        </p:nvGraphicFramePr>
        <p:xfrm>
          <a:off x="6988116" y="3025147"/>
          <a:ext cx="4572000" cy="29991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CDC51209-3806-4369-88B1-856EA114D2C2}"/>
              </a:ext>
            </a:extLst>
          </p:cNvPr>
          <p:cNvGraphicFramePr>
            <a:graphicFrameLocks/>
          </p:cNvGraphicFramePr>
          <p:nvPr>
            <p:extLst>
              <p:ext uri="{D42A27DB-BD31-4B8C-83A1-F6EECF244321}">
                <p14:modId xmlns:p14="http://schemas.microsoft.com/office/powerpoint/2010/main" val="137400909"/>
              </p:ext>
            </p:extLst>
          </p:nvPr>
        </p:nvGraphicFramePr>
        <p:xfrm>
          <a:off x="698740" y="3025147"/>
          <a:ext cx="6504317" cy="275082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8581DBD9-9E25-4D8C-AD0E-991DC47A6906}"/>
              </a:ext>
            </a:extLst>
          </p:cNvPr>
          <p:cNvSpPr txBox="1"/>
          <p:nvPr/>
        </p:nvSpPr>
        <p:spPr>
          <a:xfrm>
            <a:off x="889435" y="5825640"/>
            <a:ext cx="6047447" cy="507831"/>
          </a:xfrm>
          <a:prstGeom prst="rect">
            <a:avLst/>
          </a:prstGeom>
          <a:noFill/>
        </p:spPr>
        <p:txBody>
          <a:bodyPr wrap="square" rtlCol="0">
            <a:spAutoFit/>
          </a:bodyPr>
          <a:lstStyle/>
          <a:p>
            <a:r>
              <a:rPr lang="en-US" sz="900" dirty="0">
                <a:solidFill>
                  <a:srgbClr val="898989"/>
                </a:solidFill>
              </a:rPr>
              <a:t>Question text: How did you get to Gulf Shores/Orange Beach for your trip? Select the one mode of transportation that you used to travel the most miles for this trip. Response options as shown in graph above. </a:t>
            </a:r>
          </a:p>
          <a:p>
            <a:r>
              <a:rPr lang="en-US" sz="900" dirty="0">
                <a:solidFill>
                  <a:srgbClr val="898989"/>
                </a:solidFill>
              </a:rPr>
              <a:t>2017-18 n= 554 (a); 2018-19 n=401 (b); a / b indicate statistically significant differences at the 95% level.</a:t>
            </a:r>
          </a:p>
        </p:txBody>
      </p:sp>
      <p:sp>
        <p:nvSpPr>
          <p:cNvPr id="9" name="TextBox 8">
            <a:extLst>
              <a:ext uri="{FF2B5EF4-FFF2-40B4-BE49-F238E27FC236}">
                <a16:creationId xmlns:a16="http://schemas.microsoft.com/office/drawing/2014/main" id="{1C45E428-D1B9-47A2-B5EB-5734FD65479F}"/>
              </a:ext>
            </a:extLst>
          </p:cNvPr>
          <p:cNvSpPr txBox="1"/>
          <p:nvPr/>
        </p:nvSpPr>
        <p:spPr>
          <a:xfrm>
            <a:off x="7202974" y="6218055"/>
            <a:ext cx="4572000" cy="230832"/>
          </a:xfrm>
          <a:prstGeom prst="rect">
            <a:avLst/>
          </a:prstGeom>
          <a:noFill/>
        </p:spPr>
        <p:txBody>
          <a:bodyPr wrap="square" rtlCol="0">
            <a:spAutoFit/>
          </a:bodyPr>
          <a:lstStyle/>
          <a:p>
            <a:r>
              <a:rPr lang="en-US" sz="900" dirty="0">
                <a:solidFill>
                  <a:srgbClr val="898989"/>
                </a:solidFill>
              </a:rPr>
              <a:t>Question text: Into which airport did you fly? Response options as shown in graph above. </a:t>
            </a:r>
          </a:p>
        </p:txBody>
      </p:sp>
      <p:sp>
        <p:nvSpPr>
          <p:cNvPr id="10" name="TextBox 9">
            <a:extLst>
              <a:ext uri="{FF2B5EF4-FFF2-40B4-BE49-F238E27FC236}">
                <a16:creationId xmlns:a16="http://schemas.microsoft.com/office/drawing/2014/main" id="{E3A8869D-AE43-4118-B2DF-B07580BF32DB}"/>
              </a:ext>
            </a:extLst>
          </p:cNvPr>
          <p:cNvSpPr txBox="1"/>
          <p:nvPr/>
        </p:nvSpPr>
        <p:spPr>
          <a:xfrm>
            <a:off x="3104894" y="3758524"/>
            <a:ext cx="287383" cy="246221"/>
          </a:xfrm>
          <a:prstGeom prst="rect">
            <a:avLst/>
          </a:prstGeom>
          <a:noFill/>
        </p:spPr>
        <p:txBody>
          <a:bodyPr wrap="square" rtlCol="0">
            <a:spAutoFit/>
          </a:bodyPr>
          <a:lstStyle/>
          <a:p>
            <a:pPr algn="ctr"/>
            <a:r>
              <a:rPr lang="en-US" sz="1000" dirty="0">
                <a:solidFill>
                  <a:schemeClr val="bg1"/>
                </a:solidFill>
              </a:rPr>
              <a:t>b</a:t>
            </a:r>
            <a:endParaRPr lang="en-US" dirty="0">
              <a:solidFill>
                <a:schemeClr val="bg1"/>
              </a:solidFill>
            </a:endParaRPr>
          </a:p>
        </p:txBody>
      </p:sp>
    </p:spTree>
    <p:extLst>
      <p:ext uri="{BB962C8B-B14F-4D97-AF65-F5344CB8AC3E}">
        <p14:creationId xmlns:p14="http://schemas.microsoft.com/office/powerpoint/2010/main" val="3807508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10515600" cy="1537089"/>
          </a:xfrm>
        </p:spPr>
        <p:txBody>
          <a:bodyPr>
            <a:normAutofit/>
          </a:bodyPr>
          <a:lstStyle/>
          <a:p>
            <a:r>
              <a:rPr lang="en-US" sz="1800" dirty="0"/>
              <a:t>Hotel stayers are more likely to fly than those who use condo/vacation rentals.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19</a:t>
            </a:fld>
            <a:endParaRPr lang="en-US" dirty="0"/>
          </a:p>
        </p:txBody>
      </p:sp>
      <p:sp>
        <p:nvSpPr>
          <p:cNvPr id="8" name="TextBox 7">
            <a:extLst>
              <a:ext uri="{FF2B5EF4-FFF2-40B4-BE49-F238E27FC236}">
                <a16:creationId xmlns:a16="http://schemas.microsoft.com/office/drawing/2014/main" id="{8581DBD9-9E25-4D8C-AD0E-991DC47A6906}"/>
              </a:ext>
            </a:extLst>
          </p:cNvPr>
          <p:cNvSpPr txBox="1"/>
          <p:nvPr/>
        </p:nvSpPr>
        <p:spPr>
          <a:xfrm>
            <a:off x="2316479" y="5825373"/>
            <a:ext cx="7902255" cy="507831"/>
          </a:xfrm>
          <a:prstGeom prst="rect">
            <a:avLst/>
          </a:prstGeom>
          <a:noFill/>
        </p:spPr>
        <p:txBody>
          <a:bodyPr wrap="square" rtlCol="0">
            <a:spAutoFit/>
          </a:bodyPr>
          <a:lstStyle/>
          <a:p>
            <a:r>
              <a:rPr lang="en-US" sz="900" dirty="0">
                <a:solidFill>
                  <a:srgbClr val="898989"/>
                </a:solidFill>
              </a:rPr>
              <a:t>Question text: How did you get to Gulf Shores/Orange Beach for your trip? Select the one mode of transportation that you used to travel the most miles for this trip. Response options as shown in graph above. </a:t>
            </a:r>
          </a:p>
          <a:p>
            <a:r>
              <a:rPr lang="en-US" sz="900" dirty="0">
                <a:solidFill>
                  <a:srgbClr val="898989"/>
                </a:solidFill>
              </a:rPr>
              <a:t>Vacation rental/condo n= 109 (c); Hotel/motel n=292 (d); c / d indicate statistically significant differences at the 95% level. </a:t>
            </a:r>
          </a:p>
        </p:txBody>
      </p:sp>
      <p:graphicFrame>
        <p:nvGraphicFramePr>
          <p:cNvPr id="13" name="Chart 12">
            <a:extLst>
              <a:ext uri="{FF2B5EF4-FFF2-40B4-BE49-F238E27FC236}">
                <a16:creationId xmlns:a16="http://schemas.microsoft.com/office/drawing/2014/main" id="{BB69F6D1-5A13-4E4D-9763-189B8122603F}"/>
              </a:ext>
            </a:extLst>
          </p:cNvPr>
          <p:cNvGraphicFramePr>
            <a:graphicFrameLocks/>
          </p:cNvGraphicFramePr>
          <p:nvPr>
            <p:extLst>
              <p:ext uri="{D42A27DB-BD31-4B8C-83A1-F6EECF244321}">
                <p14:modId xmlns:p14="http://schemas.microsoft.com/office/powerpoint/2010/main" val="4236109787"/>
              </p:ext>
            </p:extLst>
          </p:nvPr>
        </p:nvGraphicFramePr>
        <p:xfrm>
          <a:off x="2873829" y="2751655"/>
          <a:ext cx="5268685" cy="307371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C3B7481A-4EA8-4DC4-B84F-78660BA41D46}"/>
              </a:ext>
            </a:extLst>
          </p:cNvPr>
          <p:cNvSpPr txBox="1"/>
          <p:nvPr/>
        </p:nvSpPr>
        <p:spPr>
          <a:xfrm>
            <a:off x="5011366" y="4347822"/>
            <a:ext cx="287383" cy="246221"/>
          </a:xfrm>
          <a:prstGeom prst="rect">
            <a:avLst/>
          </a:prstGeom>
          <a:noFill/>
        </p:spPr>
        <p:txBody>
          <a:bodyPr wrap="square" rtlCol="0">
            <a:spAutoFit/>
          </a:bodyPr>
          <a:lstStyle/>
          <a:p>
            <a:pPr algn="ctr"/>
            <a:r>
              <a:rPr lang="en-US" sz="1000" dirty="0"/>
              <a:t>d</a:t>
            </a:r>
            <a:endParaRPr lang="en-US" dirty="0"/>
          </a:p>
        </p:txBody>
      </p:sp>
      <p:sp>
        <p:nvSpPr>
          <p:cNvPr id="10" name="TextBox 9">
            <a:extLst>
              <a:ext uri="{FF2B5EF4-FFF2-40B4-BE49-F238E27FC236}">
                <a16:creationId xmlns:a16="http://schemas.microsoft.com/office/drawing/2014/main" id="{9192254C-95CD-46E7-B0F2-7712E228854B}"/>
              </a:ext>
            </a:extLst>
          </p:cNvPr>
          <p:cNvSpPr txBox="1"/>
          <p:nvPr/>
        </p:nvSpPr>
        <p:spPr>
          <a:xfrm>
            <a:off x="7006334" y="3362714"/>
            <a:ext cx="287383" cy="246221"/>
          </a:xfrm>
          <a:prstGeom prst="rect">
            <a:avLst/>
          </a:prstGeom>
          <a:noFill/>
        </p:spPr>
        <p:txBody>
          <a:bodyPr wrap="square" rtlCol="0">
            <a:spAutoFit/>
          </a:bodyPr>
          <a:lstStyle/>
          <a:p>
            <a:pPr algn="ctr"/>
            <a:r>
              <a:rPr lang="en-US" sz="1000" dirty="0"/>
              <a:t>c</a:t>
            </a:r>
            <a:endParaRPr lang="en-US" dirty="0"/>
          </a:p>
        </p:txBody>
      </p:sp>
    </p:spTree>
    <p:extLst>
      <p:ext uri="{BB962C8B-B14F-4D97-AF65-F5344CB8AC3E}">
        <p14:creationId xmlns:p14="http://schemas.microsoft.com/office/powerpoint/2010/main" val="27156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156189E5-8A3E-4CFD-B71B-CCD0F8495E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52DF8C54-A225-483E-913F-65F946D58D40}"/>
              </a:ext>
            </a:extLst>
          </p:cNvPr>
          <p:cNvGraphicFramePr>
            <a:graphicFrameLocks noGrp="1"/>
          </p:cNvGraphicFramePr>
          <p:nvPr>
            <p:ph idx="1"/>
            <p:extLst>
              <p:ext uri="{D42A27DB-BD31-4B8C-83A1-F6EECF244321}">
                <p14:modId xmlns:p14="http://schemas.microsoft.com/office/powerpoint/2010/main" val="2087201515"/>
              </p:ext>
            </p:extLst>
          </p:nvPr>
        </p:nvGraphicFramePr>
        <p:xfrm>
          <a:off x="5134792" y="726783"/>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ooter Placeholder 8">
            <a:extLst>
              <a:ext uri="{FF2B5EF4-FFF2-40B4-BE49-F238E27FC236}">
                <a16:creationId xmlns:a16="http://schemas.microsoft.com/office/drawing/2014/main" id="{1C0018F4-F861-4851-A1A5-1E9C388CA4BC}"/>
              </a:ext>
            </a:extLst>
          </p:cNvPr>
          <p:cNvSpPr>
            <a:spLocks noGrp="1"/>
          </p:cNvSpPr>
          <p:nvPr>
            <p:ph type="ftr" sz="quarter" idx="11"/>
          </p:nvPr>
        </p:nvSpPr>
        <p:spPr>
          <a:xfrm>
            <a:off x="4796367" y="6356350"/>
            <a:ext cx="5322418" cy="365125"/>
          </a:xfrm>
        </p:spPr>
        <p:txBody>
          <a:bodyPr/>
          <a:lstStyle/>
          <a:p>
            <a:r>
              <a:rPr lang="en-US" dirty="0"/>
              <a:t>GSOBT Winter 2018-19 Visitor Profile — Strategic Marketing &amp; Research Insights</a:t>
            </a:r>
          </a:p>
        </p:txBody>
      </p:sp>
      <p:sp>
        <p:nvSpPr>
          <p:cNvPr id="11" name="Slide Number Placeholder 10">
            <a:extLst>
              <a:ext uri="{FF2B5EF4-FFF2-40B4-BE49-F238E27FC236}">
                <a16:creationId xmlns:a16="http://schemas.microsoft.com/office/drawing/2014/main" id="{1FFD8AFB-57ED-4566-BB13-2D20089F45AA}"/>
              </a:ext>
            </a:extLst>
          </p:cNvPr>
          <p:cNvSpPr>
            <a:spLocks noGrp="1"/>
          </p:cNvSpPr>
          <p:nvPr>
            <p:ph type="sldNum" sz="quarter" idx="12"/>
          </p:nvPr>
        </p:nvSpPr>
        <p:spPr/>
        <p:txBody>
          <a:bodyPr/>
          <a:lstStyle/>
          <a:p>
            <a:fld id="{DE80A6C8-14B8-4645-B1A9-9F8FD08AF95B}" type="slidenum">
              <a:rPr lang="en-US" smtClean="0"/>
              <a:t>2</a:t>
            </a:fld>
            <a:endParaRPr lang="en-US" dirty="0"/>
          </a:p>
        </p:txBody>
      </p:sp>
      <p:sp>
        <p:nvSpPr>
          <p:cNvPr id="3" name="Rectangle 2">
            <a:extLst>
              <a:ext uri="{FF2B5EF4-FFF2-40B4-BE49-F238E27FC236}">
                <a16:creationId xmlns:a16="http://schemas.microsoft.com/office/drawing/2014/main" id="{5C515842-0EC3-4307-A7AE-2330D4DA31B9}"/>
              </a:ext>
            </a:extLst>
          </p:cNvPr>
          <p:cNvSpPr/>
          <p:nvPr/>
        </p:nvSpPr>
        <p:spPr>
          <a:xfrm>
            <a:off x="0" y="0"/>
            <a:ext cx="4654293" cy="6858000"/>
          </a:xfrm>
          <a:prstGeom prst="rect">
            <a:avLst/>
          </a:prstGeom>
          <a:solidFill>
            <a:srgbClr val="12A8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9C3CBF4-EB86-4C97-80B1-C1066F11A814}"/>
              </a:ext>
            </a:extLst>
          </p:cNvPr>
          <p:cNvSpPr>
            <a:spLocks noGrp="1"/>
          </p:cNvSpPr>
          <p:nvPr>
            <p:ph type="title"/>
          </p:nvPr>
        </p:nvSpPr>
        <p:spPr>
          <a:xfrm>
            <a:off x="838200" y="811161"/>
            <a:ext cx="3335594" cy="5403370"/>
          </a:xfrm>
        </p:spPr>
        <p:txBody>
          <a:bodyPr>
            <a:normAutofit/>
          </a:bodyPr>
          <a:lstStyle/>
          <a:p>
            <a:r>
              <a:rPr lang="en-US" dirty="0">
                <a:solidFill>
                  <a:srgbClr val="FFFFFF"/>
                </a:solidFill>
              </a:rPr>
              <a:t>Table of Contents</a:t>
            </a:r>
          </a:p>
        </p:txBody>
      </p:sp>
    </p:spTree>
    <p:extLst>
      <p:ext uri="{BB962C8B-B14F-4D97-AF65-F5344CB8AC3E}">
        <p14:creationId xmlns:p14="http://schemas.microsoft.com/office/powerpoint/2010/main" val="802657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F50CB-A3AD-479B-B4FE-7B13D87D7F44}"/>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1F6E23AD-2B67-4A97-8374-0DE1E3A3DA4D}"/>
              </a:ext>
            </a:extLst>
          </p:cNvPr>
          <p:cNvSpPr>
            <a:spLocks noGrp="1"/>
          </p:cNvSpPr>
          <p:nvPr>
            <p:ph idx="1"/>
          </p:nvPr>
        </p:nvSpPr>
        <p:spPr>
          <a:xfrm>
            <a:off x="838201" y="1825625"/>
            <a:ext cx="4027097" cy="4351338"/>
          </a:xfrm>
        </p:spPr>
        <p:txBody>
          <a:bodyPr>
            <a:normAutofit/>
          </a:bodyPr>
          <a:lstStyle/>
          <a:p>
            <a:r>
              <a:rPr lang="en-US" sz="1800" dirty="0"/>
              <a:t>Two-thirds of winter visits included a beach visit, followed by dining and relaxing. </a:t>
            </a:r>
          </a:p>
          <a:p>
            <a:r>
              <a:rPr lang="en-US" sz="1800" dirty="0"/>
              <a:t>As in fall, about half of trips included shopping.</a:t>
            </a:r>
          </a:p>
        </p:txBody>
      </p:sp>
      <p:sp>
        <p:nvSpPr>
          <p:cNvPr id="4" name="Footer Placeholder 3">
            <a:extLst>
              <a:ext uri="{FF2B5EF4-FFF2-40B4-BE49-F238E27FC236}">
                <a16:creationId xmlns:a16="http://schemas.microsoft.com/office/drawing/2014/main" id="{DDDF710D-17AD-4EF1-A404-6E4424054604}"/>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9552AEC4-06E5-4648-BFA1-A229E1981D18}"/>
              </a:ext>
            </a:extLst>
          </p:cNvPr>
          <p:cNvSpPr>
            <a:spLocks noGrp="1"/>
          </p:cNvSpPr>
          <p:nvPr>
            <p:ph type="sldNum" sz="quarter" idx="12"/>
          </p:nvPr>
        </p:nvSpPr>
        <p:spPr/>
        <p:txBody>
          <a:bodyPr/>
          <a:lstStyle/>
          <a:p>
            <a:fld id="{DE80A6C8-14B8-4645-B1A9-9F8FD08AF95B}" type="slidenum">
              <a:rPr lang="en-US" smtClean="0"/>
              <a:t>20</a:t>
            </a:fld>
            <a:endParaRPr lang="en-US" dirty="0"/>
          </a:p>
        </p:txBody>
      </p:sp>
      <p:graphicFrame>
        <p:nvGraphicFramePr>
          <p:cNvPr id="6" name="Table 5">
            <a:extLst>
              <a:ext uri="{FF2B5EF4-FFF2-40B4-BE49-F238E27FC236}">
                <a16:creationId xmlns:a16="http://schemas.microsoft.com/office/drawing/2014/main" id="{20ACBB7D-EF81-42E8-955F-25BEBBCC97DC}"/>
              </a:ext>
            </a:extLst>
          </p:cNvPr>
          <p:cNvGraphicFramePr>
            <a:graphicFrameLocks noGrp="1"/>
          </p:cNvGraphicFramePr>
          <p:nvPr>
            <p:extLst>
              <p:ext uri="{D42A27DB-BD31-4B8C-83A1-F6EECF244321}">
                <p14:modId xmlns:p14="http://schemas.microsoft.com/office/powerpoint/2010/main" val="1988078818"/>
              </p:ext>
            </p:extLst>
          </p:nvPr>
        </p:nvGraphicFramePr>
        <p:xfrm>
          <a:off x="5225253" y="723720"/>
          <a:ext cx="3383280" cy="555855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168925154"/>
                    </a:ext>
                  </a:extLst>
                </a:gridCol>
                <a:gridCol w="548640">
                  <a:extLst>
                    <a:ext uri="{9D8B030D-6E8A-4147-A177-3AD203B41FA5}">
                      <a16:colId xmlns:a16="http://schemas.microsoft.com/office/drawing/2014/main" val="1950676442"/>
                    </a:ext>
                  </a:extLst>
                </a:gridCol>
                <a:gridCol w="548640">
                  <a:extLst>
                    <a:ext uri="{9D8B030D-6E8A-4147-A177-3AD203B41FA5}">
                      <a16:colId xmlns:a16="http://schemas.microsoft.com/office/drawing/2014/main" val="1240099882"/>
                    </a:ext>
                  </a:extLst>
                </a:gridCol>
              </a:tblGrid>
              <a:tr h="194910">
                <a:tc>
                  <a:txBody>
                    <a:bodyPr/>
                    <a:lstStyle/>
                    <a:p>
                      <a:pPr algn="l" fontAlgn="b"/>
                      <a:r>
                        <a:rPr lang="en-US" sz="1100" b="1" i="0" u="none" strike="noStrike" dirty="0">
                          <a:solidFill>
                            <a:schemeClr val="bg1"/>
                          </a:solidFill>
                          <a:effectLst/>
                          <a:latin typeface="Calibri" panose="020F0502020204030204" pitchFamily="34" charset="0"/>
                        </a:rPr>
                        <a:t>Winter trip participation</a:t>
                      </a:r>
                    </a:p>
                  </a:txBody>
                  <a:tcPr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2017-18</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2018-19</a:t>
                      </a:r>
                    </a:p>
                  </a:txBody>
                  <a:tcPr marL="7620" marR="7620" marT="7620" marB="0" anchor="ctr"/>
                </a:tc>
                <a:extLst>
                  <a:ext uri="{0D108BD9-81ED-4DB2-BD59-A6C34878D82A}">
                    <a16:rowId xmlns:a16="http://schemas.microsoft.com/office/drawing/2014/main" val="1336806551"/>
                  </a:ext>
                </a:extLst>
              </a:tr>
              <a:tr h="194910">
                <a:tc>
                  <a:txBody>
                    <a:bodyPr/>
                    <a:lstStyle/>
                    <a:p>
                      <a:pPr algn="l" fontAlgn="b"/>
                      <a:r>
                        <a:rPr lang="en-US" sz="1100" b="0" i="0" u="none" strike="noStrike" dirty="0">
                          <a:solidFill>
                            <a:srgbClr val="000000"/>
                          </a:solidFill>
                          <a:effectLst/>
                          <a:latin typeface="Calibri" panose="020F0502020204030204" pitchFamily="34" charset="0"/>
                        </a:rPr>
                        <a:t>Beaches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66%</a:t>
                      </a:r>
                    </a:p>
                  </a:txBody>
                  <a:tcPr marL="7620" marR="7620" marT="7620" marB="0" anchor="ctr"/>
                </a:tc>
                <a:extLst>
                  <a:ext uri="{0D108BD9-81ED-4DB2-BD59-A6C34878D82A}">
                    <a16:rowId xmlns:a16="http://schemas.microsoft.com/office/drawing/2014/main" val="1980845058"/>
                  </a:ext>
                </a:extLst>
              </a:tr>
              <a:tr h="194910">
                <a:tc>
                  <a:txBody>
                    <a:bodyPr/>
                    <a:lstStyle/>
                    <a:p>
                      <a:pPr algn="l" fontAlgn="b"/>
                      <a:r>
                        <a:rPr lang="en-US" sz="1100" b="0" i="0" u="none" strike="noStrike" dirty="0">
                          <a:solidFill>
                            <a:srgbClr val="000000"/>
                          </a:solidFill>
                          <a:effectLst/>
                          <a:latin typeface="Calibri" panose="020F0502020204030204" pitchFamily="34" charset="0"/>
                        </a:rPr>
                        <a:t>Dining out</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61%</a:t>
                      </a:r>
                      <a:r>
                        <a:rPr lang="en-US" sz="1100" b="0" i="0" u="none" strike="noStrike" baseline="30000" dirty="0">
                          <a:solidFill>
                            <a:srgbClr val="000000"/>
                          </a:solidFill>
                          <a:effectLst/>
                          <a:latin typeface="Calibri" panose="020F0502020204030204" pitchFamily="34" charset="0"/>
                        </a:rPr>
                        <a:t>b</a:t>
                      </a:r>
                    </a:p>
                  </a:txBody>
                  <a:tcPr marL="7620" marR="7620" marT="7620" marB="0" anchor="ctr"/>
                </a:tc>
                <a:extLst>
                  <a:ext uri="{0D108BD9-81ED-4DB2-BD59-A6C34878D82A}">
                    <a16:rowId xmlns:a16="http://schemas.microsoft.com/office/drawing/2014/main" val="4154912396"/>
                  </a:ext>
                </a:extLst>
              </a:tr>
              <a:tr h="194910">
                <a:tc>
                  <a:txBody>
                    <a:bodyPr/>
                    <a:lstStyle/>
                    <a:p>
                      <a:pPr algn="l" fontAlgn="b"/>
                      <a:r>
                        <a:rPr lang="en-US" sz="1100" b="0" i="0" u="none" strike="noStrike" dirty="0">
                          <a:solidFill>
                            <a:srgbClr val="000000"/>
                          </a:solidFill>
                          <a:effectLst/>
                          <a:latin typeface="Calibri" panose="020F0502020204030204" pitchFamily="34" charset="0"/>
                        </a:rPr>
                        <a:t>Relaxing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56%</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699545603"/>
                  </a:ext>
                </a:extLst>
              </a:tr>
              <a:tr h="194910">
                <a:tc>
                  <a:txBody>
                    <a:bodyPr/>
                    <a:lstStyle/>
                    <a:p>
                      <a:pPr algn="l" fontAlgn="b"/>
                      <a:r>
                        <a:rPr lang="en-US" sz="1100" b="0" i="0" u="none" strike="noStrike" dirty="0">
                          <a:solidFill>
                            <a:srgbClr val="000000"/>
                          </a:solidFill>
                          <a:effectLst/>
                          <a:latin typeface="Calibri" panose="020F0502020204030204" pitchFamily="34" charset="0"/>
                        </a:rPr>
                        <a:t>Shopping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50%</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79104877"/>
                  </a:ext>
                </a:extLst>
              </a:tr>
              <a:tr h="194910">
                <a:tc>
                  <a:txBody>
                    <a:bodyPr/>
                    <a:lstStyle/>
                    <a:p>
                      <a:pPr algn="l" fontAlgn="b"/>
                      <a:r>
                        <a:rPr lang="en-US" sz="1100" b="0" i="0" u="none" strike="noStrike" dirty="0">
                          <a:solidFill>
                            <a:srgbClr val="000000"/>
                          </a:solidFill>
                          <a:effectLst/>
                          <a:latin typeface="Calibri" panose="020F0502020204030204" pitchFamily="34" charset="0"/>
                        </a:rPr>
                        <a:t>Sightseeing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7620" marR="7620" marT="7620" marB="0" anchor="ctr"/>
                </a:tc>
                <a:extLst>
                  <a:ext uri="{0D108BD9-81ED-4DB2-BD59-A6C34878D82A}">
                    <a16:rowId xmlns:a16="http://schemas.microsoft.com/office/drawing/2014/main" val="95944976"/>
                  </a:ext>
                </a:extLst>
              </a:tr>
              <a:tr h="194910">
                <a:tc>
                  <a:txBody>
                    <a:bodyPr/>
                    <a:lstStyle/>
                    <a:p>
                      <a:pPr algn="l" fontAlgn="b"/>
                      <a:r>
                        <a:rPr lang="en-US" sz="1100" b="0" i="0" u="none" strike="noStrike" dirty="0">
                          <a:solidFill>
                            <a:srgbClr val="000000"/>
                          </a:solidFill>
                          <a:effectLst/>
                          <a:latin typeface="Calibri" panose="020F0502020204030204" pitchFamily="34" charset="0"/>
                        </a:rPr>
                        <a:t>Swimming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30%</a:t>
                      </a:r>
                    </a:p>
                  </a:txBody>
                  <a:tcPr marL="7620" marR="7620" marT="7620" marB="0" anchor="ctr"/>
                </a:tc>
                <a:extLst>
                  <a:ext uri="{0D108BD9-81ED-4DB2-BD59-A6C34878D82A}">
                    <a16:rowId xmlns:a16="http://schemas.microsoft.com/office/drawing/2014/main" val="680154208"/>
                  </a:ext>
                </a:extLst>
              </a:tr>
              <a:tr h="194910">
                <a:tc>
                  <a:txBody>
                    <a:bodyPr/>
                    <a:lstStyle/>
                    <a:p>
                      <a:pPr algn="l" fontAlgn="b"/>
                      <a:r>
                        <a:rPr lang="en-US" sz="1100" b="0" i="0" u="none" strike="noStrike" dirty="0">
                          <a:solidFill>
                            <a:srgbClr val="000000"/>
                          </a:solidFill>
                          <a:effectLst/>
                          <a:latin typeface="Calibri" panose="020F0502020204030204" pitchFamily="34" charset="0"/>
                        </a:rPr>
                        <a:t>The Wharf</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27%</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214646196"/>
                  </a:ext>
                </a:extLst>
              </a:tr>
              <a:tr h="194910">
                <a:tc>
                  <a:txBody>
                    <a:bodyPr/>
                    <a:lstStyle/>
                    <a:p>
                      <a:pPr algn="l" fontAlgn="b"/>
                      <a:r>
                        <a:rPr lang="en-US" sz="1100" b="0" i="0" u="none" strike="noStrike" dirty="0">
                          <a:solidFill>
                            <a:srgbClr val="000000"/>
                          </a:solidFill>
                          <a:effectLst/>
                          <a:latin typeface="Calibri" panose="020F0502020204030204" pitchFamily="34" charset="0"/>
                        </a:rPr>
                        <a:t>Tanger Outlets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27%</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226738826"/>
                  </a:ext>
                </a:extLst>
              </a:tr>
              <a:tr h="194910">
                <a:tc>
                  <a:txBody>
                    <a:bodyPr/>
                    <a:lstStyle/>
                    <a:p>
                      <a:pPr algn="l" fontAlgn="b"/>
                      <a:r>
                        <a:rPr lang="en-US" sz="1100" b="0" i="0" u="none" strike="noStrike" dirty="0">
                          <a:solidFill>
                            <a:srgbClr val="000000"/>
                          </a:solidFill>
                          <a:effectLst/>
                          <a:latin typeface="Calibri" panose="020F0502020204030204" pitchFamily="34" charset="0"/>
                        </a:rPr>
                        <a:t>Gulf State Park</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26%</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780568450"/>
                  </a:ext>
                </a:extLst>
              </a:tr>
              <a:tr h="194910">
                <a:tc>
                  <a:txBody>
                    <a:bodyPr/>
                    <a:lstStyle/>
                    <a:p>
                      <a:pPr algn="l" fontAlgn="b"/>
                      <a:r>
                        <a:rPr lang="en-US" sz="1100" b="0" i="0" u="none" strike="noStrike" dirty="0">
                          <a:solidFill>
                            <a:srgbClr val="000000"/>
                          </a:solidFill>
                          <a:effectLst/>
                          <a:latin typeface="Calibri" panose="020F0502020204030204" pitchFamily="34" charset="0"/>
                        </a:rPr>
                        <a:t>Shelling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7620" marR="7620" marT="7620" marB="0" anchor="ctr"/>
                </a:tc>
                <a:extLst>
                  <a:ext uri="{0D108BD9-81ED-4DB2-BD59-A6C34878D82A}">
                    <a16:rowId xmlns:a16="http://schemas.microsoft.com/office/drawing/2014/main" val="1297196745"/>
                  </a:ext>
                </a:extLst>
              </a:tr>
              <a:tr h="194910">
                <a:tc>
                  <a:txBody>
                    <a:bodyPr/>
                    <a:lstStyle/>
                    <a:p>
                      <a:pPr algn="l" fontAlgn="b"/>
                      <a:r>
                        <a:rPr lang="en-US" sz="1100" b="0" i="0" u="none" strike="noStrike" dirty="0">
                          <a:solidFill>
                            <a:srgbClr val="000000"/>
                          </a:solidFill>
                          <a:effectLst/>
                          <a:latin typeface="Calibri" panose="020F0502020204030204" pitchFamily="34" charset="0"/>
                        </a:rPr>
                        <a:t>Visiting friends/relatives who live in the area</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20%</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25112334"/>
                  </a:ext>
                </a:extLst>
              </a:tr>
              <a:tr h="194910">
                <a:tc>
                  <a:txBody>
                    <a:bodyPr/>
                    <a:lstStyle/>
                    <a:p>
                      <a:pPr algn="l" fontAlgn="b"/>
                      <a:r>
                        <a:rPr lang="en-US" sz="1100" b="0" i="0" u="none" strike="noStrike" dirty="0">
                          <a:solidFill>
                            <a:srgbClr val="000000"/>
                          </a:solidFill>
                          <a:effectLst/>
                          <a:latin typeface="Calibri" panose="020F0502020204030204" pitchFamily="34" charset="0"/>
                        </a:rPr>
                        <a:t>Hiking on trails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19%</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67235613"/>
                  </a:ext>
                </a:extLst>
              </a:tr>
              <a:tr h="194910">
                <a:tc>
                  <a:txBody>
                    <a:bodyPr/>
                    <a:lstStyle/>
                    <a:p>
                      <a:pPr algn="l" fontAlgn="b"/>
                      <a:r>
                        <a:rPr lang="en-US" sz="1100" b="0" i="0" u="none" strike="noStrike" dirty="0">
                          <a:solidFill>
                            <a:srgbClr val="000000"/>
                          </a:solidFill>
                          <a:effectLst/>
                          <a:latin typeface="Calibri" panose="020F0502020204030204" pitchFamily="34" charset="0"/>
                        </a:rPr>
                        <a:t>Exercise/Working out</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64561610"/>
                  </a:ext>
                </a:extLst>
              </a:tr>
              <a:tr h="194910">
                <a:tc>
                  <a:txBody>
                    <a:bodyPr/>
                    <a:lstStyle/>
                    <a:p>
                      <a:pPr algn="l" fontAlgn="b"/>
                      <a:r>
                        <a:rPr lang="en-US" sz="1100" b="0" i="0" u="none" strike="noStrike" dirty="0">
                          <a:solidFill>
                            <a:srgbClr val="000000"/>
                          </a:solidFill>
                          <a:effectLst/>
                          <a:latin typeface="Calibri" panose="020F0502020204030204" pitchFamily="34" charset="0"/>
                        </a:rPr>
                        <a:t>Watching wildlife</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ctr"/>
                </a:tc>
                <a:extLst>
                  <a:ext uri="{0D108BD9-81ED-4DB2-BD59-A6C34878D82A}">
                    <a16:rowId xmlns:a16="http://schemas.microsoft.com/office/drawing/2014/main" val="577710778"/>
                  </a:ext>
                </a:extLst>
              </a:tr>
              <a:tr h="194910">
                <a:tc>
                  <a:txBody>
                    <a:bodyPr/>
                    <a:lstStyle/>
                    <a:p>
                      <a:pPr algn="l" fontAlgn="b"/>
                      <a:r>
                        <a:rPr lang="en-US" sz="1100" b="0" i="0" u="none" strike="noStrike" dirty="0">
                          <a:solidFill>
                            <a:srgbClr val="000000"/>
                          </a:solidFill>
                          <a:effectLst/>
                          <a:latin typeface="Calibri" panose="020F0502020204030204" pitchFamily="34" charset="0"/>
                        </a:rPr>
                        <a:t>Photography</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ctr"/>
                </a:tc>
                <a:extLst>
                  <a:ext uri="{0D108BD9-81ED-4DB2-BD59-A6C34878D82A}">
                    <a16:rowId xmlns:a16="http://schemas.microsoft.com/office/drawing/2014/main" val="2089266963"/>
                  </a:ext>
                </a:extLst>
              </a:tr>
              <a:tr h="194910">
                <a:tc>
                  <a:txBody>
                    <a:bodyPr/>
                    <a:lstStyle/>
                    <a:p>
                      <a:pPr algn="l" fontAlgn="b"/>
                      <a:r>
                        <a:rPr lang="en-US" sz="1100" b="0" i="0" u="none" strike="noStrike" dirty="0">
                          <a:solidFill>
                            <a:srgbClr val="000000"/>
                          </a:solidFill>
                          <a:effectLst/>
                          <a:latin typeface="Calibri" panose="020F0502020204030204" pitchFamily="34" charset="0"/>
                        </a:rPr>
                        <a:t>Family/friends reunion</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ctr"/>
                </a:tc>
                <a:extLst>
                  <a:ext uri="{0D108BD9-81ED-4DB2-BD59-A6C34878D82A}">
                    <a16:rowId xmlns:a16="http://schemas.microsoft.com/office/drawing/2014/main" val="3509686952"/>
                  </a:ext>
                </a:extLst>
              </a:tr>
              <a:tr h="194910">
                <a:tc>
                  <a:txBody>
                    <a:bodyPr/>
                    <a:lstStyle/>
                    <a:p>
                      <a:pPr algn="l" fontAlgn="b"/>
                      <a:r>
                        <a:rPr lang="en-US" sz="1100" b="0" i="0" u="none" strike="noStrike" dirty="0">
                          <a:solidFill>
                            <a:srgbClr val="000000"/>
                          </a:solidFill>
                          <a:effectLst/>
                          <a:latin typeface="Calibri" panose="020F0502020204030204" pitchFamily="34" charset="0"/>
                        </a:rPr>
                        <a:t>Historical sites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ctr"/>
                </a:tc>
                <a:extLst>
                  <a:ext uri="{0D108BD9-81ED-4DB2-BD59-A6C34878D82A}">
                    <a16:rowId xmlns:a16="http://schemas.microsoft.com/office/drawing/2014/main" val="3441645498"/>
                  </a:ext>
                </a:extLst>
              </a:tr>
              <a:tr h="194910">
                <a:tc>
                  <a:txBody>
                    <a:bodyPr/>
                    <a:lstStyle/>
                    <a:p>
                      <a:pPr algn="l" fontAlgn="b"/>
                      <a:r>
                        <a:rPr lang="en-US" sz="1100" b="0" i="0" u="none" strike="noStrike" dirty="0">
                          <a:solidFill>
                            <a:srgbClr val="000000"/>
                          </a:solidFill>
                          <a:effectLst/>
                          <a:latin typeface="Calibri" panose="020F0502020204030204" pitchFamily="34" charset="0"/>
                        </a:rPr>
                        <a:t>Alabama’s Coastal Connection Scenic Byway</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15%</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742568916"/>
                  </a:ext>
                </a:extLst>
              </a:tr>
              <a:tr h="194910">
                <a:tc>
                  <a:txBody>
                    <a:bodyPr/>
                    <a:lstStyle/>
                    <a:p>
                      <a:pPr algn="l" fontAlgn="b"/>
                      <a:r>
                        <a:rPr lang="en-US" sz="1100" b="0" i="0" u="none" strike="noStrike" dirty="0">
                          <a:solidFill>
                            <a:srgbClr val="000000"/>
                          </a:solidFill>
                          <a:effectLst/>
                          <a:latin typeface="Calibri" panose="020F0502020204030204" pitchFamily="34" charset="0"/>
                        </a:rPr>
                        <a:t>Dolphin tour</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extLst>
                  <a:ext uri="{0D108BD9-81ED-4DB2-BD59-A6C34878D82A}">
                    <a16:rowId xmlns:a16="http://schemas.microsoft.com/office/drawing/2014/main" val="3894600795"/>
                  </a:ext>
                </a:extLst>
              </a:tr>
              <a:tr h="194910">
                <a:tc>
                  <a:txBody>
                    <a:bodyPr/>
                    <a:lstStyle/>
                    <a:p>
                      <a:pPr algn="l" fontAlgn="b"/>
                      <a:r>
                        <a:rPr lang="en-US" sz="1100" b="0" i="0" u="none" strike="noStrike" dirty="0">
                          <a:solidFill>
                            <a:srgbClr val="000000"/>
                          </a:solidFill>
                          <a:effectLst/>
                          <a:latin typeface="Calibri" panose="020F0502020204030204" pitchFamily="34" charset="0"/>
                        </a:rPr>
                        <a:t>National Naval Aviation Museum</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22876320"/>
                  </a:ext>
                </a:extLst>
              </a:tr>
              <a:tr h="194910">
                <a:tc>
                  <a:txBody>
                    <a:bodyPr/>
                    <a:lstStyle/>
                    <a:p>
                      <a:pPr algn="l" fontAlgn="b"/>
                      <a:r>
                        <a:rPr lang="en-US" sz="1100" b="0" i="0" u="none" strike="noStrike" dirty="0">
                          <a:solidFill>
                            <a:srgbClr val="000000"/>
                          </a:solidFill>
                          <a:effectLst/>
                          <a:latin typeface="Calibri" panose="020F0502020204030204" pitchFamily="34" charset="0"/>
                        </a:rPr>
                        <a:t>Alabama Gulf Coast Zoo</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97799513"/>
                  </a:ext>
                </a:extLst>
              </a:tr>
              <a:tr h="194910">
                <a:tc>
                  <a:txBody>
                    <a:bodyPr/>
                    <a:lstStyle/>
                    <a:p>
                      <a:pPr algn="l" fontAlgn="b"/>
                      <a:r>
                        <a:rPr lang="en-US" sz="1100" b="0" i="0" u="none" strike="noStrike" dirty="0">
                          <a:solidFill>
                            <a:srgbClr val="000000"/>
                          </a:solidFill>
                          <a:effectLst/>
                          <a:latin typeface="Calibri" panose="020F0502020204030204" pitchFamily="34" charset="0"/>
                        </a:rPr>
                        <a:t>Adventure Island</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742643258"/>
                  </a:ext>
                </a:extLst>
              </a:tr>
              <a:tr h="194910">
                <a:tc>
                  <a:txBody>
                    <a:bodyPr/>
                    <a:lstStyle/>
                    <a:p>
                      <a:pPr algn="l" fontAlgn="b"/>
                      <a:r>
                        <a:rPr lang="en-US" sz="1100" b="0" i="0" u="none" strike="noStrike" dirty="0">
                          <a:solidFill>
                            <a:srgbClr val="000000"/>
                          </a:solidFill>
                          <a:effectLst/>
                          <a:latin typeface="Calibri" panose="020F0502020204030204" pitchFamily="34" charset="0"/>
                        </a:rPr>
                        <a:t>Concerts and nightlife</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ctr"/>
                </a:tc>
                <a:extLst>
                  <a:ext uri="{0D108BD9-81ED-4DB2-BD59-A6C34878D82A}">
                    <a16:rowId xmlns:a16="http://schemas.microsoft.com/office/drawing/2014/main" val="2515429332"/>
                  </a:ext>
                </a:extLst>
              </a:tr>
              <a:tr h="194910">
                <a:tc>
                  <a:txBody>
                    <a:bodyPr/>
                    <a:lstStyle/>
                    <a:p>
                      <a:pPr algn="l" fontAlgn="b"/>
                      <a:r>
                        <a:rPr lang="en-US" sz="1100" b="0" i="0" u="none" strike="noStrike" dirty="0">
                          <a:solidFill>
                            <a:srgbClr val="000000"/>
                          </a:solidFill>
                          <a:effectLst/>
                          <a:latin typeface="Calibri" panose="020F0502020204030204" pitchFamily="34" charset="0"/>
                        </a:rPr>
                        <a:t>Bicycle riding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95772044"/>
                  </a:ext>
                </a:extLst>
              </a:tr>
              <a:tr h="194910">
                <a:tc>
                  <a:txBody>
                    <a:bodyPr/>
                    <a:lstStyle/>
                    <a:p>
                      <a:pPr algn="l" fontAlgn="b"/>
                      <a:r>
                        <a:rPr lang="en-US" sz="1100" b="0" i="0" u="none" strike="noStrike" dirty="0">
                          <a:solidFill>
                            <a:srgbClr val="000000"/>
                          </a:solidFill>
                          <a:effectLst/>
                          <a:latin typeface="Calibri" panose="020F0502020204030204" pitchFamily="34" charset="0"/>
                        </a:rPr>
                        <a:t>Battleship USS Alabama</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867268922"/>
                  </a:ext>
                </a:extLst>
              </a:tr>
              <a:tr h="194910">
                <a:tc>
                  <a:txBody>
                    <a:bodyPr/>
                    <a:lstStyle/>
                    <a:p>
                      <a:pPr algn="l" fontAlgn="b"/>
                      <a:r>
                        <a:rPr lang="en-US" sz="1100" b="0" i="0" u="none" strike="noStrike" dirty="0">
                          <a:solidFill>
                            <a:srgbClr val="000000"/>
                          </a:solidFill>
                          <a:effectLst/>
                          <a:latin typeface="Calibri" panose="020F0502020204030204" pitchFamily="34" charset="0"/>
                        </a:rPr>
                        <a:t>Fort Morgan Historic Site</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384408732"/>
                  </a:ext>
                </a:extLst>
              </a:tr>
            </a:tbl>
          </a:graphicData>
        </a:graphic>
      </p:graphicFrame>
      <p:graphicFrame>
        <p:nvGraphicFramePr>
          <p:cNvPr id="11" name="Table 10">
            <a:extLst>
              <a:ext uri="{FF2B5EF4-FFF2-40B4-BE49-F238E27FC236}">
                <a16:creationId xmlns:a16="http://schemas.microsoft.com/office/drawing/2014/main" id="{E4354ECF-8837-4A3E-8B94-FD9E016EA9B6}"/>
              </a:ext>
            </a:extLst>
          </p:cNvPr>
          <p:cNvGraphicFramePr>
            <a:graphicFrameLocks noGrp="1"/>
          </p:cNvGraphicFramePr>
          <p:nvPr>
            <p:extLst>
              <p:ext uri="{D42A27DB-BD31-4B8C-83A1-F6EECF244321}">
                <p14:modId xmlns:p14="http://schemas.microsoft.com/office/powerpoint/2010/main" val="2018689088"/>
              </p:ext>
            </p:extLst>
          </p:nvPr>
        </p:nvGraphicFramePr>
        <p:xfrm>
          <a:off x="8730453" y="1953509"/>
          <a:ext cx="3212416" cy="3648456"/>
        </p:xfrm>
        <a:graphic>
          <a:graphicData uri="http://schemas.openxmlformats.org/drawingml/2006/table">
            <a:tbl>
              <a:tblPr bandRow="1">
                <a:tableStyleId>{5C22544A-7EE6-4342-B048-85BDC9FD1C3A}</a:tableStyleId>
              </a:tblPr>
              <a:tblGrid>
                <a:gridCol w="2194560">
                  <a:extLst>
                    <a:ext uri="{9D8B030D-6E8A-4147-A177-3AD203B41FA5}">
                      <a16:colId xmlns:a16="http://schemas.microsoft.com/office/drawing/2014/main" val="226958701"/>
                    </a:ext>
                  </a:extLst>
                </a:gridCol>
                <a:gridCol w="508928">
                  <a:extLst>
                    <a:ext uri="{9D8B030D-6E8A-4147-A177-3AD203B41FA5}">
                      <a16:colId xmlns:a16="http://schemas.microsoft.com/office/drawing/2014/main" val="966242198"/>
                    </a:ext>
                  </a:extLst>
                </a:gridCol>
                <a:gridCol w="508928">
                  <a:extLst>
                    <a:ext uri="{9D8B030D-6E8A-4147-A177-3AD203B41FA5}">
                      <a16:colId xmlns:a16="http://schemas.microsoft.com/office/drawing/2014/main" val="1027191516"/>
                    </a:ext>
                  </a:extLst>
                </a:gridCol>
              </a:tblGrid>
              <a:tr h="192024">
                <a:tc>
                  <a:txBody>
                    <a:bodyPr/>
                    <a:lstStyle/>
                    <a:p>
                      <a:pPr algn="l" fontAlgn="b"/>
                      <a:r>
                        <a:rPr lang="en-US" sz="1100" b="1" i="0" u="none" strike="noStrike" dirty="0">
                          <a:solidFill>
                            <a:schemeClr val="bg1"/>
                          </a:solidFill>
                          <a:effectLst/>
                          <a:latin typeface="Calibri" panose="020F0502020204030204" pitchFamily="34" charset="0"/>
                        </a:rPr>
                        <a:t>Cont’d.</a:t>
                      </a:r>
                    </a:p>
                  </a:txBody>
                  <a:tcPr marR="6362" marT="6362" marB="0" anchor="ctr">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2017-18</a:t>
                      </a:r>
                    </a:p>
                  </a:txBody>
                  <a:tcPr marL="7620" marR="7620" marT="7620" marB="0" anchor="ctr">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2018-19</a:t>
                      </a:r>
                    </a:p>
                  </a:txBody>
                  <a:tcPr marL="7620" marR="7620" marT="7620" marB="0" anchor="ctr">
                    <a:solidFill>
                      <a:schemeClr val="accent1"/>
                    </a:solidFill>
                  </a:tcPr>
                </a:tc>
                <a:extLst>
                  <a:ext uri="{0D108BD9-81ED-4DB2-BD59-A6C34878D82A}">
                    <a16:rowId xmlns:a16="http://schemas.microsoft.com/office/drawing/2014/main" val="1650841879"/>
                  </a:ext>
                </a:extLst>
              </a:tr>
              <a:tr h="192024">
                <a:tc>
                  <a:txBody>
                    <a:bodyPr/>
                    <a:lstStyle/>
                    <a:p>
                      <a:pPr algn="l" fontAlgn="b"/>
                      <a:r>
                        <a:rPr lang="en-US" sz="1100" b="0" i="0" u="none" strike="noStrike" dirty="0">
                          <a:solidFill>
                            <a:srgbClr val="000000"/>
                          </a:solidFill>
                          <a:effectLst/>
                          <a:latin typeface="Calibri" panose="020F0502020204030204" pitchFamily="34" charset="0"/>
                        </a:rPr>
                        <a:t>Festivals/special non-sports events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2447988365"/>
                  </a:ext>
                </a:extLst>
              </a:tr>
              <a:tr h="192024">
                <a:tc>
                  <a:txBody>
                    <a:bodyPr/>
                    <a:lstStyle/>
                    <a:p>
                      <a:pPr algn="l" fontAlgn="b"/>
                      <a:r>
                        <a:rPr lang="en-US" sz="1100" b="0" i="0" u="none" strike="noStrike" dirty="0">
                          <a:solidFill>
                            <a:srgbClr val="000000"/>
                          </a:solidFill>
                          <a:effectLst/>
                          <a:latin typeface="Calibri" panose="020F0502020204030204" pitchFamily="34" charset="0"/>
                        </a:rPr>
                        <a:t>Fishing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1889357109"/>
                  </a:ext>
                </a:extLst>
              </a:tr>
              <a:tr h="192024">
                <a:tc>
                  <a:txBody>
                    <a:bodyPr/>
                    <a:lstStyle/>
                    <a:p>
                      <a:pPr algn="l" fontAlgn="b"/>
                      <a:r>
                        <a:rPr lang="en-US" sz="1100" b="0" i="0" u="none" strike="noStrike" dirty="0">
                          <a:solidFill>
                            <a:srgbClr val="000000"/>
                          </a:solidFill>
                          <a:effectLst/>
                          <a:latin typeface="Calibri" panose="020F0502020204030204" pitchFamily="34" charset="0"/>
                        </a:rPr>
                        <a:t>Kayaking/Canoeing/Paddle boarding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1189964958"/>
                  </a:ext>
                </a:extLst>
              </a:tr>
              <a:tr h="192024">
                <a:tc>
                  <a:txBody>
                    <a:bodyPr/>
                    <a:lstStyle/>
                    <a:p>
                      <a:pPr algn="l" fontAlgn="b"/>
                      <a:r>
                        <a:rPr lang="en-US" sz="1100" b="0" i="0" u="none" strike="noStrike" dirty="0">
                          <a:solidFill>
                            <a:srgbClr val="000000"/>
                          </a:solidFill>
                          <a:effectLst/>
                          <a:latin typeface="Calibri" panose="020F0502020204030204" pitchFamily="34" charset="0"/>
                        </a:rPr>
                        <a:t>Dauphin Island</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2608594463"/>
                  </a:ext>
                </a:extLst>
              </a:tr>
              <a:tr h="192024">
                <a:tc>
                  <a:txBody>
                    <a:bodyPr/>
                    <a:lstStyle/>
                    <a:p>
                      <a:pPr algn="l" fontAlgn="b"/>
                      <a:r>
                        <a:rPr lang="en-US" sz="1100" b="0" i="0" u="none" strike="noStrike" dirty="0">
                          <a:solidFill>
                            <a:srgbClr val="000000"/>
                          </a:solidFill>
                          <a:effectLst/>
                          <a:latin typeface="Calibri" panose="020F0502020204030204" pitchFamily="34" charset="0"/>
                        </a:rPr>
                        <a:t>Boating or sailing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1560657996"/>
                  </a:ext>
                </a:extLst>
              </a:tr>
              <a:tr h="192024">
                <a:tc>
                  <a:txBody>
                    <a:bodyPr/>
                    <a:lstStyle/>
                    <a:p>
                      <a:pPr algn="l" fontAlgn="b"/>
                      <a:r>
                        <a:rPr lang="fr-FR" sz="1100" b="0" i="0" u="none" strike="noStrike" dirty="0">
                          <a:solidFill>
                            <a:srgbClr val="000000"/>
                          </a:solidFill>
                          <a:effectLst/>
                          <a:latin typeface="Calibri" panose="020F0502020204030204" pitchFamily="34" charset="0"/>
                        </a:rPr>
                        <a:t>Bon Secour National Wildlife Refuge</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ctr"/>
                </a:tc>
                <a:extLst>
                  <a:ext uri="{0D108BD9-81ED-4DB2-BD59-A6C34878D82A}">
                    <a16:rowId xmlns:a16="http://schemas.microsoft.com/office/drawing/2014/main" val="456423764"/>
                  </a:ext>
                </a:extLst>
              </a:tr>
              <a:tr h="192024">
                <a:tc>
                  <a:txBody>
                    <a:bodyPr/>
                    <a:lstStyle/>
                    <a:p>
                      <a:pPr algn="l" fontAlgn="b"/>
                      <a:r>
                        <a:rPr lang="en-US" sz="1100" b="0" i="0" u="none" strike="noStrike" dirty="0">
                          <a:solidFill>
                            <a:srgbClr val="000000"/>
                          </a:solidFill>
                          <a:effectLst/>
                          <a:latin typeface="Calibri" panose="020F0502020204030204" pitchFamily="34" charset="0"/>
                        </a:rPr>
                        <a:t>Golfing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77343348"/>
                  </a:ext>
                </a:extLst>
              </a:tr>
              <a:tr h="192024">
                <a:tc>
                  <a:txBody>
                    <a:bodyPr/>
                    <a:lstStyle/>
                    <a:p>
                      <a:pPr algn="l" fontAlgn="b"/>
                      <a:r>
                        <a:rPr lang="en-US" sz="1100" b="0" i="0" u="none" strike="noStrike" dirty="0">
                          <a:solidFill>
                            <a:srgbClr val="000000"/>
                          </a:solidFill>
                          <a:effectLst/>
                          <a:latin typeface="Calibri" panose="020F0502020204030204" pitchFamily="34" charset="0"/>
                        </a:rPr>
                        <a:t>Visiting a spa</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extLst>
                  <a:ext uri="{0D108BD9-81ED-4DB2-BD59-A6C34878D82A}">
                    <a16:rowId xmlns:a16="http://schemas.microsoft.com/office/drawing/2014/main" val="1862300912"/>
                  </a:ext>
                </a:extLst>
              </a:tr>
              <a:tr h="192024">
                <a:tc>
                  <a:txBody>
                    <a:bodyPr/>
                    <a:lstStyle/>
                    <a:p>
                      <a:pPr algn="l" fontAlgn="b"/>
                      <a:r>
                        <a:rPr lang="en-US" sz="1100" b="0" i="0" u="none" strike="noStrike" dirty="0">
                          <a:solidFill>
                            <a:srgbClr val="000000"/>
                          </a:solidFill>
                          <a:effectLst/>
                          <a:latin typeface="Calibri" panose="020F0502020204030204" pitchFamily="34" charset="0"/>
                        </a:rPr>
                        <a:t>The Track</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78064132"/>
                  </a:ext>
                </a:extLst>
              </a:tr>
              <a:tr h="192024">
                <a:tc>
                  <a:txBody>
                    <a:bodyPr/>
                    <a:lstStyle/>
                    <a:p>
                      <a:pPr algn="l" fontAlgn="b"/>
                      <a:r>
                        <a:rPr lang="en-US" sz="1100" b="0" i="0" u="none" strike="noStrike" dirty="0">
                          <a:solidFill>
                            <a:srgbClr val="000000"/>
                          </a:solidFill>
                          <a:effectLst/>
                          <a:latin typeface="Calibri" panose="020F0502020204030204" pitchFamily="34" charset="0"/>
                        </a:rPr>
                        <a:t>Birdwatching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extLst>
                  <a:ext uri="{0D108BD9-81ED-4DB2-BD59-A6C34878D82A}">
                    <a16:rowId xmlns:a16="http://schemas.microsoft.com/office/drawing/2014/main" val="2694305875"/>
                  </a:ext>
                </a:extLst>
              </a:tr>
              <a:tr h="192024">
                <a:tc>
                  <a:txBody>
                    <a:bodyPr/>
                    <a:lstStyle/>
                    <a:p>
                      <a:pPr algn="l" fontAlgn="b"/>
                      <a:r>
                        <a:rPr lang="en-US" sz="1100" b="0" i="0" u="none" strike="noStrike" dirty="0">
                          <a:solidFill>
                            <a:srgbClr val="000000"/>
                          </a:solidFill>
                          <a:effectLst/>
                          <a:latin typeface="Calibri" panose="020F0502020204030204" pitchFamily="34" charset="0"/>
                        </a:rPr>
                        <a:t>Scuba diving/Snorkeling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extLst>
                  <a:ext uri="{0D108BD9-81ED-4DB2-BD59-A6C34878D82A}">
                    <a16:rowId xmlns:a16="http://schemas.microsoft.com/office/drawing/2014/main" val="1250900777"/>
                  </a:ext>
                </a:extLst>
              </a:tr>
              <a:tr h="192024">
                <a:tc>
                  <a:txBody>
                    <a:bodyPr/>
                    <a:lstStyle/>
                    <a:p>
                      <a:pPr algn="l" fontAlgn="b"/>
                      <a:r>
                        <a:rPr lang="en-US" sz="1100" b="0" i="0" u="none" strike="noStrike" dirty="0">
                          <a:solidFill>
                            <a:srgbClr val="000000"/>
                          </a:solidFill>
                          <a:effectLst/>
                          <a:latin typeface="Calibri" panose="020F0502020204030204" pitchFamily="34" charset="0"/>
                        </a:rPr>
                        <a:t>Waterville</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extLst>
                  <a:ext uri="{0D108BD9-81ED-4DB2-BD59-A6C34878D82A}">
                    <a16:rowId xmlns:a16="http://schemas.microsoft.com/office/drawing/2014/main" val="3009705186"/>
                  </a:ext>
                </a:extLst>
              </a:tr>
              <a:tr h="192024">
                <a:tc>
                  <a:txBody>
                    <a:bodyPr/>
                    <a:lstStyle/>
                    <a:p>
                      <a:pPr algn="l" fontAlgn="b"/>
                      <a:r>
                        <a:rPr lang="en-US" sz="1100" b="0" i="0" u="none" strike="noStrike" dirty="0">
                          <a:solidFill>
                            <a:srgbClr val="000000"/>
                          </a:solidFill>
                          <a:effectLst/>
                          <a:latin typeface="Calibri" panose="020F0502020204030204" pitchFamily="34" charset="0"/>
                        </a:rPr>
                        <a:t>OWA Park</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extLst>
                  <a:ext uri="{0D108BD9-81ED-4DB2-BD59-A6C34878D82A}">
                    <a16:rowId xmlns:a16="http://schemas.microsoft.com/office/drawing/2014/main" val="442007582"/>
                  </a:ext>
                </a:extLst>
              </a:tr>
              <a:tr h="192024">
                <a:tc>
                  <a:txBody>
                    <a:bodyPr/>
                    <a:lstStyle/>
                    <a:p>
                      <a:pPr algn="l" fontAlgn="b"/>
                      <a:r>
                        <a:rPr lang="en-US" sz="1100" b="0" i="0" u="none" strike="noStrike" dirty="0">
                          <a:solidFill>
                            <a:srgbClr val="000000"/>
                          </a:solidFill>
                          <a:effectLst/>
                          <a:latin typeface="Calibri" panose="020F0502020204030204" pitchFamily="34" charset="0"/>
                        </a:rPr>
                        <a:t>Parasailing/Jet skiing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7620" marR="7620" marT="7620" marB="0" anchor="ctr"/>
                </a:tc>
                <a:extLst>
                  <a:ext uri="{0D108BD9-81ED-4DB2-BD59-A6C34878D82A}">
                    <a16:rowId xmlns:a16="http://schemas.microsoft.com/office/drawing/2014/main" val="1194683388"/>
                  </a:ext>
                </a:extLst>
              </a:tr>
              <a:tr h="192024">
                <a:tc>
                  <a:txBody>
                    <a:bodyPr/>
                    <a:lstStyle/>
                    <a:p>
                      <a:pPr algn="l" fontAlgn="b"/>
                      <a:r>
                        <a:rPr lang="en-US" sz="1100" b="0" i="0" u="none" strike="noStrike" dirty="0">
                          <a:solidFill>
                            <a:srgbClr val="000000"/>
                          </a:solidFill>
                          <a:effectLst/>
                          <a:latin typeface="Calibri" panose="020F0502020204030204" pitchFamily="34" charset="0"/>
                        </a:rPr>
                        <a:t>Hugh S. Branyon Backcountry Trail</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extLst>
                  <a:ext uri="{0D108BD9-81ED-4DB2-BD59-A6C34878D82A}">
                    <a16:rowId xmlns:a16="http://schemas.microsoft.com/office/drawing/2014/main" val="1726350347"/>
                  </a:ext>
                </a:extLst>
              </a:tr>
              <a:tr h="192024">
                <a:tc>
                  <a:txBody>
                    <a:bodyPr/>
                    <a:lstStyle/>
                    <a:p>
                      <a:pPr algn="l" fontAlgn="b"/>
                      <a:r>
                        <a:rPr lang="en-US" sz="1100" b="0" i="0" u="none" strike="noStrike" dirty="0">
                          <a:solidFill>
                            <a:srgbClr val="000000"/>
                          </a:solidFill>
                          <a:effectLst/>
                          <a:latin typeface="Calibri" panose="020F0502020204030204" pitchFamily="34" charset="0"/>
                        </a:rPr>
                        <a:t>Bellingrath Gardens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extLst>
                  <a:ext uri="{0D108BD9-81ED-4DB2-BD59-A6C34878D82A}">
                    <a16:rowId xmlns:a16="http://schemas.microsoft.com/office/drawing/2014/main" val="30282029"/>
                  </a:ext>
                </a:extLst>
              </a:tr>
              <a:tr h="192024">
                <a:tc>
                  <a:txBody>
                    <a:bodyPr/>
                    <a:lstStyle/>
                    <a:p>
                      <a:pPr algn="l" fontAlgn="b"/>
                      <a:r>
                        <a:rPr lang="en-US" sz="1100" b="0" i="0" u="none" strike="noStrike" dirty="0">
                          <a:solidFill>
                            <a:srgbClr val="000000"/>
                          </a:solidFill>
                          <a:effectLst/>
                          <a:latin typeface="Calibri" panose="020F0502020204030204" pitchFamily="34" charset="0"/>
                        </a:rPr>
                        <a:t>Sporting events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extLst>
                  <a:ext uri="{0D108BD9-81ED-4DB2-BD59-A6C34878D82A}">
                    <a16:rowId xmlns:a16="http://schemas.microsoft.com/office/drawing/2014/main" val="1588227178"/>
                  </a:ext>
                </a:extLst>
              </a:tr>
              <a:tr h="192024">
                <a:tc>
                  <a:txBody>
                    <a:bodyPr/>
                    <a:lstStyle/>
                    <a:p>
                      <a:pPr algn="l" fontAlgn="b"/>
                      <a:r>
                        <a:rPr lang="en-US" sz="1100" b="0" i="0" u="none" strike="noStrike" dirty="0">
                          <a:solidFill>
                            <a:srgbClr val="000000"/>
                          </a:solidFill>
                          <a:effectLst/>
                          <a:latin typeface="Calibri" panose="020F0502020204030204" pitchFamily="34" charset="0"/>
                        </a:rPr>
                        <a:t>Tennis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extLst>
                  <a:ext uri="{0D108BD9-81ED-4DB2-BD59-A6C34878D82A}">
                    <a16:rowId xmlns:a16="http://schemas.microsoft.com/office/drawing/2014/main" val="3027001129"/>
                  </a:ext>
                </a:extLst>
              </a:tr>
            </a:tbl>
          </a:graphicData>
        </a:graphic>
      </p:graphicFrame>
      <p:sp>
        <p:nvSpPr>
          <p:cNvPr id="8" name="TextBox 7">
            <a:extLst>
              <a:ext uri="{FF2B5EF4-FFF2-40B4-BE49-F238E27FC236}">
                <a16:creationId xmlns:a16="http://schemas.microsoft.com/office/drawing/2014/main" id="{E0FF0F91-7043-4BD6-8808-86764581FE50}"/>
              </a:ext>
            </a:extLst>
          </p:cNvPr>
          <p:cNvSpPr txBox="1"/>
          <p:nvPr/>
        </p:nvSpPr>
        <p:spPr>
          <a:xfrm>
            <a:off x="838200" y="5935805"/>
            <a:ext cx="4387053" cy="369332"/>
          </a:xfrm>
          <a:prstGeom prst="rect">
            <a:avLst/>
          </a:prstGeom>
          <a:noFill/>
        </p:spPr>
        <p:txBody>
          <a:bodyPr wrap="square" rtlCol="0">
            <a:spAutoFit/>
          </a:bodyPr>
          <a:lstStyle/>
          <a:p>
            <a:r>
              <a:rPr lang="en-US" sz="900" dirty="0">
                <a:solidFill>
                  <a:srgbClr val="898989"/>
                </a:solidFill>
              </a:rPr>
              <a:t>Question text: What attractions and activities did you visit or participate in while in Gulf Shores/Orange Beach on your trip? Response options as shown in tables above. </a:t>
            </a:r>
          </a:p>
        </p:txBody>
      </p:sp>
    </p:spTree>
    <p:extLst>
      <p:ext uri="{BB962C8B-B14F-4D97-AF65-F5344CB8AC3E}">
        <p14:creationId xmlns:p14="http://schemas.microsoft.com/office/powerpoint/2010/main" val="850570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1" y="1825625"/>
            <a:ext cx="9490165" cy="4351338"/>
          </a:xfrm>
        </p:spPr>
        <p:txBody>
          <a:bodyPr>
            <a:normAutofit/>
          </a:bodyPr>
          <a:lstStyle/>
          <a:p>
            <a:r>
              <a:rPr lang="en-US" sz="1800" dirty="0"/>
              <a:t>As we have seen in other seasons, vacation renters are more likely than hotel stayers to feature beach visits in their winter trips.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21</a:t>
            </a:fld>
            <a:endParaRPr lang="en-US" dirty="0"/>
          </a:p>
        </p:txBody>
      </p:sp>
      <p:graphicFrame>
        <p:nvGraphicFramePr>
          <p:cNvPr id="9" name="Chart 8">
            <a:extLst>
              <a:ext uri="{FF2B5EF4-FFF2-40B4-BE49-F238E27FC236}">
                <a16:creationId xmlns:a16="http://schemas.microsoft.com/office/drawing/2014/main" id="{6216EB5E-F7E3-4387-9A0B-C288F3AFC697}"/>
              </a:ext>
            </a:extLst>
          </p:cNvPr>
          <p:cNvGraphicFramePr>
            <a:graphicFrameLocks/>
          </p:cNvGraphicFramePr>
          <p:nvPr>
            <p:extLst>
              <p:ext uri="{D42A27DB-BD31-4B8C-83A1-F6EECF244321}">
                <p14:modId xmlns:p14="http://schemas.microsoft.com/office/powerpoint/2010/main" val="3180119726"/>
              </p:ext>
            </p:extLst>
          </p:nvPr>
        </p:nvGraphicFramePr>
        <p:xfrm>
          <a:off x="3754310" y="2338096"/>
          <a:ext cx="4464527" cy="274460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8EE79F96-5E83-4AB8-9499-99EF31D94A4F}"/>
              </a:ext>
            </a:extLst>
          </p:cNvPr>
          <p:cNvSpPr txBox="1"/>
          <p:nvPr/>
        </p:nvSpPr>
        <p:spPr>
          <a:xfrm>
            <a:off x="4159751" y="4971995"/>
            <a:ext cx="3653643" cy="507831"/>
          </a:xfrm>
          <a:prstGeom prst="rect">
            <a:avLst/>
          </a:prstGeom>
          <a:noFill/>
        </p:spPr>
        <p:txBody>
          <a:bodyPr wrap="square" rtlCol="0">
            <a:spAutoFit/>
          </a:bodyPr>
          <a:lstStyle/>
          <a:p>
            <a:r>
              <a:rPr lang="en-US" sz="900" dirty="0">
                <a:solidFill>
                  <a:srgbClr val="898989"/>
                </a:solidFill>
              </a:rPr>
              <a:t>Condo/vacation rental 2017-18 n= 100 (a); 2018-19 n=109 (b)</a:t>
            </a:r>
          </a:p>
          <a:p>
            <a:r>
              <a:rPr lang="en-US" sz="900" dirty="0">
                <a:solidFill>
                  <a:srgbClr val="898989"/>
                </a:solidFill>
              </a:rPr>
              <a:t>Hotel/motel 2017-18 n= 454 (c); 2018-19 n=292 (d)</a:t>
            </a:r>
          </a:p>
          <a:p>
            <a:r>
              <a:rPr lang="en-US" sz="900" dirty="0">
                <a:solidFill>
                  <a:srgbClr val="898989"/>
                </a:solidFill>
              </a:rPr>
              <a:t>a / b / c / d indicate statistically significant differences at the 95% level. </a:t>
            </a:r>
          </a:p>
        </p:txBody>
      </p:sp>
      <p:sp>
        <p:nvSpPr>
          <p:cNvPr id="11" name="TextBox 10">
            <a:extLst>
              <a:ext uri="{FF2B5EF4-FFF2-40B4-BE49-F238E27FC236}">
                <a16:creationId xmlns:a16="http://schemas.microsoft.com/office/drawing/2014/main" id="{C95C579C-54D1-4754-9F35-8AB3B8D34777}"/>
              </a:ext>
            </a:extLst>
          </p:cNvPr>
          <p:cNvSpPr txBox="1"/>
          <p:nvPr/>
        </p:nvSpPr>
        <p:spPr>
          <a:xfrm>
            <a:off x="8828871" y="1033670"/>
            <a:ext cx="215660" cy="215444"/>
          </a:xfrm>
          <a:prstGeom prst="rect">
            <a:avLst/>
          </a:prstGeom>
          <a:noFill/>
        </p:spPr>
        <p:txBody>
          <a:bodyPr wrap="square" rtlCol="0">
            <a:spAutoFit/>
          </a:bodyPr>
          <a:lstStyle/>
          <a:p>
            <a:r>
              <a:rPr lang="en-US" sz="800" dirty="0">
                <a:solidFill>
                  <a:schemeClr val="bg1"/>
                </a:solidFill>
              </a:rPr>
              <a:t>d</a:t>
            </a:r>
          </a:p>
        </p:txBody>
      </p:sp>
      <p:sp>
        <p:nvSpPr>
          <p:cNvPr id="13" name="TextBox 12">
            <a:extLst>
              <a:ext uri="{FF2B5EF4-FFF2-40B4-BE49-F238E27FC236}">
                <a16:creationId xmlns:a16="http://schemas.microsoft.com/office/drawing/2014/main" id="{F56962D4-F2CB-4D66-BC1D-6634EC3E5927}"/>
              </a:ext>
            </a:extLst>
          </p:cNvPr>
          <p:cNvSpPr txBox="1"/>
          <p:nvPr/>
        </p:nvSpPr>
        <p:spPr>
          <a:xfrm>
            <a:off x="3983003" y="4559767"/>
            <a:ext cx="3968150" cy="230832"/>
          </a:xfrm>
          <a:prstGeom prst="rect">
            <a:avLst/>
          </a:prstGeom>
          <a:noFill/>
        </p:spPr>
        <p:txBody>
          <a:bodyPr wrap="square" rtlCol="0">
            <a:spAutoFit/>
          </a:bodyPr>
          <a:lstStyle/>
          <a:p>
            <a:r>
              <a:rPr lang="en-US" sz="900" dirty="0"/>
              <a:t>               (a)                             (c)                                           (b)                           (d)</a:t>
            </a:r>
          </a:p>
        </p:txBody>
      </p:sp>
      <p:sp>
        <p:nvSpPr>
          <p:cNvPr id="14" name="TextBox 13">
            <a:extLst>
              <a:ext uri="{FF2B5EF4-FFF2-40B4-BE49-F238E27FC236}">
                <a16:creationId xmlns:a16="http://schemas.microsoft.com/office/drawing/2014/main" id="{A6C1932D-1BEC-40D9-B7D7-AB74335C8DDE}"/>
              </a:ext>
            </a:extLst>
          </p:cNvPr>
          <p:cNvSpPr txBox="1"/>
          <p:nvPr/>
        </p:nvSpPr>
        <p:spPr>
          <a:xfrm>
            <a:off x="838200" y="5992297"/>
            <a:ext cx="5998828" cy="369332"/>
          </a:xfrm>
          <a:prstGeom prst="rect">
            <a:avLst/>
          </a:prstGeom>
          <a:noFill/>
        </p:spPr>
        <p:txBody>
          <a:bodyPr wrap="square" rtlCol="0">
            <a:spAutoFit/>
          </a:bodyPr>
          <a:lstStyle/>
          <a:p>
            <a:r>
              <a:rPr lang="en-US" sz="900" dirty="0">
                <a:solidFill>
                  <a:srgbClr val="898989"/>
                </a:solidFill>
              </a:rPr>
              <a:t>Question text: What attractions and activities did you visit or participate in while in Gulf Shores/Orange Beach on your trip? Response chosen: beach</a:t>
            </a:r>
          </a:p>
        </p:txBody>
      </p:sp>
      <p:sp>
        <p:nvSpPr>
          <p:cNvPr id="6" name="Rectangle 5">
            <a:extLst>
              <a:ext uri="{FF2B5EF4-FFF2-40B4-BE49-F238E27FC236}">
                <a16:creationId xmlns:a16="http://schemas.microsoft.com/office/drawing/2014/main" id="{6534F15F-CBD5-4C04-8658-CE9836BF0D54}"/>
              </a:ext>
            </a:extLst>
          </p:cNvPr>
          <p:cNvSpPr/>
          <p:nvPr/>
        </p:nvSpPr>
        <p:spPr>
          <a:xfrm>
            <a:off x="5487484" y="2852452"/>
            <a:ext cx="245580" cy="246221"/>
          </a:xfrm>
          <a:prstGeom prst="rect">
            <a:avLst/>
          </a:prstGeom>
        </p:spPr>
        <p:txBody>
          <a:bodyPr wrap="none">
            <a:spAutoFit/>
          </a:bodyPr>
          <a:lstStyle/>
          <a:p>
            <a:r>
              <a:rPr lang="en-US" sz="1000" dirty="0">
                <a:solidFill>
                  <a:srgbClr val="000000"/>
                </a:solidFill>
                <a:latin typeface="Calibri" panose="020F0502020204030204" pitchFamily="34" charset="0"/>
              </a:rPr>
              <a:t>a</a:t>
            </a:r>
            <a:endParaRPr lang="en-US" sz="1000" dirty="0"/>
          </a:p>
        </p:txBody>
      </p:sp>
    </p:spTree>
    <p:extLst>
      <p:ext uri="{BB962C8B-B14F-4D97-AF65-F5344CB8AC3E}">
        <p14:creationId xmlns:p14="http://schemas.microsoft.com/office/powerpoint/2010/main" val="6790129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9D13D-3631-4CE9-9434-53F711254A4C}"/>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9EA9243C-76D9-44C3-B773-4913BC1C5B8B}"/>
              </a:ext>
            </a:extLst>
          </p:cNvPr>
          <p:cNvSpPr>
            <a:spLocks noGrp="1"/>
          </p:cNvSpPr>
          <p:nvPr>
            <p:ph idx="1"/>
          </p:nvPr>
        </p:nvSpPr>
        <p:spPr>
          <a:xfrm>
            <a:off x="838199" y="1825625"/>
            <a:ext cx="5292861" cy="4351338"/>
          </a:xfrm>
        </p:spPr>
        <p:txBody>
          <a:bodyPr>
            <a:normAutofit/>
          </a:bodyPr>
          <a:lstStyle/>
          <a:p>
            <a:r>
              <a:rPr lang="en-US" sz="1800" dirty="0"/>
              <a:t>Roughly half of winter GS/OB visits are motivated by the beach, meaning that visitors chose the destination because of this asset.</a:t>
            </a:r>
          </a:p>
          <a:p>
            <a:r>
              <a:rPr lang="en-US" sz="1800" dirty="0"/>
              <a:t>About a third of winter visitors said the area was their choice due to the opportunity it provides for relaxation. </a:t>
            </a:r>
          </a:p>
        </p:txBody>
      </p:sp>
      <p:sp>
        <p:nvSpPr>
          <p:cNvPr id="4" name="Footer Placeholder 3">
            <a:extLst>
              <a:ext uri="{FF2B5EF4-FFF2-40B4-BE49-F238E27FC236}">
                <a16:creationId xmlns:a16="http://schemas.microsoft.com/office/drawing/2014/main" id="{95584826-7835-4514-BBF3-84CA69A0504E}"/>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7F0DFEBA-7829-4BE3-B6E3-0E0E92285C25}"/>
              </a:ext>
            </a:extLst>
          </p:cNvPr>
          <p:cNvSpPr>
            <a:spLocks noGrp="1"/>
          </p:cNvSpPr>
          <p:nvPr>
            <p:ph type="sldNum" sz="quarter" idx="12"/>
          </p:nvPr>
        </p:nvSpPr>
        <p:spPr/>
        <p:txBody>
          <a:bodyPr/>
          <a:lstStyle/>
          <a:p>
            <a:fld id="{DE80A6C8-14B8-4645-B1A9-9F8FD08AF95B}" type="slidenum">
              <a:rPr lang="en-US" smtClean="0"/>
              <a:t>22</a:t>
            </a:fld>
            <a:endParaRPr lang="en-US" dirty="0"/>
          </a:p>
        </p:txBody>
      </p:sp>
      <p:graphicFrame>
        <p:nvGraphicFramePr>
          <p:cNvPr id="6" name="Table 5">
            <a:extLst>
              <a:ext uri="{FF2B5EF4-FFF2-40B4-BE49-F238E27FC236}">
                <a16:creationId xmlns:a16="http://schemas.microsoft.com/office/drawing/2014/main" id="{C8801DC7-BD40-4349-A023-E0759E4BF5A9}"/>
              </a:ext>
            </a:extLst>
          </p:cNvPr>
          <p:cNvGraphicFramePr>
            <a:graphicFrameLocks noGrp="1"/>
          </p:cNvGraphicFramePr>
          <p:nvPr>
            <p:extLst>
              <p:ext uri="{D42A27DB-BD31-4B8C-83A1-F6EECF244321}">
                <p14:modId xmlns:p14="http://schemas.microsoft.com/office/powerpoint/2010/main" val="1013761400"/>
              </p:ext>
            </p:extLst>
          </p:nvPr>
        </p:nvGraphicFramePr>
        <p:xfrm>
          <a:off x="6269247" y="1700677"/>
          <a:ext cx="4145280" cy="2776433"/>
        </p:xfrm>
        <a:graphic>
          <a:graphicData uri="http://schemas.openxmlformats.org/drawingml/2006/table">
            <a:tbl>
              <a:tblPr firstRow="1" bandRow="1">
                <a:tableStyleId>{7DF18680-E054-41AD-8BC1-D1AEF772440D}</a:tableStyleId>
              </a:tblPr>
              <a:tblGrid>
                <a:gridCol w="2926080">
                  <a:extLst>
                    <a:ext uri="{9D8B030D-6E8A-4147-A177-3AD203B41FA5}">
                      <a16:colId xmlns:a16="http://schemas.microsoft.com/office/drawing/2014/main" val="842645057"/>
                    </a:ext>
                  </a:extLst>
                </a:gridCol>
                <a:gridCol w="609600">
                  <a:extLst>
                    <a:ext uri="{9D8B030D-6E8A-4147-A177-3AD203B41FA5}">
                      <a16:colId xmlns:a16="http://schemas.microsoft.com/office/drawing/2014/main" val="3319841767"/>
                    </a:ext>
                  </a:extLst>
                </a:gridCol>
                <a:gridCol w="609600">
                  <a:extLst>
                    <a:ext uri="{9D8B030D-6E8A-4147-A177-3AD203B41FA5}">
                      <a16:colId xmlns:a16="http://schemas.microsoft.com/office/drawing/2014/main" val="1794734725"/>
                    </a:ext>
                  </a:extLst>
                </a:gridCol>
              </a:tblGrid>
              <a:tr h="252403">
                <a:tc>
                  <a:txBody>
                    <a:bodyPr/>
                    <a:lstStyle/>
                    <a:p>
                      <a:pPr algn="l" fontAlgn="b"/>
                      <a:r>
                        <a:rPr lang="en-US" sz="1100" u="none" strike="noStrike" dirty="0">
                          <a:effectLst/>
                        </a:rPr>
                        <a:t>Top winter trip motivators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577529779"/>
                  </a:ext>
                </a:extLst>
              </a:tr>
              <a:tr h="252403">
                <a:tc>
                  <a:txBody>
                    <a:bodyPr/>
                    <a:lstStyle/>
                    <a:p>
                      <a:pPr algn="l" fontAlgn="b"/>
                      <a:r>
                        <a:rPr lang="en-US" sz="1100" b="0" i="0" u="none" strike="noStrike" dirty="0">
                          <a:solidFill>
                            <a:srgbClr val="000000"/>
                          </a:solidFill>
                          <a:effectLst/>
                          <a:latin typeface="Calibri" panose="020F0502020204030204" pitchFamily="34" charset="0"/>
                        </a:rPr>
                        <a:t>Beaches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7620" marR="7620" marT="7620" marB="0" anchor="ctr"/>
                </a:tc>
                <a:extLst>
                  <a:ext uri="{0D108BD9-81ED-4DB2-BD59-A6C34878D82A}">
                    <a16:rowId xmlns:a16="http://schemas.microsoft.com/office/drawing/2014/main" val="1910481898"/>
                  </a:ext>
                </a:extLst>
              </a:tr>
              <a:tr h="252403">
                <a:tc>
                  <a:txBody>
                    <a:bodyPr/>
                    <a:lstStyle/>
                    <a:p>
                      <a:pPr algn="l" fontAlgn="b"/>
                      <a:r>
                        <a:rPr lang="en-US" sz="1100" b="0" i="0" u="none" strike="noStrike" dirty="0">
                          <a:solidFill>
                            <a:srgbClr val="000000"/>
                          </a:solidFill>
                          <a:effectLst/>
                          <a:latin typeface="Calibri" panose="020F0502020204030204" pitchFamily="34" charset="0"/>
                        </a:rPr>
                        <a:t>Relaxing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38%</a:t>
                      </a:r>
                    </a:p>
                  </a:txBody>
                  <a:tcPr marL="7620" marR="7620" marT="7620" marB="0" anchor="ctr"/>
                </a:tc>
                <a:extLst>
                  <a:ext uri="{0D108BD9-81ED-4DB2-BD59-A6C34878D82A}">
                    <a16:rowId xmlns:a16="http://schemas.microsoft.com/office/drawing/2014/main" val="3601017264"/>
                  </a:ext>
                </a:extLst>
              </a:tr>
              <a:tr h="252403">
                <a:tc>
                  <a:txBody>
                    <a:bodyPr/>
                    <a:lstStyle/>
                    <a:p>
                      <a:pPr algn="l" fontAlgn="b"/>
                      <a:r>
                        <a:rPr lang="en-US" sz="1100" b="0" i="0" u="none" strike="noStrike" dirty="0">
                          <a:solidFill>
                            <a:srgbClr val="000000"/>
                          </a:solidFill>
                          <a:effectLst/>
                          <a:latin typeface="Calibri" panose="020F0502020204030204" pitchFamily="34" charset="0"/>
                        </a:rPr>
                        <a:t>Dining out</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extLst>
                  <a:ext uri="{0D108BD9-81ED-4DB2-BD59-A6C34878D82A}">
                    <a16:rowId xmlns:a16="http://schemas.microsoft.com/office/drawing/2014/main" val="2768929801"/>
                  </a:ext>
                </a:extLst>
              </a:tr>
              <a:tr h="252403">
                <a:tc>
                  <a:txBody>
                    <a:bodyPr/>
                    <a:lstStyle/>
                    <a:p>
                      <a:pPr algn="l" fontAlgn="b"/>
                      <a:r>
                        <a:rPr lang="en-US" sz="1100" b="0" i="0" u="none" strike="noStrike" dirty="0">
                          <a:solidFill>
                            <a:srgbClr val="000000"/>
                          </a:solidFill>
                          <a:effectLst/>
                          <a:latin typeface="Calibri" panose="020F0502020204030204" pitchFamily="34" charset="0"/>
                        </a:rPr>
                        <a:t>Shopping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extLst>
                  <a:ext uri="{0D108BD9-81ED-4DB2-BD59-A6C34878D82A}">
                    <a16:rowId xmlns:a16="http://schemas.microsoft.com/office/drawing/2014/main" val="1045927228"/>
                  </a:ext>
                </a:extLst>
              </a:tr>
              <a:tr h="252403">
                <a:tc>
                  <a:txBody>
                    <a:bodyPr/>
                    <a:lstStyle/>
                    <a:p>
                      <a:pPr algn="l" fontAlgn="b"/>
                      <a:r>
                        <a:rPr lang="en-US" sz="1100" b="0" i="0" u="none" strike="noStrike" dirty="0">
                          <a:solidFill>
                            <a:srgbClr val="000000"/>
                          </a:solidFill>
                          <a:effectLst/>
                          <a:latin typeface="Calibri" panose="020F0502020204030204" pitchFamily="34" charset="0"/>
                        </a:rPr>
                        <a:t>Sightseeing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extLst>
                  <a:ext uri="{0D108BD9-81ED-4DB2-BD59-A6C34878D82A}">
                    <a16:rowId xmlns:a16="http://schemas.microsoft.com/office/drawing/2014/main" val="1597630049"/>
                  </a:ext>
                </a:extLst>
              </a:tr>
              <a:tr h="252403">
                <a:tc>
                  <a:txBody>
                    <a:bodyPr/>
                    <a:lstStyle/>
                    <a:p>
                      <a:pPr algn="l" fontAlgn="b"/>
                      <a:r>
                        <a:rPr lang="en-US" sz="1100" b="0" i="0" u="none" strike="noStrike" dirty="0">
                          <a:solidFill>
                            <a:srgbClr val="000000"/>
                          </a:solidFill>
                          <a:effectLst/>
                          <a:latin typeface="Calibri" panose="020F0502020204030204" pitchFamily="34" charset="0"/>
                        </a:rPr>
                        <a:t>Swimming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1457554951"/>
                  </a:ext>
                </a:extLst>
              </a:tr>
              <a:tr h="252403">
                <a:tc>
                  <a:txBody>
                    <a:bodyPr/>
                    <a:lstStyle/>
                    <a:p>
                      <a:pPr algn="l" fontAlgn="b"/>
                      <a:r>
                        <a:rPr lang="en-US" sz="1100" b="0" i="0" u="none" strike="noStrike" dirty="0">
                          <a:solidFill>
                            <a:srgbClr val="000000"/>
                          </a:solidFill>
                          <a:effectLst/>
                          <a:latin typeface="Calibri" panose="020F0502020204030204" pitchFamily="34" charset="0"/>
                        </a:rPr>
                        <a:t>Visiting friends/relatives who live in the area</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329858633"/>
                  </a:ext>
                </a:extLst>
              </a:tr>
              <a:tr h="252403">
                <a:tc>
                  <a:txBody>
                    <a:bodyPr/>
                    <a:lstStyle/>
                    <a:p>
                      <a:pPr algn="l" fontAlgn="b"/>
                      <a:r>
                        <a:rPr lang="en-US" sz="1100" b="0" i="0" u="none" strike="noStrike" dirty="0">
                          <a:solidFill>
                            <a:srgbClr val="000000"/>
                          </a:solidFill>
                          <a:effectLst/>
                          <a:latin typeface="Calibri" panose="020F0502020204030204" pitchFamily="34" charset="0"/>
                        </a:rPr>
                        <a:t>Tanger Outlets</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extLst>
                  <a:ext uri="{0D108BD9-81ED-4DB2-BD59-A6C34878D82A}">
                    <a16:rowId xmlns:a16="http://schemas.microsoft.com/office/drawing/2014/main" val="1240922959"/>
                  </a:ext>
                </a:extLst>
              </a:tr>
              <a:tr h="252403">
                <a:tc>
                  <a:txBody>
                    <a:bodyPr/>
                    <a:lstStyle/>
                    <a:p>
                      <a:pPr algn="l" fontAlgn="b"/>
                      <a:r>
                        <a:rPr lang="en-US" sz="1100" b="0" i="0" u="none" strike="noStrike" dirty="0">
                          <a:solidFill>
                            <a:srgbClr val="000000"/>
                          </a:solidFill>
                          <a:effectLst/>
                          <a:latin typeface="Calibri" panose="020F0502020204030204" pitchFamily="34" charset="0"/>
                        </a:rPr>
                        <a:t>Family/friends reunion</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extLst>
                  <a:ext uri="{0D108BD9-81ED-4DB2-BD59-A6C34878D82A}">
                    <a16:rowId xmlns:a16="http://schemas.microsoft.com/office/drawing/2014/main" val="2517841876"/>
                  </a:ext>
                </a:extLst>
              </a:tr>
              <a:tr h="252403">
                <a:tc>
                  <a:txBody>
                    <a:bodyPr/>
                    <a:lstStyle/>
                    <a:p>
                      <a:pPr algn="l" fontAlgn="b"/>
                      <a:r>
                        <a:rPr lang="en-US" sz="1100" b="0" i="0" u="none" strike="noStrike" dirty="0">
                          <a:solidFill>
                            <a:srgbClr val="000000"/>
                          </a:solidFill>
                          <a:effectLst/>
                          <a:latin typeface="Calibri" panose="020F0502020204030204" pitchFamily="34" charset="0"/>
                        </a:rPr>
                        <a:t>Shelling</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extLst>
                  <a:ext uri="{0D108BD9-81ED-4DB2-BD59-A6C34878D82A}">
                    <a16:rowId xmlns:a16="http://schemas.microsoft.com/office/drawing/2014/main" val="1114168562"/>
                  </a:ext>
                </a:extLst>
              </a:tr>
            </a:tbl>
          </a:graphicData>
        </a:graphic>
      </p:graphicFrame>
      <p:sp>
        <p:nvSpPr>
          <p:cNvPr id="7" name="TextBox 6">
            <a:extLst>
              <a:ext uri="{FF2B5EF4-FFF2-40B4-BE49-F238E27FC236}">
                <a16:creationId xmlns:a16="http://schemas.microsoft.com/office/drawing/2014/main" id="{0F71F05C-1B57-413B-B7FA-62366FA1B7CE}"/>
              </a:ext>
            </a:extLst>
          </p:cNvPr>
          <p:cNvSpPr txBox="1"/>
          <p:nvPr/>
        </p:nvSpPr>
        <p:spPr>
          <a:xfrm>
            <a:off x="838199" y="6062583"/>
            <a:ext cx="10377414" cy="369332"/>
          </a:xfrm>
          <a:prstGeom prst="rect">
            <a:avLst/>
          </a:prstGeom>
          <a:noFill/>
        </p:spPr>
        <p:txBody>
          <a:bodyPr wrap="square" rtlCol="0">
            <a:spAutoFit/>
          </a:bodyPr>
          <a:lstStyle/>
          <a:p>
            <a:r>
              <a:rPr lang="en-US" sz="900" dirty="0">
                <a:solidFill>
                  <a:srgbClr val="898989"/>
                </a:solidFill>
              </a:rPr>
              <a:t>Question text: Which of these attractions and activities motivated you to choose Gulf Shores/Orange Beach as the destination for your trip? Select up to 5. Response options are those selected as activities/attractions participated in.</a:t>
            </a:r>
          </a:p>
        </p:txBody>
      </p:sp>
    </p:spTree>
    <p:extLst>
      <p:ext uri="{BB962C8B-B14F-4D97-AF65-F5344CB8AC3E}">
        <p14:creationId xmlns:p14="http://schemas.microsoft.com/office/powerpoint/2010/main" val="3517813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4"/>
            <a:ext cx="10082822" cy="1325563"/>
          </a:xfrm>
        </p:spPr>
        <p:txBody>
          <a:bodyPr>
            <a:normAutofit/>
          </a:bodyPr>
          <a:lstStyle/>
          <a:p>
            <a:r>
              <a:rPr lang="en-US" sz="1800" dirty="0"/>
              <a:t>Spending for winter trips is consistent year over year, with vacation rental/condo spending rising to meet hotel spending (versus fall, where hotel spending was higher).</a:t>
            </a:r>
          </a:p>
          <a:p>
            <a:r>
              <a:rPr lang="en-US" sz="1800" dirty="0"/>
              <a:t>The per-person efficiency of vacation rentals is one of the appeals for larger groups.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23</a:t>
            </a:fld>
            <a:endParaRPr lang="en-US" dirty="0"/>
          </a:p>
        </p:txBody>
      </p:sp>
      <p:graphicFrame>
        <p:nvGraphicFramePr>
          <p:cNvPr id="8" name="Chart 7">
            <a:extLst>
              <a:ext uri="{FF2B5EF4-FFF2-40B4-BE49-F238E27FC236}">
                <a16:creationId xmlns:a16="http://schemas.microsoft.com/office/drawing/2014/main" id="{958F6C07-0E0D-4E5D-8C7C-9FA52C944576}"/>
              </a:ext>
            </a:extLst>
          </p:cNvPr>
          <p:cNvGraphicFramePr>
            <a:graphicFrameLocks/>
          </p:cNvGraphicFramePr>
          <p:nvPr>
            <p:extLst>
              <p:ext uri="{D42A27DB-BD31-4B8C-83A1-F6EECF244321}">
                <p14:modId xmlns:p14="http://schemas.microsoft.com/office/powerpoint/2010/main" val="4058040630"/>
              </p:ext>
            </p:extLst>
          </p:nvPr>
        </p:nvGraphicFramePr>
        <p:xfrm>
          <a:off x="1215031" y="3228190"/>
          <a:ext cx="4577715" cy="24833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F6CC6D80-D7D5-4D12-A249-33A2B8DFECC9}"/>
              </a:ext>
            </a:extLst>
          </p:cNvPr>
          <p:cNvGraphicFramePr>
            <a:graphicFrameLocks/>
          </p:cNvGraphicFramePr>
          <p:nvPr>
            <p:extLst>
              <p:ext uri="{D42A27DB-BD31-4B8C-83A1-F6EECF244321}">
                <p14:modId xmlns:p14="http://schemas.microsoft.com/office/powerpoint/2010/main" val="3694795163"/>
              </p:ext>
            </p:extLst>
          </p:nvPr>
        </p:nvGraphicFramePr>
        <p:xfrm>
          <a:off x="6033308" y="3071334"/>
          <a:ext cx="4467026" cy="2483312"/>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09124857-A20F-4963-9F8C-8989EF5718CB}"/>
              </a:ext>
            </a:extLst>
          </p:cNvPr>
          <p:cNvSpPr txBox="1"/>
          <p:nvPr/>
        </p:nvSpPr>
        <p:spPr>
          <a:xfrm>
            <a:off x="7564340" y="6932909"/>
            <a:ext cx="215660" cy="215444"/>
          </a:xfrm>
          <a:prstGeom prst="rect">
            <a:avLst/>
          </a:prstGeom>
          <a:noFill/>
        </p:spPr>
        <p:txBody>
          <a:bodyPr wrap="square" rtlCol="0">
            <a:spAutoFit/>
          </a:bodyPr>
          <a:lstStyle/>
          <a:p>
            <a:r>
              <a:rPr lang="en-US" sz="800" dirty="0"/>
              <a:t>a</a:t>
            </a:r>
          </a:p>
        </p:txBody>
      </p:sp>
      <p:sp>
        <p:nvSpPr>
          <p:cNvPr id="13" name="TextBox 12">
            <a:extLst>
              <a:ext uri="{FF2B5EF4-FFF2-40B4-BE49-F238E27FC236}">
                <a16:creationId xmlns:a16="http://schemas.microsoft.com/office/drawing/2014/main" id="{B5B6D8F5-6103-4594-BE74-1807AD37E7C4}"/>
              </a:ext>
            </a:extLst>
          </p:cNvPr>
          <p:cNvSpPr txBox="1"/>
          <p:nvPr/>
        </p:nvSpPr>
        <p:spPr>
          <a:xfrm>
            <a:off x="9654732" y="6907031"/>
            <a:ext cx="215660" cy="215444"/>
          </a:xfrm>
          <a:prstGeom prst="rect">
            <a:avLst/>
          </a:prstGeom>
          <a:noFill/>
        </p:spPr>
        <p:txBody>
          <a:bodyPr wrap="square" rtlCol="0">
            <a:spAutoFit/>
          </a:bodyPr>
          <a:lstStyle/>
          <a:p>
            <a:r>
              <a:rPr lang="en-US" sz="800" dirty="0"/>
              <a:t>b</a:t>
            </a:r>
          </a:p>
        </p:txBody>
      </p:sp>
      <p:sp>
        <p:nvSpPr>
          <p:cNvPr id="16" name="TextBox 15">
            <a:extLst>
              <a:ext uri="{FF2B5EF4-FFF2-40B4-BE49-F238E27FC236}">
                <a16:creationId xmlns:a16="http://schemas.microsoft.com/office/drawing/2014/main" id="{D98A6A29-D29C-47DB-89E0-386570E9CC26}"/>
              </a:ext>
            </a:extLst>
          </p:cNvPr>
          <p:cNvSpPr txBox="1"/>
          <p:nvPr/>
        </p:nvSpPr>
        <p:spPr>
          <a:xfrm>
            <a:off x="6214663" y="5238473"/>
            <a:ext cx="3848907" cy="230832"/>
          </a:xfrm>
          <a:prstGeom prst="rect">
            <a:avLst/>
          </a:prstGeom>
          <a:noFill/>
        </p:spPr>
        <p:txBody>
          <a:bodyPr wrap="square" rtlCol="0">
            <a:spAutoFit/>
          </a:bodyPr>
          <a:lstStyle/>
          <a:p>
            <a:r>
              <a:rPr lang="en-US" sz="900" dirty="0"/>
              <a:t>               (a)                             (c)                                           (b)                           (d)</a:t>
            </a:r>
          </a:p>
        </p:txBody>
      </p:sp>
      <p:sp>
        <p:nvSpPr>
          <p:cNvPr id="17" name="TextBox 16">
            <a:extLst>
              <a:ext uri="{FF2B5EF4-FFF2-40B4-BE49-F238E27FC236}">
                <a16:creationId xmlns:a16="http://schemas.microsoft.com/office/drawing/2014/main" id="{81D55685-3787-49F7-9CDF-0D7BAB111340}"/>
              </a:ext>
            </a:extLst>
          </p:cNvPr>
          <p:cNvSpPr txBox="1"/>
          <p:nvPr/>
        </p:nvSpPr>
        <p:spPr>
          <a:xfrm>
            <a:off x="6409927" y="5554646"/>
            <a:ext cx="3653643" cy="507831"/>
          </a:xfrm>
          <a:prstGeom prst="rect">
            <a:avLst/>
          </a:prstGeom>
          <a:noFill/>
        </p:spPr>
        <p:txBody>
          <a:bodyPr wrap="square" rtlCol="0">
            <a:spAutoFit/>
          </a:bodyPr>
          <a:lstStyle/>
          <a:p>
            <a:r>
              <a:rPr lang="en-US" sz="900" dirty="0">
                <a:solidFill>
                  <a:srgbClr val="898989"/>
                </a:solidFill>
              </a:rPr>
              <a:t>Condo/vacation rental 2017-18 n= 100 (a); 2018-19 n=109 (b)</a:t>
            </a:r>
          </a:p>
          <a:p>
            <a:r>
              <a:rPr lang="en-US" sz="900" dirty="0">
                <a:solidFill>
                  <a:srgbClr val="898989"/>
                </a:solidFill>
              </a:rPr>
              <a:t>Hotel/motel 2017-18 n= 454 (c); 2018-19 n=292 (d)</a:t>
            </a:r>
          </a:p>
          <a:p>
            <a:r>
              <a:rPr lang="en-US" sz="900" dirty="0">
                <a:solidFill>
                  <a:srgbClr val="898989"/>
                </a:solidFill>
              </a:rPr>
              <a:t>a / b / c / d indicate statistically significant differences at the 95% level. </a:t>
            </a:r>
          </a:p>
        </p:txBody>
      </p:sp>
      <p:sp>
        <p:nvSpPr>
          <p:cNvPr id="18" name="TextBox 17">
            <a:extLst>
              <a:ext uri="{FF2B5EF4-FFF2-40B4-BE49-F238E27FC236}">
                <a16:creationId xmlns:a16="http://schemas.microsoft.com/office/drawing/2014/main" id="{C92128D9-3CDA-4FE9-9B31-2487EB70FE1A}"/>
              </a:ext>
            </a:extLst>
          </p:cNvPr>
          <p:cNvSpPr txBox="1"/>
          <p:nvPr/>
        </p:nvSpPr>
        <p:spPr>
          <a:xfrm>
            <a:off x="832609" y="6058195"/>
            <a:ext cx="10383982" cy="369332"/>
          </a:xfrm>
          <a:prstGeom prst="rect">
            <a:avLst/>
          </a:prstGeom>
          <a:noFill/>
        </p:spPr>
        <p:txBody>
          <a:bodyPr wrap="square" rtlCol="0">
            <a:spAutoFit/>
          </a:bodyPr>
          <a:lstStyle/>
          <a:p>
            <a:r>
              <a:rPr lang="en-US" sz="900" dirty="0">
                <a:solidFill>
                  <a:srgbClr val="898989"/>
                </a:solidFill>
              </a:rPr>
              <a:t>Question text: To help us better understand the economic impact of tourism, what was the approximate amount of money your travel party spent while in Gulf Shores/Orange Beach on your trip? [Category prompts] Including yourself, how many people were in your travel party? How many nights did you stay in Gulf Shores/Orange Beach during this trip? If you did not stay overnight, please enter '0'. Open-ended numeric responses.</a:t>
            </a:r>
          </a:p>
        </p:txBody>
      </p:sp>
    </p:spTree>
    <p:extLst>
      <p:ext uri="{BB962C8B-B14F-4D97-AF65-F5344CB8AC3E}">
        <p14:creationId xmlns:p14="http://schemas.microsoft.com/office/powerpoint/2010/main" val="30147211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Trip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07305" y="1825625"/>
            <a:ext cx="10747075" cy="4530725"/>
          </a:xfrm>
        </p:spPr>
        <p:txBody>
          <a:bodyPr>
            <a:normAutofit/>
          </a:bodyPr>
          <a:lstStyle/>
          <a:p>
            <a:r>
              <a:rPr lang="en-US" sz="1800" dirty="0"/>
              <a:t>Visitor spending is up this year, although each spending category represents nearly the same share of spending as in 2017.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24</a:t>
            </a:fld>
            <a:endParaRPr lang="en-US" dirty="0"/>
          </a:p>
        </p:txBody>
      </p:sp>
      <p:sp>
        <p:nvSpPr>
          <p:cNvPr id="9" name="TextBox 8">
            <a:extLst>
              <a:ext uri="{FF2B5EF4-FFF2-40B4-BE49-F238E27FC236}">
                <a16:creationId xmlns:a16="http://schemas.microsoft.com/office/drawing/2014/main" id="{9657E4C8-34F8-4A27-AB8E-E02C851F446E}"/>
              </a:ext>
            </a:extLst>
          </p:cNvPr>
          <p:cNvSpPr txBox="1"/>
          <p:nvPr/>
        </p:nvSpPr>
        <p:spPr>
          <a:xfrm>
            <a:off x="831439" y="5595028"/>
            <a:ext cx="4787751" cy="230832"/>
          </a:xfrm>
          <a:prstGeom prst="rect">
            <a:avLst/>
          </a:prstGeom>
          <a:noFill/>
        </p:spPr>
        <p:txBody>
          <a:bodyPr wrap="square" rtlCol="0">
            <a:spAutoFit/>
          </a:bodyPr>
          <a:lstStyle/>
          <a:p>
            <a:r>
              <a:rPr lang="en-US" sz="900" dirty="0">
                <a:solidFill>
                  <a:srgbClr val="898989"/>
                </a:solidFill>
              </a:rPr>
              <a:t>2017-18 n= 554 (a); 2018-19 n=401 (b).</a:t>
            </a:r>
          </a:p>
        </p:txBody>
      </p:sp>
      <p:graphicFrame>
        <p:nvGraphicFramePr>
          <p:cNvPr id="10" name="Table 9">
            <a:extLst>
              <a:ext uri="{FF2B5EF4-FFF2-40B4-BE49-F238E27FC236}">
                <a16:creationId xmlns:a16="http://schemas.microsoft.com/office/drawing/2014/main" id="{5A1B5AF8-B456-462B-B854-EB5FCDE0DEC5}"/>
              </a:ext>
            </a:extLst>
          </p:cNvPr>
          <p:cNvGraphicFramePr>
            <a:graphicFrameLocks noGrp="1"/>
          </p:cNvGraphicFramePr>
          <p:nvPr>
            <p:extLst>
              <p:ext uri="{D42A27DB-BD31-4B8C-83A1-F6EECF244321}">
                <p14:modId xmlns:p14="http://schemas.microsoft.com/office/powerpoint/2010/main" val="3292158677"/>
              </p:ext>
            </p:extLst>
          </p:nvPr>
        </p:nvGraphicFramePr>
        <p:xfrm>
          <a:off x="732365" y="2405656"/>
          <a:ext cx="5029200" cy="3086279"/>
        </p:xfrm>
        <a:graphic>
          <a:graphicData uri="http://schemas.openxmlformats.org/drawingml/2006/table">
            <a:tbl>
              <a:tblPr firstRow="1" bandRow="1">
                <a:tableStyleId>{21E4AEA4-8DFA-4A89-87EB-49C32662AFE0}</a:tableStyleId>
              </a:tblPr>
              <a:tblGrid>
                <a:gridCol w="2103120">
                  <a:extLst>
                    <a:ext uri="{9D8B030D-6E8A-4147-A177-3AD203B41FA5}">
                      <a16:colId xmlns:a16="http://schemas.microsoft.com/office/drawing/2014/main" val="2430212641"/>
                    </a:ext>
                  </a:extLst>
                </a:gridCol>
                <a:gridCol w="731520">
                  <a:extLst>
                    <a:ext uri="{9D8B030D-6E8A-4147-A177-3AD203B41FA5}">
                      <a16:colId xmlns:a16="http://schemas.microsoft.com/office/drawing/2014/main" val="202788439"/>
                    </a:ext>
                  </a:extLst>
                </a:gridCol>
                <a:gridCol w="731520">
                  <a:extLst>
                    <a:ext uri="{9D8B030D-6E8A-4147-A177-3AD203B41FA5}">
                      <a16:colId xmlns:a16="http://schemas.microsoft.com/office/drawing/2014/main" val="503898689"/>
                    </a:ext>
                  </a:extLst>
                </a:gridCol>
                <a:gridCol w="731520">
                  <a:extLst>
                    <a:ext uri="{9D8B030D-6E8A-4147-A177-3AD203B41FA5}">
                      <a16:colId xmlns:a16="http://schemas.microsoft.com/office/drawing/2014/main" val="2985659437"/>
                    </a:ext>
                  </a:extLst>
                </a:gridCol>
                <a:gridCol w="731520">
                  <a:extLst>
                    <a:ext uri="{9D8B030D-6E8A-4147-A177-3AD203B41FA5}">
                      <a16:colId xmlns:a16="http://schemas.microsoft.com/office/drawing/2014/main" val="608338435"/>
                    </a:ext>
                  </a:extLst>
                </a:gridCol>
              </a:tblGrid>
              <a:tr h="339859">
                <a:tc rowSpan="2">
                  <a:txBody>
                    <a:bodyPr/>
                    <a:lstStyle/>
                    <a:p>
                      <a:pPr algn="l" fontAlgn="b"/>
                      <a:r>
                        <a:rPr lang="en-US" sz="1100" u="none" strike="noStrike" dirty="0">
                          <a:effectLst/>
                        </a:rPr>
                        <a:t>Average Travel Party </a:t>
                      </a:r>
                    </a:p>
                    <a:p>
                      <a:pPr algn="l" fontAlgn="b"/>
                      <a:r>
                        <a:rPr lang="en-US" sz="1100" u="none" strike="noStrike" dirty="0">
                          <a:effectLst/>
                        </a:rPr>
                        <a:t>Expenditures per Trip – WINTER </a:t>
                      </a:r>
                      <a:endParaRPr lang="en-US" sz="1100" b="0" i="0" u="none" strike="noStrike" dirty="0">
                        <a:solidFill>
                          <a:srgbClr val="000000"/>
                        </a:solidFill>
                        <a:effectLst/>
                        <a:latin typeface="Calibri" panose="020F0502020204030204" pitchFamily="34" charset="0"/>
                      </a:endParaRPr>
                    </a:p>
                  </a:txBody>
                  <a:tcPr marR="7451" marT="7451" marB="0" anchor="ctr"/>
                </a:tc>
                <a:tc gridSpan="2">
                  <a:txBody>
                    <a:bodyPr/>
                    <a:lstStyle/>
                    <a:p>
                      <a:pPr algn="ctr" fontAlgn="b"/>
                      <a:r>
                        <a:rPr lang="en-US" sz="1100" u="none" strike="noStrike" dirty="0">
                          <a:effectLst/>
                        </a:rPr>
                        <a:t>2017-18 (a)</a:t>
                      </a:r>
                      <a:endParaRPr lang="en-US" sz="1100" b="0" i="0" u="none" strike="noStrike" dirty="0">
                        <a:solidFill>
                          <a:srgbClr val="000000"/>
                        </a:solidFill>
                        <a:effectLst/>
                        <a:latin typeface="Calibri" panose="020F0502020204030204" pitchFamily="34" charset="0"/>
                      </a:endParaRPr>
                    </a:p>
                  </a:txBody>
                  <a:tcPr marL="7451" marR="7451" marT="7451"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451" marR="7451" marT="7451" marB="0" anchor="ctr"/>
                </a:tc>
                <a:tc gridSpan="2">
                  <a:txBody>
                    <a:bodyPr/>
                    <a:lstStyle/>
                    <a:p>
                      <a:pPr algn="ctr" fontAlgn="b"/>
                      <a:r>
                        <a:rPr lang="en-US" sz="1100" u="none" strike="noStrike" dirty="0">
                          <a:effectLst/>
                        </a:rPr>
                        <a:t>2018-19 (b)</a:t>
                      </a:r>
                      <a:endParaRPr lang="en-US" sz="1100" b="0" i="0" u="none" strike="noStrike" dirty="0">
                        <a:solidFill>
                          <a:srgbClr val="000000"/>
                        </a:solidFill>
                        <a:effectLst/>
                        <a:latin typeface="Calibri" panose="020F0502020204030204" pitchFamily="34" charset="0"/>
                      </a:endParaRPr>
                    </a:p>
                  </a:txBody>
                  <a:tcPr marL="7451" marR="7451" marT="7451"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451" marR="7451" marT="7451" marB="0" anchor="ctr"/>
                </a:tc>
                <a:extLst>
                  <a:ext uri="{0D108BD9-81ED-4DB2-BD59-A6C34878D82A}">
                    <a16:rowId xmlns:a16="http://schemas.microsoft.com/office/drawing/2014/main" val="1961366456"/>
                  </a:ext>
                </a:extLst>
              </a:tr>
              <a:tr h="367407">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u="none" strike="noStrike" dirty="0">
                          <a:effectLst/>
                        </a:rPr>
                        <a:t>Spending</a:t>
                      </a:r>
                      <a:endParaRPr lang="en-US" sz="1100" b="1" i="0" u="none" strike="noStrike" dirty="0">
                        <a:solidFill>
                          <a:srgbClr val="000000"/>
                        </a:solidFill>
                        <a:effectLst/>
                        <a:latin typeface="Calibri" panose="020F0502020204030204" pitchFamily="34" charset="0"/>
                      </a:endParaRPr>
                    </a:p>
                  </a:txBody>
                  <a:tcPr marL="7451" marR="7451" marT="7451" marB="0" anchor="ctr"/>
                </a:tc>
                <a:tc>
                  <a:txBody>
                    <a:bodyPr/>
                    <a:lstStyle/>
                    <a:p>
                      <a:pPr algn="ctr" fontAlgn="b"/>
                      <a:r>
                        <a:rPr lang="en-US" sz="1100" u="none" strike="noStrike" dirty="0">
                          <a:effectLst/>
                        </a:rPr>
                        <a:t>% of total</a:t>
                      </a:r>
                      <a:endParaRPr lang="en-US" sz="1100" b="1" i="0" u="none" strike="noStrike" dirty="0">
                        <a:solidFill>
                          <a:srgbClr val="000000"/>
                        </a:solidFill>
                        <a:effectLst/>
                        <a:latin typeface="Calibri" panose="020F0502020204030204" pitchFamily="34" charset="0"/>
                      </a:endParaRPr>
                    </a:p>
                  </a:txBody>
                  <a:tcPr marL="7451" marR="7451" marT="7451" marB="0" anchor="ctr"/>
                </a:tc>
                <a:tc>
                  <a:txBody>
                    <a:bodyPr/>
                    <a:lstStyle/>
                    <a:p>
                      <a:pPr algn="ctr" fontAlgn="b"/>
                      <a:r>
                        <a:rPr lang="en-US" sz="1100" u="none" strike="noStrike" dirty="0">
                          <a:effectLst/>
                        </a:rPr>
                        <a:t>Spending</a:t>
                      </a:r>
                      <a:endParaRPr lang="en-US" sz="1100" b="1" i="0" u="none" strike="noStrike" dirty="0">
                        <a:solidFill>
                          <a:srgbClr val="000000"/>
                        </a:solidFill>
                        <a:effectLst/>
                        <a:latin typeface="Calibri" panose="020F0502020204030204" pitchFamily="34" charset="0"/>
                      </a:endParaRPr>
                    </a:p>
                  </a:txBody>
                  <a:tcPr marL="7451" marR="7451" marT="7451" marB="0" anchor="ctr"/>
                </a:tc>
                <a:tc>
                  <a:txBody>
                    <a:bodyPr/>
                    <a:lstStyle/>
                    <a:p>
                      <a:pPr algn="ctr" fontAlgn="b"/>
                      <a:r>
                        <a:rPr lang="en-US" sz="1100" u="none" strike="noStrike" dirty="0">
                          <a:effectLst/>
                        </a:rPr>
                        <a:t>% of total</a:t>
                      </a:r>
                      <a:endParaRPr lang="en-US" sz="1100" b="1" i="0" u="none" strike="noStrike" dirty="0">
                        <a:solidFill>
                          <a:srgbClr val="000000"/>
                        </a:solidFill>
                        <a:effectLst/>
                        <a:latin typeface="Calibri" panose="020F0502020204030204" pitchFamily="34" charset="0"/>
                      </a:endParaRPr>
                    </a:p>
                  </a:txBody>
                  <a:tcPr marL="7451" marR="7451" marT="7451" marB="0" anchor="ctr"/>
                </a:tc>
                <a:extLst>
                  <a:ext uri="{0D108BD9-81ED-4DB2-BD59-A6C34878D82A}">
                    <a16:rowId xmlns:a16="http://schemas.microsoft.com/office/drawing/2014/main" val="477200885"/>
                  </a:ext>
                </a:extLst>
              </a:tr>
              <a:tr h="339859">
                <a:tc>
                  <a:txBody>
                    <a:bodyPr/>
                    <a:lstStyle/>
                    <a:p>
                      <a:pPr algn="l" fontAlgn="b"/>
                      <a:r>
                        <a:rPr lang="en-US" sz="1100" u="none" strike="noStrike" dirty="0">
                          <a:effectLst/>
                        </a:rPr>
                        <a:t>Lodging</a:t>
                      </a:r>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$890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$944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41%</a:t>
                      </a:r>
                    </a:p>
                  </a:txBody>
                  <a:tcPr marL="7620" marR="7620" marT="7620" marB="0" anchor="ctr"/>
                </a:tc>
                <a:extLst>
                  <a:ext uri="{0D108BD9-81ED-4DB2-BD59-A6C34878D82A}">
                    <a16:rowId xmlns:a16="http://schemas.microsoft.com/office/drawing/2014/main" val="4019048155"/>
                  </a:ext>
                </a:extLst>
              </a:tr>
              <a:tr h="339859">
                <a:tc>
                  <a:txBody>
                    <a:bodyPr/>
                    <a:lstStyle/>
                    <a:p>
                      <a:pPr algn="l" fontAlgn="b"/>
                      <a:r>
                        <a:rPr lang="en-US" sz="1100" u="none" strike="noStrike" dirty="0">
                          <a:effectLst/>
                        </a:rPr>
                        <a:t>Meals/food/groceries</a:t>
                      </a:r>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$389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$460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ctr"/>
                </a:tc>
                <a:extLst>
                  <a:ext uri="{0D108BD9-81ED-4DB2-BD59-A6C34878D82A}">
                    <a16:rowId xmlns:a16="http://schemas.microsoft.com/office/drawing/2014/main" val="3634355647"/>
                  </a:ext>
                </a:extLst>
              </a:tr>
              <a:tr h="339859">
                <a:tc>
                  <a:txBody>
                    <a:bodyPr/>
                    <a:lstStyle/>
                    <a:p>
                      <a:pPr algn="l" fontAlgn="b"/>
                      <a:r>
                        <a:rPr lang="en-US" sz="1100" u="none" strike="noStrike" dirty="0">
                          <a:effectLst/>
                        </a:rPr>
                        <a:t>Shopping</a:t>
                      </a:r>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$280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$338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7620" marR="7620" marT="7620" marB="0" anchor="ctr"/>
                </a:tc>
                <a:extLst>
                  <a:ext uri="{0D108BD9-81ED-4DB2-BD59-A6C34878D82A}">
                    <a16:rowId xmlns:a16="http://schemas.microsoft.com/office/drawing/2014/main" val="59194467"/>
                  </a:ext>
                </a:extLst>
              </a:tr>
              <a:tr h="339859">
                <a:tc>
                  <a:txBody>
                    <a:bodyPr/>
                    <a:lstStyle/>
                    <a:p>
                      <a:pPr algn="l" fontAlgn="b"/>
                      <a:r>
                        <a:rPr lang="en-US" sz="1100" u="none" strike="noStrike" dirty="0">
                          <a:effectLst/>
                        </a:rPr>
                        <a:t>Recreation or entertainment</a:t>
                      </a:r>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$261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$243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1093167737"/>
                  </a:ext>
                </a:extLst>
              </a:tr>
              <a:tr h="339859">
                <a:tc>
                  <a:txBody>
                    <a:bodyPr/>
                    <a:lstStyle/>
                    <a:p>
                      <a:pPr algn="l" fontAlgn="b"/>
                      <a:r>
                        <a:rPr lang="en-US" sz="1100" u="none" strike="noStrike" dirty="0">
                          <a:effectLst/>
                        </a:rPr>
                        <a:t>Transportation within Gulf Shores</a:t>
                      </a:r>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$94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$271</a:t>
                      </a:r>
                      <a:r>
                        <a:rPr lang="en-US" sz="1100" b="0" i="0" u="none" strike="noStrike" baseline="30000" dirty="0">
                          <a:solidFill>
                            <a:srgbClr val="000000"/>
                          </a:solidFill>
                          <a:effectLst/>
                          <a:latin typeface="Calibri" panose="020F0502020204030204" pitchFamily="34" charset="0"/>
                        </a:rPr>
                        <a:t>a</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2549649662"/>
                  </a:ext>
                </a:extLst>
              </a:tr>
              <a:tr h="339859">
                <a:tc>
                  <a:txBody>
                    <a:bodyPr/>
                    <a:lstStyle/>
                    <a:p>
                      <a:pPr algn="l" fontAlgn="b"/>
                      <a:r>
                        <a:rPr lang="en-US" sz="1100" u="none" strike="noStrike" dirty="0">
                          <a:effectLst/>
                        </a:rPr>
                        <a:t>Other</a:t>
                      </a:r>
                      <a:endParaRPr lang="en-US" sz="1100" b="0"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$58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extLst>
                  <a:ext uri="{0D108BD9-81ED-4DB2-BD59-A6C34878D82A}">
                    <a16:rowId xmlns:a16="http://schemas.microsoft.com/office/drawing/2014/main" val="2274660964"/>
                  </a:ext>
                </a:extLst>
              </a:tr>
              <a:tr h="339859">
                <a:tc>
                  <a:txBody>
                    <a:bodyPr/>
                    <a:lstStyle/>
                    <a:p>
                      <a:pPr algn="l" fontAlgn="b"/>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$1,972</a:t>
                      </a:r>
                    </a:p>
                  </a:txBody>
                  <a:tcPr marL="7620" marR="7620" marT="7620" marB="0" anchor="ct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451" marR="7451" marT="7451" marB="0" anchor="ctr"/>
                </a:tc>
                <a:tc>
                  <a:txBody>
                    <a:bodyPr/>
                    <a:lstStyle/>
                    <a:p>
                      <a:pPr algn="ctr" fontAlgn="b"/>
                      <a:r>
                        <a:rPr lang="en-US" sz="1100" b="0" i="0" u="none" strike="noStrike" dirty="0">
                          <a:solidFill>
                            <a:srgbClr val="000000"/>
                          </a:solidFill>
                          <a:effectLst/>
                          <a:latin typeface="Calibri" panose="020F0502020204030204" pitchFamily="34" charset="0"/>
                        </a:rPr>
                        <a:t>$2,310</a:t>
                      </a:r>
                    </a:p>
                  </a:txBody>
                  <a:tcPr marL="7620" marR="7620" marT="7620" marB="0" anchor="ct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7451" marR="7451" marT="7451" marB="0" anchor="ctr"/>
                </a:tc>
                <a:extLst>
                  <a:ext uri="{0D108BD9-81ED-4DB2-BD59-A6C34878D82A}">
                    <a16:rowId xmlns:a16="http://schemas.microsoft.com/office/drawing/2014/main" val="4025213902"/>
                  </a:ext>
                </a:extLst>
              </a:tr>
            </a:tbl>
          </a:graphicData>
        </a:graphic>
      </p:graphicFrame>
      <p:graphicFrame>
        <p:nvGraphicFramePr>
          <p:cNvPr id="11" name="Table 10">
            <a:extLst>
              <a:ext uri="{FF2B5EF4-FFF2-40B4-BE49-F238E27FC236}">
                <a16:creationId xmlns:a16="http://schemas.microsoft.com/office/drawing/2014/main" id="{319C4BFD-5D93-43C8-8FA4-DAFF7D05D65F}"/>
              </a:ext>
            </a:extLst>
          </p:cNvPr>
          <p:cNvGraphicFramePr>
            <a:graphicFrameLocks noGrp="1"/>
          </p:cNvGraphicFramePr>
          <p:nvPr>
            <p:extLst>
              <p:ext uri="{D42A27DB-BD31-4B8C-83A1-F6EECF244321}">
                <p14:modId xmlns:p14="http://schemas.microsoft.com/office/powerpoint/2010/main" val="2956698153"/>
              </p:ext>
            </p:extLst>
          </p:nvPr>
        </p:nvGraphicFramePr>
        <p:xfrm>
          <a:off x="5867483" y="2405656"/>
          <a:ext cx="5760720" cy="3061344"/>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1378947754"/>
                    </a:ext>
                  </a:extLst>
                </a:gridCol>
                <a:gridCol w="914400">
                  <a:extLst>
                    <a:ext uri="{9D8B030D-6E8A-4147-A177-3AD203B41FA5}">
                      <a16:colId xmlns:a16="http://schemas.microsoft.com/office/drawing/2014/main" val="2152340405"/>
                    </a:ext>
                  </a:extLst>
                </a:gridCol>
                <a:gridCol w="914400">
                  <a:extLst>
                    <a:ext uri="{9D8B030D-6E8A-4147-A177-3AD203B41FA5}">
                      <a16:colId xmlns:a16="http://schemas.microsoft.com/office/drawing/2014/main" val="1162680586"/>
                    </a:ext>
                  </a:extLst>
                </a:gridCol>
                <a:gridCol w="914400">
                  <a:extLst>
                    <a:ext uri="{9D8B030D-6E8A-4147-A177-3AD203B41FA5}">
                      <a16:colId xmlns:a16="http://schemas.microsoft.com/office/drawing/2014/main" val="1925282670"/>
                    </a:ext>
                  </a:extLst>
                </a:gridCol>
                <a:gridCol w="914400">
                  <a:extLst>
                    <a:ext uri="{9D8B030D-6E8A-4147-A177-3AD203B41FA5}">
                      <a16:colId xmlns:a16="http://schemas.microsoft.com/office/drawing/2014/main" val="2520038285"/>
                    </a:ext>
                  </a:extLst>
                </a:gridCol>
              </a:tblGrid>
              <a:tr h="339859">
                <a:tc rowSpan="2">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mn-lt"/>
                        </a:rPr>
                        <a:t>Average Travel Party </a:t>
                      </a:r>
                    </a:p>
                    <a:p>
                      <a:pPr marL="0" marR="0" lvl="0" indent="0" algn="l" defTabSz="914400" rtl="0" eaLnBrk="1" fontAlgn="b" latinLnBrk="0" hangingPunct="1">
                        <a:lnSpc>
                          <a:spcPct val="100000"/>
                        </a:lnSpc>
                        <a:spcBef>
                          <a:spcPts val="0"/>
                        </a:spcBef>
                        <a:spcAft>
                          <a:spcPts val="0"/>
                        </a:spcAft>
                        <a:buClrTx/>
                        <a:buSzTx/>
                        <a:buFontTx/>
                        <a:buNone/>
                        <a:tabLst/>
                        <a:defRPr/>
                      </a:pPr>
                      <a:r>
                        <a:rPr lang="en-US" sz="1100" u="none" strike="noStrike" dirty="0">
                          <a:effectLst/>
                          <a:latin typeface="+mn-lt"/>
                        </a:rPr>
                        <a:t>Expenditures per Trip – WINTER </a:t>
                      </a:r>
                      <a:endParaRPr lang="en-US" sz="1100" b="0" i="0" u="none" strike="noStrike" dirty="0">
                        <a:solidFill>
                          <a:srgbClr val="000000"/>
                        </a:solidFill>
                        <a:effectLst/>
                        <a:latin typeface="+mn-lt"/>
                      </a:endParaRPr>
                    </a:p>
                  </a:txBody>
                  <a:tcPr marR="7192" marT="7192" marB="0" anchor="ctr"/>
                </a:tc>
                <a:tc gridSpan="2">
                  <a:txBody>
                    <a:bodyPr/>
                    <a:lstStyle/>
                    <a:p>
                      <a:pPr algn="ctr" fontAlgn="b"/>
                      <a:r>
                        <a:rPr lang="en-US" sz="1100" u="none" strike="noStrike" dirty="0">
                          <a:effectLst/>
                          <a:latin typeface="+mn-lt"/>
                        </a:rPr>
                        <a:t>2017-18</a:t>
                      </a:r>
                      <a:endParaRPr lang="en-US" sz="1100" b="0" i="0" u="none" strike="noStrike" dirty="0">
                        <a:solidFill>
                          <a:srgbClr val="000000"/>
                        </a:solidFill>
                        <a:effectLst/>
                        <a:latin typeface="+mn-lt"/>
                      </a:endParaRPr>
                    </a:p>
                  </a:txBody>
                  <a:tcPr marL="7192" marR="7192" marT="7192" marB="0" anchor="ct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7192" marR="7192" marT="7192" marB="0" anchor="ctr"/>
                </a:tc>
                <a:tc gridSpan="2">
                  <a:txBody>
                    <a:bodyPr/>
                    <a:lstStyle/>
                    <a:p>
                      <a:pPr algn="ctr" fontAlgn="b"/>
                      <a:r>
                        <a:rPr lang="en-US" sz="1100" u="none" strike="noStrike" dirty="0">
                          <a:effectLst/>
                          <a:latin typeface="+mn-lt"/>
                        </a:rPr>
                        <a:t>2018-19</a:t>
                      </a:r>
                      <a:endParaRPr lang="en-US" sz="1100" b="0" i="0" u="none" strike="noStrike" dirty="0">
                        <a:solidFill>
                          <a:srgbClr val="000000"/>
                        </a:solidFill>
                        <a:effectLst/>
                        <a:latin typeface="+mn-lt"/>
                      </a:endParaRPr>
                    </a:p>
                  </a:txBody>
                  <a:tcPr marL="7192" marR="7192" marT="7192" marB="0" anchor="ctr"/>
                </a:tc>
                <a:tc hMerge="1">
                  <a:txBody>
                    <a:bodyPr/>
                    <a:lstStyle/>
                    <a:p>
                      <a:pPr algn="ctr" fontAlgn="b"/>
                      <a:endParaRPr lang="en-US" sz="1000" b="0" i="0" u="none" strike="noStrike" dirty="0">
                        <a:solidFill>
                          <a:srgbClr val="000000"/>
                        </a:solidFill>
                        <a:effectLst/>
                        <a:latin typeface="Calibri" panose="020F0502020204030204" pitchFamily="34" charset="0"/>
                      </a:endParaRPr>
                    </a:p>
                  </a:txBody>
                  <a:tcPr marL="7192" marR="7192" marT="7192" marB="0" anchor="ctr"/>
                </a:tc>
                <a:extLst>
                  <a:ext uri="{0D108BD9-81ED-4DB2-BD59-A6C34878D82A}">
                    <a16:rowId xmlns:a16="http://schemas.microsoft.com/office/drawing/2014/main" val="3085015831"/>
                  </a:ext>
                </a:extLst>
              </a:tr>
              <a:tr h="339859">
                <a:tc vMerge="1">
                  <a:txBody>
                    <a:bodyPr/>
                    <a:lstStyle/>
                    <a:p>
                      <a:pPr algn="l" fontAlgn="b"/>
                      <a:endParaRPr lang="en-US" sz="1000" b="0" i="0" u="none" strike="noStrike" dirty="0">
                        <a:solidFill>
                          <a:srgbClr val="000000"/>
                        </a:solidFill>
                        <a:effectLst/>
                        <a:latin typeface="Calibri" panose="020F0502020204030204" pitchFamily="34" charset="0"/>
                      </a:endParaRPr>
                    </a:p>
                  </a:txBody>
                  <a:tcPr marR="7192" marT="7192" marB="0" anchor="ctr"/>
                </a:tc>
                <a:tc>
                  <a:txBody>
                    <a:bodyPr/>
                    <a:lstStyle/>
                    <a:p>
                      <a:pPr algn="ctr" fontAlgn="b"/>
                      <a:r>
                        <a:rPr lang="en-US" sz="1100" b="1" u="none" strike="noStrike" dirty="0">
                          <a:effectLst/>
                          <a:latin typeface="+mn-lt"/>
                        </a:rPr>
                        <a:t>Vacation rental </a:t>
                      </a:r>
                    </a:p>
                    <a:p>
                      <a:pPr algn="ctr" fontAlgn="b"/>
                      <a:r>
                        <a:rPr lang="en-US" sz="1100" b="1" u="none" strike="noStrike" dirty="0">
                          <a:effectLst/>
                          <a:latin typeface="+mn-lt"/>
                        </a:rPr>
                        <a:t>(a)</a:t>
                      </a:r>
                      <a:endParaRPr lang="en-US" sz="1100" b="1" i="0" u="none" strike="noStrike" dirty="0">
                        <a:solidFill>
                          <a:srgbClr val="000000"/>
                        </a:solidFill>
                        <a:effectLst/>
                        <a:latin typeface="+mn-lt"/>
                      </a:endParaRPr>
                    </a:p>
                  </a:txBody>
                  <a:tcPr marL="7192" marR="7192" marT="7192" marB="0" anchor="ctr"/>
                </a:tc>
                <a:tc>
                  <a:txBody>
                    <a:bodyPr/>
                    <a:lstStyle/>
                    <a:p>
                      <a:pPr algn="ctr" fontAlgn="b"/>
                      <a:r>
                        <a:rPr lang="en-US" sz="1100" b="1" u="none" strike="noStrike" dirty="0">
                          <a:effectLst/>
                          <a:latin typeface="+mn-lt"/>
                        </a:rPr>
                        <a:t>Hotel </a:t>
                      </a:r>
                    </a:p>
                    <a:p>
                      <a:pPr algn="ctr" fontAlgn="b"/>
                      <a:r>
                        <a:rPr lang="en-US" sz="1100" b="1" u="none" strike="noStrike" dirty="0">
                          <a:effectLst/>
                          <a:latin typeface="+mn-lt"/>
                        </a:rPr>
                        <a:t>(b)</a:t>
                      </a:r>
                      <a:endParaRPr lang="en-US" sz="1100" b="1" i="0" u="none" strike="noStrike" dirty="0">
                        <a:solidFill>
                          <a:srgbClr val="000000"/>
                        </a:solidFill>
                        <a:effectLst/>
                        <a:latin typeface="+mn-lt"/>
                      </a:endParaRPr>
                    </a:p>
                  </a:txBody>
                  <a:tcPr marL="7192" marR="7192" marT="7192" marB="0" anchor="ctr"/>
                </a:tc>
                <a:tc>
                  <a:txBody>
                    <a:bodyPr/>
                    <a:lstStyle/>
                    <a:p>
                      <a:pPr algn="ctr" fontAlgn="b"/>
                      <a:r>
                        <a:rPr lang="en-US" sz="1100" b="1" u="none" strike="noStrike" dirty="0">
                          <a:effectLst/>
                          <a:latin typeface="+mn-lt"/>
                        </a:rPr>
                        <a:t>Vacation rental </a:t>
                      </a:r>
                    </a:p>
                    <a:p>
                      <a:pPr algn="ctr" fontAlgn="b"/>
                      <a:r>
                        <a:rPr lang="en-US" sz="1100" b="1" u="none" strike="noStrike" dirty="0">
                          <a:effectLst/>
                          <a:latin typeface="+mn-lt"/>
                        </a:rPr>
                        <a:t>(c) </a:t>
                      </a:r>
                      <a:endParaRPr lang="en-US" sz="1100" b="1" i="0" u="none" strike="noStrike" dirty="0">
                        <a:solidFill>
                          <a:srgbClr val="000000"/>
                        </a:solidFill>
                        <a:effectLst/>
                        <a:latin typeface="+mn-lt"/>
                      </a:endParaRPr>
                    </a:p>
                  </a:txBody>
                  <a:tcPr marL="7192" marR="7192" marT="7192" marB="0" anchor="ctr"/>
                </a:tc>
                <a:tc>
                  <a:txBody>
                    <a:bodyPr/>
                    <a:lstStyle/>
                    <a:p>
                      <a:pPr algn="ctr" fontAlgn="b"/>
                      <a:r>
                        <a:rPr lang="en-US" sz="1100" b="1" u="none" strike="noStrike" dirty="0">
                          <a:effectLst/>
                          <a:latin typeface="+mn-lt"/>
                        </a:rPr>
                        <a:t>Hotel </a:t>
                      </a:r>
                    </a:p>
                    <a:p>
                      <a:pPr algn="ctr" fontAlgn="b"/>
                      <a:r>
                        <a:rPr lang="en-US" sz="1100" b="1" u="none" strike="noStrike" dirty="0">
                          <a:effectLst/>
                          <a:latin typeface="+mn-lt"/>
                        </a:rPr>
                        <a:t>(d)</a:t>
                      </a:r>
                      <a:endParaRPr lang="en-US" sz="1100" b="1" i="0" u="none" strike="noStrike" dirty="0">
                        <a:solidFill>
                          <a:srgbClr val="000000"/>
                        </a:solidFill>
                        <a:effectLst/>
                        <a:latin typeface="+mn-lt"/>
                      </a:endParaRPr>
                    </a:p>
                  </a:txBody>
                  <a:tcPr marL="7192" marR="7192" marT="7192" marB="0" anchor="ctr"/>
                </a:tc>
                <a:extLst>
                  <a:ext uri="{0D108BD9-81ED-4DB2-BD59-A6C34878D82A}">
                    <a16:rowId xmlns:a16="http://schemas.microsoft.com/office/drawing/2014/main" val="1215347304"/>
                  </a:ext>
                </a:extLst>
              </a:tr>
              <a:tr h="339859">
                <a:tc>
                  <a:txBody>
                    <a:bodyPr/>
                    <a:lstStyle/>
                    <a:p>
                      <a:pPr algn="l" fontAlgn="b"/>
                      <a:r>
                        <a:rPr lang="en-US" sz="1100" u="none" strike="noStrike" dirty="0">
                          <a:effectLst/>
                          <a:latin typeface="+mn-lt"/>
                        </a:rPr>
                        <a:t>Lodging</a:t>
                      </a:r>
                      <a:endParaRPr lang="en-US" sz="1100" b="0" i="0" u="none" strike="noStrike" dirty="0">
                        <a:solidFill>
                          <a:srgbClr val="000000"/>
                        </a:solidFill>
                        <a:effectLst/>
                        <a:latin typeface="+mn-lt"/>
                      </a:endParaRPr>
                    </a:p>
                  </a:txBody>
                  <a:tcPr marR="7192" marT="7192" marB="0" anchor="ctr"/>
                </a:tc>
                <a:tc>
                  <a:txBody>
                    <a:bodyPr/>
                    <a:lstStyle/>
                    <a:p>
                      <a:pPr algn="ctr" fontAlgn="b"/>
                      <a:r>
                        <a:rPr lang="en-US" sz="1100" b="0" i="0" u="none" strike="noStrike" dirty="0">
                          <a:solidFill>
                            <a:srgbClr val="000000"/>
                          </a:solidFill>
                          <a:effectLst/>
                          <a:latin typeface="+mn-lt"/>
                        </a:rPr>
                        <a:t>$955</a:t>
                      </a:r>
                      <a:r>
                        <a:rPr lang="en-US" sz="1100" b="0" i="0" u="none" strike="noStrike" baseline="30000" dirty="0">
                          <a:solidFill>
                            <a:srgbClr val="000000"/>
                          </a:solidFill>
                          <a:effectLst/>
                          <a:latin typeface="+mn-lt"/>
                        </a:rPr>
                        <a:t>b</a:t>
                      </a:r>
                      <a:endParaRPr lang="en-US" sz="1100" b="0" i="0" u="none" strike="noStrike" dirty="0">
                        <a:solidFill>
                          <a:srgbClr val="000000"/>
                        </a:solidFill>
                        <a:effectLst/>
                        <a:latin typeface="+mn-lt"/>
                      </a:endParaRPr>
                    </a:p>
                  </a:txBody>
                  <a:tcPr marL="7620" marR="7620" marT="7620" marB="0" anchor="ctr"/>
                </a:tc>
                <a:tc>
                  <a:txBody>
                    <a:bodyPr/>
                    <a:lstStyle/>
                    <a:p>
                      <a:pPr algn="ctr" fontAlgn="b"/>
                      <a:r>
                        <a:rPr lang="en-US" sz="1100" b="0" i="0" u="none" strike="noStrike" dirty="0">
                          <a:solidFill>
                            <a:srgbClr val="000000"/>
                          </a:solidFill>
                          <a:effectLst/>
                          <a:latin typeface="+mn-lt"/>
                        </a:rPr>
                        <a:t>$396</a:t>
                      </a:r>
                    </a:p>
                  </a:txBody>
                  <a:tcPr marL="7620" marR="7620" marT="7620" marB="0" anchor="ctr"/>
                </a:tc>
                <a:tc>
                  <a:txBody>
                    <a:bodyPr/>
                    <a:lstStyle/>
                    <a:p>
                      <a:pPr algn="ctr" fontAlgn="b"/>
                      <a:r>
                        <a:rPr lang="en-US" sz="1100" b="0" i="0" u="none" strike="noStrike" dirty="0">
                          <a:solidFill>
                            <a:srgbClr val="000000"/>
                          </a:solidFill>
                          <a:effectLst/>
                          <a:latin typeface="+mn-lt"/>
                        </a:rPr>
                        <a:t>$1,022</a:t>
                      </a:r>
                      <a:r>
                        <a:rPr lang="en-US" sz="1100" b="0" i="0" u="none" strike="noStrike" baseline="30000" dirty="0">
                          <a:solidFill>
                            <a:srgbClr val="000000"/>
                          </a:solidFill>
                          <a:effectLst/>
                          <a:latin typeface="+mn-lt"/>
                        </a:rPr>
                        <a:t>a</a:t>
                      </a:r>
                      <a:endParaRPr lang="en-US" sz="1100" b="0" i="0" u="none" strike="noStrike" dirty="0">
                        <a:solidFill>
                          <a:srgbClr val="000000"/>
                        </a:solidFill>
                        <a:effectLst/>
                        <a:latin typeface="+mn-lt"/>
                      </a:endParaRPr>
                    </a:p>
                  </a:txBody>
                  <a:tcPr marL="7620" marR="7620" marT="7620" marB="0" anchor="ctr"/>
                </a:tc>
                <a:tc>
                  <a:txBody>
                    <a:bodyPr/>
                    <a:lstStyle/>
                    <a:p>
                      <a:pPr algn="ctr" fontAlgn="b"/>
                      <a:r>
                        <a:rPr lang="en-US" sz="1100" b="0" i="0" u="none" strike="noStrike" dirty="0">
                          <a:solidFill>
                            <a:srgbClr val="000000"/>
                          </a:solidFill>
                          <a:effectLst/>
                          <a:latin typeface="+mn-lt"/>
                        </a:rPr>
                        <a:t>$407</a:t>
                      </a:r>
                    </a:p>
                  </a:txBody>
                  <a:tcPr marL="7620" marR="7620" marT="7620" marB="0" anchor="ctr"/>
                </a:tc>
                <a:extLst>
                  <a:ext uri="{0D108BD9-81ED-4DB2-BD59-A6C34878D82A}">
                    <a16:rowId xmlns:a16="http://schemas.microsoft.com/office/drawing/2014/main" val="1689363164"/>
                  </a:ext>
                </a:extLst>
              </a:tr>
              <a:tr h="339859">
                <a:tc>
                  <a:txBody>
                    <a:bodyPr/>
                    <a:lstStyle/>
                    <a:p>
                      <a:pPr algn="l" fontAlgn="b"/>
                      <a:r>
                        <a:rPr lang="en-US" sz="1100" u="none" strike="noStrike" dirty="0">
                          <a:effectLst/>
                          <a:latin typeface="+mn-lt"/>
                        </a:rPr>
                        <a:t>Meals/food/groceries</a:t>
                      </a:r>
                      <a:endParaRPr lang="en-US" sz="1100" b="0" i="0" u="none" strike="noStrike" dirty="0">
                        <a:solidFill>
                          <a:srgbClr val="000000"/>
                        </a:solidFill>
                        <a:effectLst/>
                        <a:latin typeface="+mn-lt"/>
                      </a:endParaRPr>
                    </a:p>
                  </a:txBody>
                  <a:tcPr marR="7192" marT="7192" marB="0" anchor="ctr"/>
                </a:tc>
                <a:tc>
                  <a:txBody>
                    <a:bodyPr/>
                    <a:lstStyle/>
                    <a:p>
                      <a:pPr algn="ctr" fontAlgn="b"/>
                      <a:r>
                        <a:rPr lang="en-US" sz="1100" b="0" i="0" u="none" strike="noStrike" dirty="0">
                          <a:solidFill>
                            <a:srgbClr val="000000"/>
                          </a:solidFill>
                          <a:effectLst/>
                          <a:latin typeface="+mn-lt"/>
                        </a:rPr>
                        <a:t>$410</a:t>
                      </a:r>
                      <a:r>
                        <a:rPr lang="en-US" sz="1100" b="0" i="0" u="none" strike="noStrike" baseline="30000" dirty="0">
                          <a:solidFill>
                            <a:srgbClr val="000000"/>
                          </a:solidFill>
                          <a:effectLst/>
                          <a:latin typeface="+mn-lt"/>
                        </a:rPr>
                        <a:t>b</a:t>
                      </a:r>
                      <a:endParaRPr lang="en-US" sz="1100" b="0" i="0" u="none" strike="noStrike" dirty="0">
                        <a:solidFill>
                          <a:srgbClr val="000000"/>
                        </a:solidFill>
                        <a:effectLst/>
                        <a:latin typeface="+mn-lt"/>
                      </a:endParaRPr>
                    </a:p>
                  </a:txBody>
                  <a:tcPr marL="7620" marR="7620" marT="7620" marB="0" anchor="ctr"/>
                </a:tc>
                <a:tc>
                  <a:txBody>
                    <a:bodyPr/>
                    <a:lstStyle/>
                    <a:p>
                      <a:pPr algn="ctr" fontAlgn="b"/>
                      <a:r>
                        <a:rPr lang="en-US" sz="1100" b="0" i="0" u="none" strike="noStrike" dirty="0">
                          <a:solidFill>
                            <a:srgbClr val="000000"/>
                          </a:solidFill>
                          <a:effectLst/>
                          <a:latin typeface="+mn-lt"/>
                        </a:rPr>
                        <a:t>$226</a:t>
                      </a:r>
                    </a:p>
                  </a:txBody>
                  <a:tcPr marL="7620" marR="7620" marT="7620" marB="0" anchor="ctr"/>
                </a:tc>
                <a:tc>
                  <a:txBody>
                    <a:bodyPr/>
                    <a:lstStyle/>
                    <a:p>
                      <a:pPr algn="ctr" fontAlgn="b"/>
                      <a:r>
                        <a:rPr lang="en-US" sz="1100" b="0" i="0" u="none" strike="noStrike" dirty="0">
                          <a:solidFill>
                            <a:srgbClr val="000000"/>
                          </a:solidFill>
                          <a:effectLst/>
                          <a:latin typeface="+mn-lt"/>
                        </a:rPr>
                        <a:t>$489</a:t>
                      </a:r>
                    </a:p>
                  </a:txBody>
                  <a:tcPr marL="7620" marR="7620" marT="7620" marB="0" anchor="ctr"/>
                </a:tc>
                <a:tc>
                  <a:txBody>
                    <a:bodyPr/>
                    <a:lstStyle/>
                    <a:p>
                      <a:pPr algn="ctr" fontAlgn="b"/>
                      <a:r>
                        <a:rPr lang="en-US" sz="1100" b="0" i="0" u="none" strike="noStrike" dirty="0">
                          <a:solidFill>
                            <a:srgbClr val="000000"/>
                          </a:solidFill>
                          <a:effectLst/>
                          <a:latin typeface="+mn-lt"/>
                        </a:rPr>
                        <a:t>$260</a:t>
                      </a:r>
                    </a:p>
                  </a:txBody>
                  <a:tcPr marL="7620" marR="7620" marT="7620" marB="0" anchor="ctr"/>
                </a:tc>
                <a:extLst>
                  <a:ext uri="{0D108BD9-81ED-4DB2-BD59-A6C34878D82A}">
                    <a16:rowId xmlns:a16="http://schemas.microsoft.com/office/drawing/2014/main" val="910219152"/>
                  </a:ext>
                </a:extLst>
              </a:tr>
              <a:tr h="339859">
                <a:tc>
                  <a:txBody>
                    <a:bodyPr/>
                    <a:lstStyle/>
                    <a:p>
                      <a:pPr algn="l" fontAlgn="b"/>
                      <a:r>
                        <a:rPr lang="en-US" sz="1100" u="none" strike="noStrike" dirty="0">
                          <a:effectLst/>
                          <a:latin typeface="+mn-lt"/>
                        </a:rPr>
                        <a:t>Shopping</a:t>
                      </a:r>
                      <a:endParaRPr lang="en-US" sz="1100" b="0" i="0" u="none" strike="noStrike" dirty="0">
                        <a:solidFill>
                          <a:srgbClr val="000000"/>
                        </a:solidFill>
                        <a:effectLst/>
                        <a:latin typeface="+mn-lt"/>
                      </a:endParaRPr>
                    </a:p>
                  </a:txBody>
                  <a:tcPr marR="7192" marT="7192" marB="0" anchor="ctr"/>
                </a:tc>
                <a:tc>
                  <a:txBody>
                    <a:bodyPr/>
                    <a:lstStyle/>
                    <a:p>
                      <a:pPr algn="ctr" fontAlgn="b"/>
                      <a:r>
                        <a:rPr lang="en-US" sz="1100" b="0" i="0" u="none" strike="noStrike" dirty="0">
                          <a:solidFill>
                            <a:srgbClr val="000000"/>
                          </a:solidFill>
                          <a:effectLst/>
                          <a:latin typeface="+mn-lt"/>
                        </a:rPr>
                        <a:t>$285</a:t>
                      </a:r>
                    </a:p>
                  </a:txBody>
                  <a:tcPr marL="7620" marR="7620" marT="7620" marB="0" anchor="ctr"/>
                </a:tc>
                <a:tc>
                  <a:txBody>
                    <a:bodyPr/>
                    <a:lstStyle/>
                    <a:p>
                      <a:pPr algn="ctr" fontAlgn="b"/>
                      <a:r>
                        <a:rPr lang="en-US" sz="1100" b="0" i="0" u="none" strike="noStrike" dirty="0">
                          <a:solidFill>
                            <a:srgbClr val="000000"/>
                          </a:solidFill>
                          <a:effectLst/>
                          <a:latin typeface="+mn-lt"/>
                        </a:rPr>
                        <a:t>$242</a:t>
                      </a:r>
                    </a:p>
                  </a:txBody>
                  <a:tcPr marL="7620" marR="7620" marT="7620" marB="0" anchor="ctr"/>
                </a:tc>
                <a:tc>
                  <a:txBody>
                    <a:bodyPr/>
                    <a:lstStyle/>
                    <a:p>
                      <a:pPr algn="ctr" fontAlgn="b"/>
                      <a:r>
                        <a:rPr lang="en-US" sz="1100" b="0" i="0" u="none" strike="noStrike" dirty="0">
                          <a:solidFill>
                            <a:srgbClr val="000000"/>
                          </a:solidFill>
                          <a:effectLst/>
                          <a:latin typeface="+mn-lt"/>
                        </a:rPr>
                        <a:t>$349</a:t>
                      </a:r>
                    </a:p>
                  </a:txBody>
                  <a:tcPr marL="7620" marR="7620" marT="7620" marB="0" anchor="ctr"/>
                </a:tc>
                <a:tc>
                  <a:txBody>
                    <a:bodyPr/>
                    <a:lstStyle/>
                    <a:p>
                      <a:pPr algn="ctr" fontAlgn="b"/>
                      <a:r>
                        <a:rPr lang="en-US" sz="1100" b="0" i="0" u="none" strike="noStrike" dirty="0">
                          <a:solidFill>
                            <a:srgbClr val="000000"/>
                          </a:solidFill>
                          <a:effectLst/>
                          <a:latin typeface="+mn-lt"/>
                        </a:rPr>
                        <a:t>$257</a:t>
                      </a:r>
                    </a:p>
                  </a:txBody>
                  <a:tcPr marL="7620" marR="7620" marT="7620" marB="0" anchor="ctr"/>
                </a:tc>
                <a:extLst>
                  <a:ext uri="{0D108BD9-81ED-4DB2-BD59-A6C34878D82A}">
                    <a16:rowId xmlns:a16="http://schemas.microsoft.com/office/drawing/2014/main" val="2312606060"/>
                  </a:ext>
                </a:extLst>
              </a:tr>
              <a:tr h="339859">
                <a:tc>
                  <a:txBody>
                    <a:bodyPr/>
                    <a:lstStyle/>
                    <a:p>
                      <a:pPr algn="l" fontAlgn="b"/>
                      <a:r>
                        <a:rPr lang="en-US" sz="1100" u="none" strike="noStrike" dirty="0">
                          <a:effectLst/>
                          <a:latin typeface="+mn-lt"/>
                        </a:rPr>
                        <a:t>Recreation or entertainment</a:t>
                      </a:r>
                      <a:endParaRPr lang="en-US" sz="1100" b="0" i="0" u="none" strike="noStrike" dirty="0">
                        <a:solidFill>
                          <a:srgbClr val="000000"/>
                        </a:solidFill>
                        <a:effectLst/>
                        <a:latin typeface="+mn-lt"/>
                      </a:endParaRPr>
                    </a:p>
                  </a:txBody>
                  <a:tcPr marR="7192" marT="7192" marB="0" anchor="ctr"/>
                </a:tc>
                <a:tc>
                  <a:txBody>
                    <a:bodyPr/>
                    <a:lstStyle/>
                    <a:p>
                      <a:pPr algn="ctr" fontAlgn="b"/>
                      <a:r>
                        <a:rPr lang="en-US" sz="1100" b="0" i="0" u="none" strike="noStrike" dirty="0">
                          <a:solidFill>
                            <a:srgbClr val="000000"/>
                          </a:solidFill>
                          <a:effectLst/>
                          <a:latin typeface="+mn-lt"/>
                        </a:rPr>
                        <a:t>$268</a:t>
                      </a:r>
                    </a:p>
                  </a:txBody>
                  <a:tcPr marL="7620" marR="7620" marT="7620" marB="0" anchor="ctr"/>
                </a:tc>
                <a:tc>
                  <a:txBody>
                    <a:bodyPr/>
                    <a:lstStyle/>
                    <a:p>
                      <a:pPr algn="ctr" fontAlgn="b"/>
                      <a:r>
                        <a:rPr lang="en-US" sz="1100" b="0" i="0" u="none" strike="noStrike" dirty="0">
                          <a:solidFill>
                            <a:srgbClr val="000000"/>
                          </a:solidFill>
                          <a:effectLst/>
                          <a:latin typeface="+mn-lt"/>
                        </a:rPr>
                        <a:t>$204</a:t>
                      </a:r>
                    </a:p>
                  </a:txBody>
                  <a:tcPr marL="7620" marR="7620" marT="7620" marB="0" anchor="ctr"/>
                </a:tc>
                <a:tc>
                  <a:txBody>
                    <a:bodyPr/>
                    <a:lstStyle/>
                    <a:p>
                      <a:pPr algn="ctr" fontAlgn="b"/>
                      <a:r>
                        <a:rPr lang="en-US" sz="1100" b="0" i="0" u="none" strike="noStrike" dirty="0">
                          <a:solidFill>
                            <a:srgbClr val="000000"/>
                          </a:solidFill>
                          <a:effectLst/>
                          <a:latin typeface="+mn-lt"/>
                        </a:rPr>
                        <a:t>$250</a:t>
                      </a:r>
                    </a:p>
                  </a:txBody>
                  <a:tcPr marL="7620" marR="7620" marT="7620" marB="0" anchor="ctr"/>
                </a:tc>
                <a:tc>
                  <a:txBody>
                    <a:bodyPr/>
                    <a:lstStyle/>
                    <a:p>
                      <a:pPr algn="ctr" fontAlgn="b"/>
                      <a:r>
                        <a:rPr lang="en-US" sz="1100" b="0" i="0" u="none" strike="noStrike" dirty="0">
                          <a:solidFill>
                            <a:srgbClr val="000000"/>
                          </a:solidFill>
                          <a:effectLst/>
                          <a:latin typeface="+mn-lt"/>
                        </a:rPr>
                        <a:t>$189</a:t>
                      </a:r>
                    </a:p>
                  </a:txBody>
                  <a:tcPr marL="7620" marR="7620" marT="7620" marB="0" anchor="ctr"/>
                </a:tc>
                <a:extLst>
                  <a:ext uri="{0D108BD9-81ED-4DB2-BD59-A6C34878D82A}">
                    <a16:rowId xmlns:a16="http://schemas.microsoft.com/office/drawing/2014/main" val="1533182203"/>
                  </a:ext>
                </a:extLst>
              </a:tr>
              <a:tr h="339859">
                <a:tc>
                  <a:txBody>
                    <a:bodyPr/>
                    <a:lstStyle/>
                    <a:p>
                      <a:pPr algn="l" fontAlgn="b"/>
                      <a:r>
                        <a:rPr lang="en-US" sz="1100" u="none" strike="noStrike" dirty="0">
                          <a:effectLst/>
                          <a:latin typeface="+mn-lt"/>
                        </a:rPr>
                        <a:t>Transportation within Gulf Shores</a:t>
                      </a:r>
                      <a:endParaRPr lang="en-US" sz="1100" b="0" i="0" u="none" strike="noStrike" dirty="0">
                        <a:solidFill>
                          <a:srgbClr val="000000"/>
                        </a:solidFill>
                        <a:effectLst/>
                        <a:latin typeface="+mn-lt"/>
                      </a:endParaRPr>
                    </a:p>
                  </a:txBody>
                  <a:tcPr marR="7192" marT="7192" marB="0" anchor="ctr"/>
                </a:tc>
                <a:tc>
                  <a:txBody>
                    <a:bodyPr/>
                    <a:lstStyle/>
                    <a:p>
                      <a:pPr algn="ctr" fontAlgn="b"/>
                      <a:r>
                        <a:rPr lang="en-US" sz="1100" b="0" i="0" u="none" strike="noStrike" dirty="0">
                          <a:solidFill>
                            <a:srgbClr val="000000"/>
                          </a:solidFill>
                          <a:effectLst/>
                          <a:latin typeface="+mn-lt"/>
                        </a:rPr>
                        <a:t>$91</a:t>
                      </a:r>
                    </a:p>
                  </a:txBody>
                  <a:tcPr marL="7620" marR="7620" marT="7620" marB="0" anchor="ctr"/>
                </a:tc>
                <a:tc>
                  <a:txBody>
                    <a:bodyPr/>
                    <a:lstStyle/>
                    <a:p>
                      <a:pPr algn="ctr" fontAlgn="b"/>
                      <a:r>
                        <a:rPr lang="en-US" sz="1100" b="0" i="0" u="none" strike="noStrike" dirty="0">
                          <a:solidFill>
                            <a:srgbClr val="000000"/>
                          </a:solidFill>
                          <a:effectLst/>
                          <a:latin typeface="+mn-lt"/>
                        </a:rPr>
                        <a:t>$121</a:t>
                      </a:r>
                    </a:p>
                  </a:txBody>
                  <a:tcPr marL="7620" marR="7620" marT="7620" marB="0" anchor="ctr"/>
                </a:tc>
                <a:tc>
                  <a:txBody>
                    <a:bodyPr/>
                    <a:lstStyle/>
                    <a:p>
                      <a:pPr algn="ctr" fontAlgn="b"/>
                      <a:r>
                        <a:rPr lang="en-US" sz="1100" b="0" i="0" u="none" strike="noStrike" dirty="0">
                          <a:solidFill>
                            <a:srgbClr val="000000"/>
                          </a:solidFill>
                          <a:effectLst/>
                          <a:latin typeface="+mn-lt"/>
                        </a:rPr>
                        <a:t>$297</a:t>
                      </a:r>
                    </a:p>
                  </a:txBody>
                  <a:tcPr marL="7620" marR="7620" marT="7620" marB="0" anchor="ctr"/>
                </a:tc>
                <a:tc>
                  <a:txBody>
                    <a:bodyPr/>
                    <a:lstStyle/>
                    <a:p>
                      <a:pPr algn="ctr" fontAlgn="b"/>
                      <a:r>
                        <a:rPr lang="en-US" sz="1100" b="0" i="0" u="none" strike="noStrike" dirty="0">
                          <a:solidFill>
                            <a:srgbClr val="000000"/>
                          </a:solidFill>
                          <a:effectLst/>
                          <a:latin typeface="+mn-lt"/>
                        </a:rPr>
                        <a:t>$91</a:t>
                      </a:r>
                    </a:p>
                  </a:txBody>
                  <a:tcPr marL="7620" marR="7620" marT="7620" marB="0" anchor="ctr"/>
                </a:tc>
                <a:extLst>
                  <a:ext uri="{0D108BD9-81ED-4DB2-BD59-A6C34878D82A}">
                    <a16:rowId xmlns:a16="http://schemas.microsoft.com/office/drawing/2014/main" val="2413407339"/>
                  </a:ext>
                </a:extLst>
              </a:tr>
              <a:tr h="339859">
                <a:tc>
                  <a:txBody>
                    <a:bodyPr/>
                    <a:lstStyle/>
                    <a:p>
                      <a:pPr algn="l" fontAlgn="b"/>
                      <a:r>
                        <a:rPr lang="en-US" sz="1100" u="none" strike="noStrike" dirty="0">
                          <a:effectLst/>
                          <a:latin typeface="+mn-lt"/>
                        </a:rPr>
                        <a:t>Other</a:t>
                      </a:r>
                      <a:endParaRPr lang="en-US" sz="1100" b="0" i="0" u="none" strike="noStrike" dirty="0">
                        <a:solidFill>
                          <a:srgbClr val="000000"/>
                        </a:solidFill>
                        <a:effectLst/>
                        <a:latin typeface="+mn-lt"/>
                      </a:endParaRPr>
                    </a:p>
                  </a:txBody>
                  <a:tcPr marR="7192" marT="7192" marB="0" anchor="ctr"/>
                </a:tc>
                <a:tc>
                  <a:txBody>
                    <a:bodyPr/>
                    <a:lstStyle/>
                    <a:p>
                      <a:pPr algn="ctr" fontAlgn="b"/>
                      <a:r>
                        <a:rPr lang="en-US" sz="1100" b="0" i="0" u="none" strike="noStrike" dirty="0">
                          <a:solidFill>
                            <a:srgbClr val="000000"/>
                          </a:solidFill>
                          <a:effectLst/>
                          <a:latin typeface="+mn-lt"/>
                        </a:rPr>
                        <a:t>$55</a:t>
                      </a:r>
                    </a:p>
                  </a:txBody>
                  <a:tcPr marL="7620" marR="7620" marT="7620" marB="0" anchor="ctr"/>
                </a:tc>
                <a:tc>
                  <a:txBody>
                    <a:bodyPr/>
                    <a:lstStyle/>
                    <a:p>
                      <a:pPr algn="ctr" fontAlgn="b"/>
                      <a:r>
                        <a:rPr lang="en-US" sz="1100" b="0" i="0" u="none" strike="noStrike" dirty="0">
                          <a:solidFill>
                            <a:srgbClr val="000000"/>
                          </a:solidFill>
                          <a:effectLst/>
                          <a:latin typeface="+mn-lt"/>
                        </a:rPr>
                        <a:t>$77</a:t>
                      </a:r>
                    </a:p>
                  </a:txBody>
                  <a:tcPr marL="7620" marR="7620" marT="7620" marB="0" anchor="ctr"/>
                </a:tc>
                <a:tc>
                  <a:txBody>
                    <a:bodyPr/>
                    <a:lstStyle/>
                    <a:p>
                      <a:pPr algn="ctr" fontAlgn="b"/>
                      <a:r>
                        <a:rPr lang="en-US" sz="1100" b="0" i="0" u="none" strike="noStrike" dirty="0">
                          <a:solidFill>
                            <a:srgbClr val="000000"/>
                          </a:solidFill>
                          <a:effectLst/>
                          <a:latin typeface="+mn-lt"/>
                        </a:rPr>
                        <a:t>$50</a:t>
                      </a:r>
                    </a:p>
                  </a:txBody>
                  <a:tcPr marL="7620" marR="7620" marT="7620" marB="0" anchor="ctr"/>
                </a:tc>
                <a:tc>
                  <a:txBody>
                    <a:bodyPr/>
                    <a:lstStyle/>
                    <a:p>
                      <a:pPr algn="ctr" fontAlgn="b"/>
                      <a:r>
                        <a:rPr lang="en-US" sz="1100" b="0" i="0" u="none" strike="noStrike" dirty="0">
                          <a:solidFill>
                            <a:srgbClr val="000000"/>
                          </a:solidFill>
                          <a:effectLst/>
                          <a:latin typeface="+mn-lt"/>
                        </a:rPr>
                        <a:t>$74</a:t>
                      </a:r>
                    </a:p>
                  </a:txBody>
                  <a:tcPr marL="7620" marR="7620" marT="7620" marB="0" anchor="ctr"/>
                </a:tc>
                <a:extLst>
                  <a:ext uri="{0D108BD9-81ED-4DB2-BD59-A6C34878D82A}">
                    <a16:rowId xmlns:a16="http://schemas.microsoft.com/office/drawing/2014/main" val="1467643002"/>
                  </a:ext>
                </a:extLst>
              </a:tr>
              <a:tr h="339859">
                <a:tc>
                  <a:txBody>
                    <a:bodyPr/>
                    <a:lstStyle/>
                    <a:p>
                      <a:pPr algn="l" fontAlgn="b"/>
                      <a:r>
                        <a:rPr lang="en-US" sz="1100" b="1" u="none" strike="noStrike" dirty="0">
                          <a:effectLst/>
                          <a:latin typeface="+mn-lt"/>
                        </a:rPr>
                        <a:t>TOTAL</a:t>
                      </a:r>
                      <a:endParaRPr lang="en-US" sz="1100" b="1" i="0" u="none" strike="noStrike" dirty="0">
                        <a:solidFill>
                          <a:srgbClr val="000000"/>
                        </a:solidFill>
                        <a:effectLst/>
                        <a:latin typeface="+mn-lt"/>
                      </a:endParaRPr>
                    </a:p>
                  </a:txBody>
                  <a:tcPr marR="7192" marT="7192" marB="0" anchor="ctr"/>
                </a:tc>
                <a:tc>
                  <a:txBody>
                    <a:bodyPr/>
                    <a:lstStyle/>
                    <a:p>
                      <a:pPr algn="ctr" fontAlgn="b"/>
                      <a:r>
                        <a:rPr lang="en-US" sz="1100" b="1" i="0" u="none" strike="noStrike" dirty="0">
                          <a:solidFill>
                            <a:srgbClr val="000000"/>
                          </a:solidFill>
                          <a:effectLst/>
                          <a:latin typeface="+mn-lt"/>
                        </a:rPr>
                        <a:t>$2,064</a:t>
                      </a:r>
                      <a:r>
                        <a:rPr lang="en-US" sz="1100" b="0" i="0" u="none" strike="noStrike" baseline="30000" dirty="0">
                          <a:solidFill>
                            <a:srgbClr val="000000"/>
                          </a:solidFill>
                          <a:effectLst/>
                          <a:latin typeface="+mn-lt"/>
                        </a:rPr>
                        <a:t>b</a:t>
                      </a:r>
                      <a:endParaRPr lang="en-US" sz="1100" b="1" i="0" u="none" strike="noStrike" dirty="0">
                        <a:solidFill>
                          <a:srgbClr val="000000"/>
                        </a:solidFill>
                        <a:effectLst/>
                        <a:latin typeface="+mn-lt"/>
                      </a:endParaRPr>
                    </a:p>
                  </a:txBody>
                  <a:tcPr marL="7620" marR="7620" marT="7620" marB="0" anchor="ctr"/>
                </a:tc>
                <a:tc>
                  <a:txBody>
                    <a:bodyPr/>
                    <a:lstStyle/>
                    <a:p>
                      <a:pPr algn="ctr" fontAlgn="b"/>
                      <a:r>
                        <a:rPr lang="en-US" sz="1100" b="1" i="0" u="none" strike="noStrike" dirty="0">
                          <a:solidFill>
                            <a:srgbClr val="000000"/>
                          </a:solidFill>
                          <a:effectLst/>
                          <a:latin typeface="+mn-lt"/>
                        </a:rPr>
                        <a:t>$1,267</a:t>
                      </a:r>
                    </a:p>
                  </a:txBody>
                  <a:tcPr marL="7620" marR="7620" marT="7620" marB="0" anchor="ctr"/>
                </a:tc>
                <a:tc>
                  <a:txBody>
                    <a:bodyPr/>
                    <a:lstStyle/>
                    <a:p>
                      <a:pPr algn="ctr" fontAlgn="b"/>
                      <a:r>
                        <a:rPr lang="en-US" sz="1100" b="1" i="0" u="none" strike="noStrike" dirty="0">
                          <a:solidFill>
                            <a:srgbClr val="000000"/>
                          </a:solidFill>
                          <a:effectLst/>
                          <a:latin typeface="+mn-lt"/>
                        </a:rPr>
                        <a:t>$2,458</a:t>
                      </a:r>
                    </a:p>
                  </a:txBody>
                  <a:tcPr marL="7620" marR="7620" marT="7620" marB="0" anchor="ctr"/>
                </a:tc>
                <a:tc>
                  <a:txBody>
                    <a:bodyPr/>
                    <a:lstStyle/>
                    <a:p>
                      <a:pPr algn="ctr" fontAlgn="b"/>
                      <a:r>
                        <a:rPr lang="en-US" sz="1100" b="1" i="0" u="none" strike="noStrike" dirty="0">
                          <a:solidFill>
                            <a:srgbClr val="000000"/>
                          </a:solidFill>
                          <a:effectLst/>
                          <a:latin typeface="+mn-lt"/>
                        </a:rPr>
                        <a:t>$1,278</a:t>
                      </a:r>
                    </a:p>
                  </a:txBody>
                  <a:tcPr marL="7620" marR="7620" marT="7620" marB="0" anchor="ctr"/>
                </a:tc>
                <a:extLst>
                  <a:ext uri="{0D108BD9-81ED-4DB2-BD59-A6C34878D82A}">
                    <a16:rowId xmlns:a16="http://schemas.microsoft.com/office/drawing/2014/main" val="268060630"/>
                  </a:ext>
                </a:extLst>
              </a:tr>
            </a:tbl>
          </a:graphicData>
        </a:graphic>
      </p:graphicFrame>
      <p:sp>
        <p:nvSpPr>
          <p:cNvPr id="12" name="TextBox 11">
            <a:extLst>
              <a:ext uri="{FF2B5EF4-FFF2-40B4-BE49-F238E27FC236}">
                <a16:creationId xmlns:a16="http://schemas.microsoft.com/office/drawing/2014/main" id="{36D303ED-5FA1-4A29-AC39-8E179CCDFE57}"/>
              </a:ext>
            </a:extLst>
          </p:cNvPr>
          <p:cNvSpPr txBox="1"/>
          <p:nvPr/>
        </p:nvSpPr>
        <p:spPr>
          <a:xfrm>
            <a:off x="5945645" y="5453862"/>
            <a:ext cx="5271326" cy="507831"/>
          </a:xfrm>
          <a:prstGeom prst="rect">
            <a:avLst/>
          </a:prstGeom>
          <a:noFill/>
        </p:spPr>
        <p:txBody>
          <a:bodyPr wrap="square" rtlCol="0">
            <a:spAutoFit/>
          </a:bodyPr>
          <a:lstStyle/>
          <a:p>
            <a:r>
              <a:rPr lang="en-US" sz="900" dirty="0">
                <a:solidFill>
                  <a:srgbClr val="898989"/>
                </a:solidFill>
              </a:rPr>
              <a:t>Condo/vacation rental 2017-18 n= 100 (a); 2018-19 n=109 (b)</a:t>
            </a:r>
          </a:p>
          <a:p>
            <a:r>
              <a:rPr lang="en-US" sz="900" dirty="0">
                <a:solidFill>
                  <a:srgbClr val="898989"/>
                </a:solidFill>
              </a:rPr>
              <a:t>Hotel/motel 2017-18 n= 454 (c); 2018-19 n=292 (d)</a:t>
            </a:r>
          </a:p>
          <a:p>
            <a:r>
              <a:rPr lang="en-US" sz="900" dirty="0">
                <a:solidFill>
                  <a:srgbClr val="898989"/>
                </a:solidFill>
              </a:rPr>
              <a:t>a / b / c / d indicate statistically significant differences at the 95% level. </a:t>
            </a:r>
          </a:p>
        </p:txBody>
      </p:sp>
      <p:sp>
        <p:nvSpPr>
          <p:cNvPr id="13" name="TextBox 12">
            <a:extLst>
              <a:ext uri="{FF2B5EF4-FFF2-40B4-BE49-F238E27FC236}">
                <a16:creationId xmlns:a16="http://schemas.microsoft.com/office/drawing/2014/main" id="{C3BC31BD-A1A9-4304-9121-CCAD7946A603}"/>
              </a:ext>
            </a:extLst>
          </p:cNvPr>
          <p:cNvSpPr txBox="1"/>
          <p:nvPr/>
        </p:nvSpPr>
        <p:spPr>
          <a:xfrm>
            <a:off x="831439" y="5963934"/>
            <a:ext cx="5373536" cy="507831"/>
          </a:xfrm>
          <a:prstGeom prst="rect">
            <a:avLst/>
          </a:prstGeom>
          <a:noFill/>
        </p:spPr>
        <p:txBody>
          <a:bodyPr wrap="square" rtlCol="0">
            <a:spAutoFit/>
          </a:bodyPr>
          <a:lstStyle/>
          <a:p>
            <a:r>
              <a:rPr lang="en-US" sz="900" dirty="0">
                <a:solidFill>
                  <a:srgbClr val="898989"/>
                </a:solidFill>
              </a:rPr>
              <a:t>Question text: To help us better understand the economic impact of tourism, what was the approximate amount of money your travel party spent while in Gulf Shores/Orange Beach on your trip? [Category prompts] Open-ended numeric responses.</a:t>
            </a:r>
          </a:p>
        </p:txBody>
      </p:sp>
    </p:spTree>
    <p:extLst>
      <p:ext uri="{BB962C8B-B14F-4D97-AF65-F5344CB8AC3E}">
        <p14:creationId xmlns:p14="http://schemas.microsoft.com/office/powerpoint/2010/main" val="2079617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Travel Party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6"/>
            <a:ext cx="10515600" cy="1206750"/>
          </a:xfrm>
        </p:spPr>
        <p:txBody>
          <a:bodyPr>
            <a:normAutofit/>
          </a:bodyPr>
          <a:lstStyle/>
          <a:p>
            <a:r>
              <a:rPr lang="en-US" sz="1800" dirty="0"/>
              <a:t>Travel party size and length of stay are consistent year over year. </a:t>
            </a:r>
          </a:p>
          <a:p>
            <a:r>
              <a:rPr lang="en-US" sz="1800" dirty="0"/>
              <a:t>Condo/vacation rental visitors stay longer and visit with larger travel parties than those who stay in hotels.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25</a:t>
            </a:fld>
            <a:endParaRPr lang="en-US" dirty="0"/>
          </a:p>
        </p:txBody>
      </p:sp>
      <p:graphicFrame>
        <p:nvGraphicFramePr>
          <p:cNvPr id="10" name="Chart 9">
            <a:extLst>
              <a:ext uri="{FF2B5EF4-FFF2-40B4-BE49-F238E27FC236}">
                <a16:creationId xmlns:a16="http://schemas.microsoft.com/office/drawing/2014/main" id="{7B46DA81-A36E-4438-B0A7-0ACDBDB49619}"/>
              </a:ext>
            </a:extLst>
          </p:cNvPr>
          <p:cNvGraphicFramePr>
            <a:graphicFrameLocks/>
          </p:cNvGraphicFramePr>
          <p:nvPr>
            <p:extLst>
              <p:ext uri="{D42A27DB-BD31-4B8C-83A1-F6EECF244321}">
                <p14:modId xmlns:p14="http://schemas.microsoft.com/office/powerpoint/2010/main" val="1182841474"/>
              </p:ext>
            </p:extLst>
          </p:nvPr>
        </p:nvGraphicFramePr>
        <p:xfrm>
          <a:off x="1035037" y="2653684"/>
          <a:ext cx="4573905" cy="24872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97F576D2-B646-4D9B-8C47-87C896D4B714}"/>
              </a:ext>
            </a:extLst>
          </p:cNvPr>
          <p:cNvGraphicFramePr>
            <a:graphicFrameLocks/>
          </p:cNvGraphicFramePr>
          <p:nvPr>
            <p:extLst>
              <p:ext uri="{D42A27DB-BD31-4B8C-83A1-F6EECF244321}">
                <p14:modId xmlns:p14="http://schemas.microsoft.com/office/powerpoint/2010/main" val="3907719585"/>
              </p:ext>
            </p:extLst>
          </p:nvPr>
        </p:nvGraphicFramePr>
        <p:xfrm>
          <a:off x="6195371" y="2653685"/>
          <a:ext cx="4572000" cy="274510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D2CC976-7D2E-4BE5-92BA-26EDDAC1B7B2}"/>
              </a:ext>
            </a:extLst>
          </p:cNvPr>
          <p:cNvSpPr txBox="1"/>
          <p:nvPr/>
        </p:nvSpPr>
        <p:spPr>
          <a:xfrm>
            <a:off x="6337707" y="4762636"/>
            <a:ext cx="4287328" cy="230832"/>
          </a:xfrm>
          <a:prstGeom prst="rect">
            <a:avLst/>
          </a:prstGeom>
          <a:noFill/>
        </p:spPr>
        <p:txBody>
          <a:bodyPr wrap="square" rtlCol="0">
            <a:spAutoFit/>
          </a:bodyPr>
          <a:lstStyle/>
          <a:p>
            <a:r>
              <a:rPr lang="en-US" sz="900" dirty="0"/>
              <a:t>       (a)        (c)                         (b)          (d)                       (a)        (c)                         (b)          (d)</a:t>
            </a:r>
          </a:p>
        </p:txBody>
      </p:sp>
      <p:cxnSp>
        <p:nvCxnSpPr>
          <p:cNvPr id="15" name="Straight Connector 14">
            <a:extLst>
              <a:ext uri="{FF2B5EF4-FFF2-40B4-BE49-F238E27FC236}">
                <a16:creationId xmlns:a16="http://schemas.microsoft.com/office/drawing/2014/main" id="{387DF4B5-ED4A-4CF3-AD04-AFA01B906329}"/>
              </a:ext>
            </a:extLst>
          </p:cNvPr>
          <p:cNvCxnSpPr/>
          <p:nvPr/>
        </p:nvCxnSpPr>
        <p:spPr>
          <a:xfrm flipV="1">
            <a:off x="8481371" y="3605119"/>
            <a:ext cx="0" cy="1683745"/>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A236EC8-EF5D-4401-9E07-E1EE3D7D0FE2}"/>
              </a:ext>
            </a:extLst>
          </p:cNvPr>
          <p:cNvSpPr txBox="1"/>
          <p:nvPr/>
        </p:nvSpPr>
        <p:spPr>
          <a:xfrm>
            <a:off x="6195371" y="5398790"/>
            <a:ext cx="5247757" cy="507831"/>
          </a:xfrm>
          <a:prstGeom prst="rect">
            <a:avLst/>
          </a:prstGeom>
          <a:noFill/>
        </p:spPr>
        <p:txBody>
          <a:bodyPr wrap="square" rtlCol="0">
            <a:spAutoFit/>
          </a:bodyPr>
          <a:lstStyle/>
          <a:p>
            <a:r>
              <a:rPr lang="en-US" sz="900" dirty="0">
                <a:solidFill>
                  <a:srgbClr val="898989"/>
                </a:solidFill>
              </a:rPr>
              <a:t>Condo/vacation rental 2017-18 n= 100 (a); 2018-19 n=109 (b)</a:t>
            </a:r>
          </a:p>
          <a:p>
            <a:r>
              <a:rPr lang="en-US" sz="900" dirty="0">
                <a:solidFill>
                  <a:srgbClr val="898989"/>
                </a:solidFill>
              </a:rPr>
              <a:t>Hotel/motel 2017-18 n= 454 (c); 2018-19 n=292 (d)</a:t>
            </a:r>
          </a:p>
          <a:p>
            <a:r>
              <a:rPr lang="en-US" sz="900" dirty="0">
                <a:solidFill>
                  <a:srgbClr val="898989"/>
                </a:solidFill>
              </a:rPr>
              <a:t>a / b / c / d indicate statistically significant differences at the 95% level. </a:t>
            </a:r>
          </a:p>
        </p:txBody>
      </p:sp>
      <p:sp>
        <p:nvSpPr>
          <p:cNvPr id="20" name="TextBox 19">
            <a:extLst>
              <a:ext uri="{FF2B5EF4-FFF2-40B4-BE49-F238E27FC236}">
                <a16:creationId xmlns:a16="http://schemas.microsoft.com/office/drawing/2014/main" id="{B9B8264A-94E4-446D-83CB-4CFA95EBEEB3}"/>
              </a:ext>
            </a:extLst>
          </p:cNvPr>
          <p:cNvSpPr txBox="1"/>
          <p:nvPr/>
        </p:nvSpPr>
        <p:spPr>
          <a:xfrm>
            <a:off x="838200" y="6046870"/>
            <a:ext cx="10378440" cy="369332"/>
          </a:xfrm>
          <a:prstGeom prst="rect">
            <a:avLst/>
          </a:prstGeom>
          <a:noFill/>
        </p:spPr>
        <p:txBody>
          <a:bodyPr wrap="square" rtlCol="0">
            <a:spAutoFit/>
          </a:bodyPr>
          <a:lstStyle/>
          <a:p>
            <a:r>
              <a:rPr lang="en-US" sz="900" dirty="0">
                <a:solidFill>
                  <a:srgbClr val="898989"/>
                </a:solidFill>
              </a:rPr>
              <a:t>Question text: Including yourself, how many people were in your travel party? How many nights did you stay in Gulf Shores/Orange Beach during this trip? If you did not stay overnight, please enter '0'. Open-ended numeric responses.</a:t>
            </a:r>
          </a:p>
        </p:txBody>
      </p:sp>
    </p:spTree>
    <p:extLst>
      <p:ext uri="{BB962C8B-B14F-4D97-AF65-F5344CB8AC3E}">
        <p14:creationId xmlns:p14="http://schemas.microsoft.com/office/powerpoint/2010/main" val="3932640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Travel Party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10048336" cy="1603375"/>
          </a:xfrm>
        </p:spPr>
        <p:txBody>
          <a:bodyPr>
            <a:normAutofit/>
          </a:bodyPr>
          <a:lstStyle/>
          <a:p>
            <a:r>
              <a:rPr lang="en-US" sz="1800" dirty="0"/>
              <a:t>About 4 in 10 winter travel parties included children. The ages of the visiting children varied evenly across age groups.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26</a:t>
            </a:fld>
            <a:endParaRPr lang="en-US" dirty="0"/>
          </a:p>
        </p:txBody>
      </p:sp>
      <p:graphicFrame>
        <p:nvGraphicFramePr>
          <p:cNvPr id="7" name="Chart 6">
            <a:extLst>
              <a:ext uri="{FF2B5EF4-FFF2-40B4-BE49-F238E27FC236}">
                <a16:creationId xmlns:a16="http://schemas.microsoft.com/office/drawing/2014/main" id="{2EA97263-A8F6-4EA0-983E-6935121298AF}"/>
              </a:ext>
            </a:extLst>
          </p:cNvPr>
          <p:cNvGraphicFramePr>
            <a:graphicFrameLocks/>
          </p:cNvGraphicFramePr>
          <p:nvPr>
            <p:extLst>
              <p:ext uri="{D42A27DB-BD31-4B8C-83A1-F6EECF244321}">
                <p14:modId xmlns:p14="http://schemas.microsoft.com/office/powerpoint/2010/main" val="2446476455"/>
              </p:ext>
            </p:extLst>
          </p:nvPr>
        </p:nvGraphicFramePr>
        <p:xfrm>
          <a:off x="5480637" y="2990213"/>
          <a:ext cx="4912899" cy="275082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EA3D1A31-35CA-454D-A432-D55D09CBD06F}"/>
              </a:ext>
            </a:extLst>
          </p:cNvPr>
          <p:cNvSpPr txBox="1"/>
          <p:nvPr/>
        </p:nvSpPr>
        <p:spPr>
          <a:xfrm>
            <a:off x="5433514" y="5744409"/>
            <a:ext cx="5312863" cy="369332"/>
          </a:xfrm>
          <a:prstGeom prst="rect">
            <a:avLst/>
          </a:prstGeom>
          <a:noFill/>
        </p:spPr>
        <p:txBody>
          <a:bodyPr wrap="square" rtlCol="0">
            <a:spAutoFit/>
          </a:bodyPr>
          <a:lstStyle/>
          <a:p>
            <a:r>
              <a:rPr lang="en-US" sz="900" dirty="0">
                <a:solidFill>
                  <a:srgbClr val="898989"/>
                </a:solidFill>
              </a:rPr>
              <a:t>Question text: What ages were the children in your travel party? Response options as shown in graph above. </a:t>
            </a:r>
          </a:p>
          <a:p>
            <a:r>
              <a:rPr lang="en-US" sz="900" dirty="0">
                <a:solidFill>
                  <a:srgbClr val="898989"/>
                </a:solidFill>
              </a:rPr>
              <a:t>2017-18 travel parties with kids is a small sample size (n=13), so that year is omitted.</a:t>
            </a:r>
          </a:p>
        </p:txBody>
      </p:sp>
      <p:graphicFrame>
        <p:nvGraphicFramePr>
          <p:cNvPr id="12" name="Chart 11">
            <a:extLst>
              <a:ext uri="{FF2B5EF4-FFF2-40B4-BE49-F238E27FC236}">
                <a16:creationId xmlns:a16="http://schemas.microsoft.com/office/drawing/2014/main" id="{191D1AEA-1C0C-4A80-A69A-C9FC97175FE7}"/>
              </a:ext>
            </a:extLst>
          </p:cNvPr>
          <p:cNvGraphicFramePr>
            <a:graphicFrameLocks/>
          </p:cNvGraphicFramePr>
          <p:nvPr>
            <p:extLst>
              <p:ext uri="{D42A27DB-BD31-4B8C-83A1-F6EECF244321}">
                <p14:modId xmlns:p14="http://schemas.microsoft.com/office/powerpoint/2010/main" val="3378522269"/>
              </p:ext>
            </p:extLst>
          </p:nvPr>
        </p:nvGraphicFramePr>
        <p:xfrm>
          <a:off x="540456" y="2627311"/>
          <a:ext cx="5158740" cy="32574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3381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r>
              <a:rPr lang="en-US" dirty="0">
                <a:solidFill>
                  <a:schemeClr val="tx2"/>
                </a:solidFill>
              </a:rPr>
              <a:t>Travel Party Characteristics</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5257800" cy="4109155"/>
          </a:xfrm>
        </p:spPr>
        <p:txBody>
          <a:bodyPr>
            <a:normAutofit/>
          </a:bodyPr>
          <a:lstStyle/>
          <a:p>
            <a:r>
              <a:rPr lang="en-US" sz="1800" dirty="0"/>
              <a:t>The average age of the winter target visitor is 44.</a:t>
            </a:r>
          </a:p>
          <a:p>
            <a:r>
              <a:rPr lang="en-US" sz="1800" dirty="0"/>
              <a:t>While many of the demographic features are similar, the most recent winter brought in higher income visitors. The share of winter visitors with household incomes over $100,000 lifted the overall income average. This could be due to economic factors preventing travel among lower income travelers, such that only higher income travelers are visiting. </a:t>
            </a:r>
          </a:p>
          <a:p>
            <a:endParaRPr lang="en-US" sz="1800" dirty="0"/>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27</a:t>
            </a:fld>
            <a:endParaRPr lang="en-US" dirty="0"/>
          </a:p>
        </p:txBody>
      </p:sp>
      <p:graphicFrame>
        <p:nvGraphicFramePr>
          <p:cNvPr id="7" name="Table 6">
            <a:extLst>
              <a:ext uri="{FF2B5EF4-FFF2-40B4-BE49-F238E27FC236}">
                <a16:creationId xmlns:a16="http://schemas.microsoft.com/office/drawing/2014/main" id="{4CC5EE15-FAE6-4F68-B2A3-5C5322BD5BBD}"/>
              </a:ext>
            </a:extLst>
          </p:cNvPr>
          <p:cNvGraphicFramePr>
            <a:graphicFrameLocks noGrp="1"/>
          </p:cNvGraphicFramePr>
          <p:nvPr>
            <p:extLst>
              <p:ext uri="{D42A27DB-BD31-4B8C-83A1-F6EECF244321}">
                <p14:modId xmlns:p14="http://schemas.microsoft.com/office/powerpoint/2010/main" val="592132029"/>
              </p:ext>
            </p:extLst>
          </p:nvPr>
        </p:nvGraphicFramePr>
        <p:xfrm>
          <a:off x="6350466" y="1870074"/>
          <a:ext cx="4483787" cy="2609558"/>
        </p:xfrm>
        <a:graphic>
          <a:graphicData uri="http://schemas.openxmlformats.org/drawingml/2006/table">
            <a:tbl>
              <a:tblPr firstRow="1" bandRow="1">
                <a:tableStyleId>{5C22544A-7EE6-4342-B048-85BDC9FD1C3A}</a:tableStyleId>
              </a:tblPr>
              <a:tblGrid>
                <a:gridCol w="881607">
                  <a:extLst>
                    <a:ext uri="{9D8B030D-6E8A-4147-A177-3AD203B41FA5}">
                      <a16:colId xmlns:a16="http://schemas.microsoft.com/office/drawing/2014/main" val="417523193"/>
                    </a:ext>
                  </a:extLst>
                </a:gridCol>
                <a:gridCol w="1403926">
                  <a:extLst>
                    <a:ext uri="{9D8B030D-6E8A-4147-A177-3AD203B41FA5}">
                      <a16:colId xmlns:a16="http://schemas.microsoft.com/office/drawing/2014/main" val="2331377888"/>
                    </a:ext>
                  </a:extLst>
                </a:gridCol>
                <a:gridCol w="1099127">
                  <a:extLst>
                    <a:ext uri="{9D8B030D-6E8A-4147-A177-3AD203B41FA5}">
                      <a16:colId xmlns:a16="http://schemas.microsoft.com/office/drawing/2014/main" val="1152430054"/>
                    </a:ext>
                  </a:extLst>
                </a:gridCol>
                <a:gridCol w="1099127">
                  <a:extLst>
                    <a:ext uri="{9D8B030D-6E8A-4147-A177-3AD203B41FA5}">
                      <a16:colId xmlns:a16="http://schemas.microsoft.com/office/drawing/2014/main" val="2222970501"/>
                    </a:ext>
                  </a:extLst>
                </a:gridCol>
              </a:tblGrid>
              <a:tr h="590678">
                <a:tc gridSpan="2">
                  <a:txBody>
                    <a:bodyPr/>
                    <a:lstStyle/>
                    <a:p>
                      <a:pPr algn="l" rtl="0" fontAlgn="b"/>
                      <a:r>
                        <a:rPr lang="en-US" sz="1100" u="none" strike="noStrike" dirty="0">
                          <a:effectLst/>
                        </a:rPr>
                        <a:t>Year-over-Year Demographic Profile</a:t>
                      </a:r>
                      <a:br>
                        <a:rPr lang="en-US" sz="1100" u="none" strike="noStrike" dirty="0">
                          <a:effectLst/>
                        </a:rPr>
                      </a:br>
                      <a:r>
                        <a:rPr lang="en-US" sz="1100" u="none" strike="noStrike" dirty="0">
                          <a:effectLst/>
                        </a:rPr>
                        <a:t>WINTER VISITORS</a:t>
                      </a:r>
                      <a:endParaRPr lang="en-US" sz="1100" b="1" i="0" u="none" strike="noStrike" dirty="0">
                        <a:solidFill>
                          <a:srgbClr val="FFFFFF"/>
                        </a:solidFill>
                        <a:effectLst/>
                        <a:latin typeface="+mn-lt"/>
                      </a:endParaRPr>
                    </a:p>
                  </a:txBody>
                  <a:tcPr marR="7620" marT="7620" marB="0" anchor="ctr"/>
                </a:tc>
                <a:tc hMerge="1">
                  <a:txBody>
                    <a:bodyPr/>
                    <a:lstStyle/>
                    <a:p>
                      <a:endParaRPr lang="en-US"/>
                    </a:p>
                  </a:txBody>
                  <a:tcPr/>
                </a:tc>
                <a:tc>
                  <a:txBody>
                    <a:bodyPr/>
                    <a:lstStyle/>
                    <a:p>
                      <a:pPr algn="ctr" rtl="0" fontAlgn="b"/>
                      <a:r>
                        <a:rPr lang="en-US" sz="1100" u="none" strike="noStrike" dirty="0">
                          <a:effectLst/>
                        </a:rPr>
                        <a:t>2017-18 (a)</a:t>
                      </a:r>
                      <a:endParaRPr lang="en-US" sz="1100" b="1" i="0" u="none" strike="noStrike" dirty="0">
                        <a:solidFill>
                          <a:srgbClr val="FFFFFF"/>
                        </a:solidFill>
                        <a:effectLst/>
                        <a:latin typeface="+mn-lt"/>
                      </a:endParaRPr>
                    </a:p>
                  </a:txBody>
                  <a:tcPr marL="7620" marR="7620" marT="7620" marB="0" anchor="ctr"/>
                </a:tc>
                <a:tc>
                  <a:txBody>
                    <a:bodyPr/>
                    <a:lstStyle/>
                    <a:p>
                      <a:pPr algn="ctr" rtl="0" fontAlgn="b"/>
                      <a:r>
                        <a:rPr lang="en-US" sz="1100" u="none" strike="noStrike" dirty="0">
                          <a:effectLst/>
                        </a:rPr>
                        <a:t>2018-19 (b)</a:t>
                      </a:r>
                      <a:endParaRPr lang="en-US" sz="1100" b="1" i="0" u="none" strike="noStrike" dirty="0">
                        <a:solidFill>
                          <a:srgbClr val="FFFFFF"/>
                        </a:solidFill>
                        <a:effectLst/>
                        <a:latin typeface="+mn-lt"/>
                      </a:endParaRPr>
                    </a:p>
                  </a:txBody>
                  <a:tcPr marL="7620" marR="7620" marT="7620" marB="0" anchor="ctr"/>
                </a:tc>
                <a:extLst>
                  <a:ext uri="{0D108BD9-81ED-4DB2-BD59-A6C34878D82A}">
                    <a16:rowId xmlns:a16="http://schemas.microsoft.com/office/drawing/2014/main" val="2797291524"/>
                  </a:ext>
                </a:extLst>
              </a:tr>
              <a:tr h="252360">
                <a:tc rowSpan="2">
                  <a:txBody>
                    <a:bodyPr/>
                    <a:lstStyle/>
                    <a:p>
                      <a:pPr algn="l" rtl="0" fontAlgn="b"/>
                      <a:r>
                        <a:rPr lang="en-US" sz="1100" u="none" strike="noStrike" dirty="0">
                          <a:effectLst/>
                        </a:rPr>
                        <a:t>Gender</a:t>
                      </a:r>
                      <a:endParaRPr lang="en-US" sz="1100" b="1" i="0" u="none" strike="noStrike" dirty="0">
                        <a:solidFill>
                          <a:srgbClr val="000000"/>
                        </a:solidFill>
                        <a:effectLst/>
                        <a:latin typeface="+mn-lt"/>
                      </a:endParaRPr>
                    </a:p>
                  </a:txBody>
                  <a:tcPr marR="7620" marT="7620" marB="0" anchor="ctr"/>
                </a:tc>
                <a:tc>
                  <a:txBody>
                    <a:bodyPr/>
                    <a:lstStyle/>
                    <a:p>
                      <a:pPr algn="l" rtl="0" fontAlgn="b"/>
                      <a:r>
                        <a:rPr lang="en-US" sz="1100" u="none" strike="noStrike" dirty="0">
                          <a:effectLst/>
                        </a:rPr>
                        <a:t>Male</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35%</a:t>
                      </a:r>
                      <a:r>
                        <a:rPr lang="en-US" sz="1100" b="0" i="0" u="none" strike="noStrike" baseline="30000" dirty="0">
                          <a:solidFill>
                            <a:srgbClr val="000000"/>
                          </a:solidFill>
                          <a:effectLst/>
                          <a:latin typeface="Calibri" panose="020F0502020204030204" pitchFamily="34" charset="0"/>
                        </a:rPr>
                        <a:t>b</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26%</a:t>
                      </a:r>
                    </a:p>
                  </a:txBody>
                  <a:tcPr marL="7620" marR="7620" marT="7620" marB="0" anchor="ctr"/>
                </a:tc>
                <a:extLst>
                  <a:ext uri="{0D108BD9-81ED-4DB2-BD59-A6C34878D82A}">
                    <a16:rowId xmlns:a16="http://schemas.microsoft.com/office/drawing/2014/main" val="1752100817"/>
                  </a:ext>
                </a:extLst>
              </a:tr>
              <a:tr h="252360">
                <a:tc vMerge="1">
                  <a:txBody>
                    <a:bodyPr/>
                    <a:lstStyle/>
                    <a:p>
                      <a:endParaRPr lang="en-US"/>
                    </a:p>
                  </a:txBody>
                  <a:tcPr/>
                </a:tc>
                <a:tc>
                  <a:txBody>
                    <a:bodyPr/>
                    <a:lstStyle/>
                    <a:p>
                      <a:pPr algn="l" rtl="0" fontAlgn="b"/>
                      <a:r>
                        <a:rPr lang="en-US" sz="1100" u="none" strike="noStrike" dirty="0">
                          <a:effectLst/>
                        </a:rPr>
                        <a:t>Female</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74%</a:t>
                      </a:r>
                      <a:r>
                        <a:rPr lang="en-US" sz="1100" b="0" i="0" u="none" strike="noStrike" baseline="30000" dirty="0">
                          <a:solidFill>
                            <a:srgbClr val="000000"/>
                          </a:solidFill>
                          <a:effectLst/>
                          <a:latin typeface="Calibri" panose="020F0502020204030204" pitchFamily="34" charset="0"/>
                        </a:rPr>
                        <a:t>a</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07647424"/>
                  </a:ext>
                </a:extLst>
              </a:tr>
              <a:tr h="252360">
                <a:tc>
                  <a:txBody>
                    <a:bodyPr/>
                    <a:lstStyle/>
                    <a:p>
                      <a:pPr algn="l" rtl="0" fontAlgn="b"/>
                      <a:r>
                        <a:rPr lang="en-US" sz="1100" u="none" strike="noStrike" dirty="0">
                          <a:effectLst/>
                        </a:rPr>
                        <a:t>Age</a:t>
                      </a:r>
                      <a:endParaRPr lang="en-US" sz="1100" b="1" i="0" u="none" strike="noStrike" dirty="0">
                        <a:solidFill>
                          <a:srgbClr val="000000"/>
                        </a:solidFill>
                        <a:effectLst/>
                        <a:latin typeface="+mn-lt"/>
                      </a:endParaRPr>
                    </a:p>
                  </a:txBody>
                  <a:tcPr marR="7620" marT="7620" marB="0" anchor="ctr"/>
                </a:tc>
                <a:tc>
                  <a:txBody>
                    <a:bodyPr/>
                    <a:lstStyle/>
                    <a:p>
                      <a:pPr algn="l" rtl="0" fontAlgn="b"/>
                      <a:r>
                        <a:rPr lang="en-US" sz="1100" u="none" strike="noStrike" dirty="0">
                          <a:effectLst/>
                        </a:rPr>
                        <a:t>Average</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7620" marR="7620" marT="7620" marB="0" anchor="ctr"/>
                </a:tc>
                <a:extLst>
                  <a:ext uri="{0D108BD9-81ED-4DB2-BD59-A6C34878D82A}">
                    <a16:rowId xmlns:a16="http://schemas.microsoft.com/office/drawing/2014/main" val="1246885338"/>
                  </a:ext>
                </a:extLst>
              </a:tr>
              <a:tr h="252360">
                <a:tc rowSpan="4">
                  <a:txBody>
                    <a:bodyPr/>
                    <a:lstStyle/>
                    <a:p>
                      <a:pPr algn="l" rtl="0" fontAlgn="b"/>
                      <a:r>
                        <a:rPr lang="en-US" sz="1100" u="none" strike="noStrike" dirty="0">
                          <a:effectLst/>
                        </a:rPr>
                        <a:t>Marital status</a:t>
                      </a:r>
                      <a:endParaRPr lang="en-US" sz="1100" b="1" i="0" u="none" strike="noStrike" dirty="0">
                        <a:solidFill>
                          <a:srgbClr val="000000"/>
                        </a:solidFill>
                        <a:effectLst/>
                        <a:latin typeface="+mn-lt"/>
                      </a:endParaRPr>
                    </a:p>
                  </a:txBody>
                  <a:tcPr marR="7620" marT="7620" marB="0" anchor="ctr"/>
                </a:tc>
                <a:tc>
                  <a:txBody>
                    <a:bodyPr/>
                    <a:lstStyle/>
                    <a:p>
                      <a:pPr algn="l" rtl="0" fontAlgn="b"/>
                      <a:r>
                        <a:rPr lang="en-US" sz="1100" u="none" strike="noStrike" dirty="0">
                          <a:effectLst/>
                        </a:rPr>
                        <a:t>Married</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73%</a:t>
                      </a:r>
                    </a:p>
                  </a:txBody>
                  <a:tcPr marL="7620" marR="7620" marT="7620" marB="0" anchor="ctr"/>
                </a:tc>
                <a:extLst>
                  <a:ext uri="{0D108BD9-81ED-4DB2-BD59-A6C34878D82A}">
                    <a16:rowId xmlns:a16="http://schemas.microsoft.com/office/drawing/2014/main" val="3018798555"/>
                  </a:ext>
                </a:extLst>
              </a:tr>
              <a:tr h="252360">
                <a:tc vMerge="1">
                  <a:txBody>
                    <a:bodyPr/>
                    <a:lstStyle/>
                    <a:p>
                      <a:endParaRPr lang="en-US"/>
                    </a:p>
                  </a:txBody>
                  <a:tcPr/>
                </a:tc>
                <a:tc>
                  <a:txBody>
                    <a:bodyPr/>
                    <a:lstStyle/>
                    <a:p>
                      <a:pPr algn="l" fontAlgn="b"/>
                      <a:r>
                        <a:rPr lang="en-US" sz="1100" u="none" strike="noStrike" dirty="0">
                          <a:effectLst/>
                        </a:rPr>
                        <a:t>Divorced/Separated</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extLst>
                  <a:ext uri="{0D108BD9-81ED-4DB2-BD59-A6C34878D82A}">
                    <a16:rowId xmlns:a16="http://schemas.microsoft.com/office/drawing/2014/main" val="4010175493"/>
                  </a:ext>
                </a:extLst>
              </a:tr>
              <a:tr h="252360">
                <a:tc vMerge="1">
                  <a:txBody>
                    <a:bodyPr/>
                    <a:lstStyle/>
                    <a:p>
                      <a:endParaRPr lang="en-US"/>
                    </a:p>
                  </a:txBody>
                  <a:tcPr/>
                </a:tc>
                <a:tc>
                  <a:txBody>
                    <a:bodyPr/>
                    <a:lstStyle/>
                    <a:p>
                      <a:pPr algn="l" rtl="0" fontAlgn="b"/>
                      <a:r>
                        <a:rPr lang="en-US" sz="1100" u="none" strike="noStrike" dirty="0">
                          <a:effectLst/>
                        </a:rPr>
                        <a:t>Single/Never married</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7620" marR="7620" marT="7620" marB="0" anchor="ctr"/>
                </a:tc>
                <a:extLst>
                  <a:ext uri="{0D108BD9-81ED-4DB2-BD59-A6C34878D82A}">
                    <a16:rowId xmlns:a16="http://schemas.microsoft.com/office/drawing/2014/main" val="2313696746"/>
                  </a:ext>
                </a:extLst>
              </a:tr>
              <a:tr h="252360">
                <a:tc vMerge="1">
                  <a:txBody>
                    <a:bodyPr/>
                    <a:lstStyle/>
                    <a:p>
                      <a:pPr algn="l" fontAlgn="b"/>
                      <a:endParaRPr lang="en-US" sz="1100" b="0" i="0" u="none" strike="noStrike" dirty="0">
                        <a:solidFill>
                          <a:srgbClr val="000000"/>
                        </a:solidFill>
                        <a:effectLst/>
                        <a:latin typeface="+mn-lt"/>
                      </a:endParaRPr>
                    </a:p>
                  </a:txBody>
                  <a:tcPr marR="7620" marT="7620" marB="0" anchor="ctr"/>
                </a:tc>
                <a:tc>
                  <a:txBody>
                    <a:bodyPr/>
                    <a:lstStyle/>
                    <a:p>
                      <a:pPr algn="l" rtl="0" fontAlgn="b"/>
                      <a:r>
                        <a:rPr lang="en-US" sz="1100" u="none" strike="noStrike" dirty="0">
                          <a:effectLst/>
                        </a:rPr>
                        <a:t>Widowed</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20%</a:t>
                      </a:r>
                      <a:r>
                        <a:rPr lang="en-US" sz="1100" b="0" i="0" u="none" strike="noStrike" baseline="30000" dirty="0">
                          <a:solidFill>
                            <a:srgbClr val="000000"/>
                          </a:solidFill>
                          <a:effectLst/>
                          <a:latin typeface="Calibri" panose="020F0502020204030204" pitchFamily="34" charset="0"/>
                        </a:rPr>
                        <a:t>a</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66774796"/>
                  </a:ext>
                </a:extLst>
              </a:tr>
              <a:tr h="252360">
                <a:tc>
                  <a:txBody>
                    <a:bodyPr/>
                    <a:lstStyle/>
                    <a:p>
                      <a:pPr algn="l" rtl="0" fontAlgn="b"/>
                      <a:r>
                        <a:rPr lang="en-US" sz="1100" u="none" strike="noStrike" dirty="0">
                          <a:effectLst/>
                        </a:rPr>
                        <a:t>HH income</a:t>
                      </a:r>
                      <a:endParaRPr lang="en-US" sz="1100" b="1" i="0" u="none" strike="noStrike" dirty="0">
                        <a:solidFill>
                          <a:srgbClr val="000000"/>
                        </a:solidFill>
                        <a:effectLst/>
                        <a:latin typeface="+mn-lt"/>
                      </a:endParaRPr>
                    </a:p>
                  </a:txBody>
                  <a:tcPr marR="7620" marT="7620" marB="0" anchor="ctr"/>
                </a:tc>
                <a:tc>
                  <a:txBody>
                    <a:bodyPr/>
                    <a:lstStyle/>
                    <a:p>
                      <a:pPr algn="l" rtl="0" fontAlgn="b"/>
                      <a:r>
                        <a:rPr lang="en-US" sz="1100" u="none" strike="noStrike" dirty="0">
                          <a:effectLst/>
                        </a:rPr>
                        <a:t>Average</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$98,425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$132,941</a:t>
                      </a:r>
                    </a:p>
                  </a:txBody>
                  <a:tcPr marL="7620" marR="7620" marT="7620" marB="0" anchor="ctr"/>
                </a:tc>
                <a:extLst>
                  <a:ext uri="{0D108BD9-81ED-4DB2-BD59-A6C34878D82A}">
                    <a16:rowId xmlns:a16="http://schemas.microsoft.com/office/drawing/2014/main" val="1519599574"/>
                  </a:ext>
                </a:extLst>
              </a:tr>
            </a:tbl>
          </a:graphicData>
        </a:graphic>
      </p:graphicFrame>
      <p:sp>
        <p:nvSpPr>
          <p:cNvPr id="8" name="TextBox 7">
            <a:extLst>
              <a:ext uri="{FF2B5EF4-FFF2-40B4-BE49-F238E27FC236}">
                <a16:creationId xmlns:a16="http://schemas.microsoft.com/office/drawing/2014/main" id="{37052505-E9A1-4F8C-928F-ACCA6A8F4209}"/>
              </a:ext>
            </a:extLst>
          </p:cNvPr>
          <p:cNvSpPr txBox="1"/>
          <p:nvPr/>
        </p:nvSpPr>
        <p:spPr>
          <a:xfrm>
            <a:off x="6376435" y="4543602"/>
            <a:ext cx="4483787" cy="369332"/>
          </a:xfrm>
          <a:prstGeom prst="rect">
            <a:avLst/>
          </a:prstGeom>
          <a:noFill/>
        </p:spPr>
        <p:txBody>
          <a:bodyPr wrap="square" rtlCol="0">
            <a:spAutoFit/>
          </a:bodyPr>
          <a:lstStyle/>
          <a:p>
            <a:r>
              <a:rPr lang="en-US" sz="900" dirty="0">
                <a:solidFill>
                  <a:schemeClr val="bg1">
                    <a:lumMod val="50000"/>
                  </a:schemeClr>
                </a:solidFill>
              </a:rPr>
              <a:t>2017-18 n= </a:t>
            </a:r>
            <a:r>
              <a:rPr lang="en-US" sz="900" dirty="0">
                <a:solidFill>
                  <a:srgbClr val="898989"/>
                </a:solidFill>
              </a:rPr>
              <a:t>554 (a); 2018-19 n=401 </a:t>
            </a:r>
            <a:r>
              <a:rPr lang="en-US" sz="900" dirty="0">
                <a:solidFill>
                  <a:schemeClr val="bg1">
                    <a:lumMod val="50000"/>
                  </a:schemeClr>
                </a:solidFill>
              </a:rPr>
              <a:t>(b); a / b indicate statistically significant differences at the 95% level.</a:t>
            </a:r>
          </a:p>
        </p:txBody>
      </p:sp>
      <p:sp>
        <p:nvSpPr>
          <p:cNvPr id="9" name="TextBox 8">
            <a:extLst>
              <a:ext uri="{FF2B5EF4-FFF2-40B4-BE49-F238E27FC236}">
                <a16:creationId xmlns:a16="http://schemas.microsoft.com/office/drawing/2014/main" id="{4F7E1E19-757C-41CB-8E68-62E2BF112AA6}"/>
              </a:ext>
            </a:extLst>
          </p:cNvPr>
          <p:cNvSpPr txBox="1"/>
          <p:nvPr/>
        </p:nvSpPr>
        <p:spPr>
          <a:xfrm>
            <a:off x="838200" y="5934780"/>
            <a:ext cx="10199255" cy="369332"/>
          </a:xfrm>
          <a:prstGeom prst="rect">
            <a:avLst/>
          </a:prstGeom>
          <a:noFill/>
        </p:spPr>
        <p:txBody>
          <a:bodyPr wrap="square" rtlCol="0">
            <a:spAutoFit/>
          </a:bodyPr>
          <a:lstStyle/>
          <a:p>
            <a:r>
              <a:rPr lang="en-US" sz="900" dirty="0">
                <a:solidFill>
                  <a:srgbClr val="898989"/>
                </a:solidFill>
              </a:rPr>
              <a:t>Question text: Are you…? (Male, Female) What is your age? Are you currently…? (Married, Divorced/Separated, Widowed, Single/Never married) Which of the following categories best represents the total annual income for your household before taxes? (Less than $35,000, $35,000 but less than $50,000, $50,000 but less than $75,000, $75,000 but less than $100,000, $100,000 or more)</a:t>
            </a:r>
          </a:p>
        </p:txBody>
      </p:sp>
    </p:spTree>
    <p:extLst>
      <p:ext uri="{BB962C8B-B14F-4D97-AF65-F5344CB8AC3E}">
        <p14:creationId xmlns:p14="http://schemas.microsoft.com/office/powerpoint/2010/main" val="4063966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4B288-B46C-437F-8AA0-EE469F3FC518}"/>
              </a:ext>
            </a:extLst>
          </p:cNvPr>
          <p:cNvSpPr>
            <a:spLocks noGrp="1"/>
          </p:cNvSpPr>
          <p:nvPr>
            <p:ph type="title"/>
          </p:nvPr>
        </p:nvSpPr>
        <p:spPr/>
        <p:txBody>
          <a:bodyPr/>
          <a:lstStyle/>
          <a:p>
            <a:r>
              <a:rPr lang="en-US" dirty="0">
                <a:solidFill>
                  <a:schemeClr val="tx2"/>
                </a:solidFill>
              </a:rPr>
              <a:t>Travel Party Characteristics</a:t>
            </a:r>
          </a:p>
        </p:txBody>
      </p:sp>
      <p:graphicFrame>
        <p:nvGraphicFramePr>
          <p:cNvPr id="6" name="Content Placeholder 5">
            <a:extLst>
              <a:ext uri="{FF2B5EF4-FFF2-40B4-BE49-F238E27FC236}">
                <a16:creationId xmlns:a16="http://schemas.microsoft.com/office/drawing/2014/main" id="{AB88979B-1CD0-4C0A-902C-C83AEAF3CECB}"/>
              </a:ext>
            </a:extLst>
          </p:cNvPr>
          <p:cNvGraphicFramePr>
            <a:graphicFrameLocks noGrp="1"/>
          </p:cNvGraphicFramePr>
          <p:nvPr>
            <p:ph idx="1"/>
            <p:extLst>
              <p:ext uri="{D42A27DB-BD31-4B8C-83A1-F6EECF244321}">
                <p14:modId xmlns:p14="http://schemas.microsoft.com/office/powerpoint/2010/main" val="3540556914"/>
              </p:ext>
            </p:extLst>
          </p:nvPr>
        </p:nvGraphicFramePr>
        <p:xfrm>
          <a:off x="4036291" y="1265382"/>
          <a:ext cx="6689908" cy="5007048"/>
        </p:xfrm>
        <a:graphic>
          <a:graphicData uri="http://schemas.openxmlformats.org/drawingml/2006/table">
            <a:tbl>
              <a:tblPr firstRow="1">
                <a:tableStyleId>{5C22544A-7EE6-4342-B048-85BDC9FD1C3A}</a:tableStyleId>
              </a:tblPr>
              <a:tblGrid>
                <a:gridCol w="837748">
                  <a:extLst>
                    <a:ext uri="{9D8B030D-6E8A-4147-A177-3AD203B41FA5}">
                      <a16:colId xmlns:a16="http://schemas.microsoft.com/office/drawing/2014/main" val="3771442806"/>
                    </a:ext>
                  </a:extLst>
                </a:gridCol>
                <a:gridCol w="1828800">
                  <a:extLst>
                    <a:ext uri="{9D8B030D-6E8A-4147-A177-3AD203B41FA5}">
                      <a16:colId xmlns:a16="http://schemas.microsoft.com/office/drawing/2014/main" val="419583044"/>
                    </a:ext>
                  </a:extLst>
                </a:gridCol>
                <a:gridCol w="1005840">
                  <a:extLst>
                    <a:ext uri="{9D8B030D-6E8A-4147-A177-3AD203B41FA5}">
                      <a16:colId xmlns:a16="http://schemas.microsoft.com/office/drawing/2014/main" val="2833978547"/>
                    </a:ext>
                  </a:extLst>
                </a:gridCol>
                <a:gridCol w="1005840">
                  <a:extLst>
                    <a:ext uri="{9D8B030D-6E8A-4147-A177-3AD203B41FA5}">
                      <a16:colId xmlns:a16="http://schemas.microsoft.com/office/drawing/2014/main" val="1522807916"/>
                    </a:ext>
                  </a:extLst>
                </a:gridCol>
                <a:gridCol w="1005840">
                  <a:extLst>
                    <a:ext uri="{9D8B030D-6E8A-4147-A177-3AD203B41FA5}">
                      <a16:colId xmlns:a16="http://schemas.microsoft.com/office/drawing/2014/main" val="1455679333"/>
                    </a:ext>
                  </a:extLst>
                </a:gridCol>
                <a:gridCol w="1005840">
                  <a:extLst>
                    <a:ext uri="{9D8B030D-6E8A-4147-A177-3AD203B41FA5}">
                      <a16:colId xmlns:a16="http://schemas.microsoft.com/office/drawing/2014/main" val="3691817814"/>
                    </a:ext>
                  </a:extLst>
                </a:gridCol>
              </a:tblGrid>
              <a:tr h="118586">
                <a:tc rowSpan="2" gridSpan="2">
                  <a:txBody>
                    <a:bodyPr/>
                    <a:lstStyle/>
                    <a:p>
                      <a:pPr algn="l" fontAlgn="b"/>
                      <a:r>
                        <a:rPr lang="en-US" sz="1000" u="none" strike="noStrike" dirty="0">
                          <a:effectLst/>
                          <a:latin typeface="+mn-lt"/>
                        </a:rPr>
                        <a:t>Winter demographic profile by lodging type</a:t>
                      </a:r>
                      <a:endParaRPr lang="en-US" sz="1000" b="0" i="0" u="none" strike="noStrike" dirty="0">
                        <a:solidFill>
                          <a:srgbClr val="000000"/>
                        </a:solidFill>
                        <a:effectLst/>
                        <a:latin typeface="+mn-lt"/>
                      </a:endParaRPr>
                    </a:p>
                  </a:txBody>
                  <a:tcPr marR="4945" marT="4945" marB="0" anchor="ctr"/>
                </a:tc>
                <a:tc rowSpan="2" hMerge="1">
                  <a:txBody>
                    <a:bodyPr/>
                    <a:lstStyle/>
                    <a:p>
                      <a:endParaRPr lang="en-US"/>
                    </a:p>
                  </a:txBody>
                  <a:tcPr/>
                </a:tc>
                <a:tc gridSpan="2">
                  <a:txBody>
                    <a:bodyPr/>
                    <a:lstStyle/>
                    <a:p>
                      <a:pPr algn="ctr" fontAlgn="b"/>
                      <a:r>
                        <a:rPr lang="en-US" sz="1000" u="none" strike="noStrike" dirty="0">
                          <a:effectLst/>
                          <a:latin typeface="+mn-lt"/>
                        </a:rPr>
                        <a:t>2017-18</a:t>
                      </a:r>
                      <a:endParaRPr lang="en-US" sz="1000" b="0" i="0" u="none" strike="noStrike" dirty="0">
                        <a:solidFill>
                          <a:srgbClr val="000000"/>
                        </a:solidFill>
                        <a:effectLst/>
                        <a:latin typeface="+mn-lt"/>
                      </a:endParaRPr>
                    </a:p>
                  </a:txBody>
                  <a:tcPr marL="4945" marR="4945" marT="4945" marB="0" anchor="ctr"/>
                </a:tc>
                <a:tc hMerge="1">
                  <a:txBody>
                    <a:bodyPr/>
                    <a:lstStyle/>
                    <a:p>
                      <a:pPr algn="l" fontAlgn="b"/>
                      <a:endParaRPr lang="en-US" sz="1000" b="0" i="0" u="none" strike="noStrike" dirty="0">
                        <a:solidFill>
                          <a:srgbClr val="000000"/>
                        </a:solidFill>
                        <a:effectLst/>
                        <a:latin typeface="+mn-lt"/>
                      </a:endParaRPr>
                    </a:p>
                  </a:txBody>
                  <a:tcPr marL="4945" marR="4945" marT="4945" marB="0" anchor="b"/>
                </a:tc>
                <a:tc gridSpan="2">
                  <a:txBody>
                    <a:bodyPr/>
                    <a:lstStyle/>
                    <a:p>
                      <a:pPr algn="ctr" fontAlgn="b"/>
                      <a:r>
                        <a:rPr lang="en-US" sz="1000" u="none" strike="noStrike" dirty="0">
                          <a:effectLst/>
                          <a:latin typeface="+mn-lt"/>
                        </a:rPr>
                        <a:t>2018-19</a:t>
                      </a:r>
                      <a:endParaRPr lang="en-US" sz="1000" b="0" i="0" u="none" strike="noStrike" dirty="0">
                        <a:solidFill>
                          <a:srgbClr val="000000"/>
                        </a:solidFill>
                        <a:effectLst/>
                        <a:latin typeface="+mn-lt"/>
                      </a:endParaRPr>
                    </a:p>
                  </a:txBody>
                  <a:tcPr marL="4945" marR="4945" marT="4945" marB="0" anchor="ctr"/>
                </a:tc>
                <a:tc hMerge="1">
                  <a:txBody>
                    <a:bodyPr/>
                    <a:lstStyle/>
                    <a:p>
                      <a:pPr algn="l" fontAlgn="b"/>
                      <a:endParaRPr lang="en-US" sz="1000" b="0" i="0" u="none" strike="noStrike" dirty="0">
                        <a:solidFill>
                          <a:srgbClr val="000000"/>
                        </a:solidFill>
                        <a:effectLst/>
                        <a:latin typeface="+mn-lt"/>
                      </a:endParaRPr>
                    </a:p>
                  </a:txBody>
                  <a:tcPr marL="4945" marR="4945" marT="4945" marB="0" anchor="b"/>
                </a:tc>
                <a:extLst>
                  <a:ext uri="{0D108BD9-81ED-4DB2-BD59-A6C34878D82A}">
                    <a16:rowId xmlns:a16="http://schemas.microsoft.com/office/drawing/2014/main" val="1004986110"/>
                  </a:ext>
                </a:extLst>
              </a:tr>
              <a:tr h="331053">
                <a:tc gridSpan="2" vMerge="1">
                  <a:txBody>
                    <a:bodyPr/>
                    <a:lstStyle/>
                    <a:p>
                      <a:pPr algn="l" fontAlgn="b"/>
                      <a:endParaRPr lang="en-US" sz="1000" b="0" i="0" u="none" strike="noStrike" dirty="0">
                        <a:solidFill>
                          <a:srgbClr val="000000"/>
                        </a:solidFill>
                        <a:effectLst/>
                        <a:latin typeface="+mn-lt"/>
                      </a:endParaRPr>
                    </a:p>
                  </a:txBody>
                  <a:tcPr marL="4945" marR="4945" marT="4945" marB="0" anchor="b"/>
                </a:tc>
                <a:tc hMerge="1" vMerge="1">
                  <a:txBody>
                    <a:bodyPr/>
                    <a:lstStyle/>
                    <a:p>
                      <a:pPr algn="l" fontAlgn="b"/>
                      <a:endParaRPr lang="en-US" sz="1000" b="0" i="0" u="none" strike="noStrike" dirty="0">
                        <a:solidFill>
                          <a:srgbClr val="000000"/>
                        </a:solidFill>
                        <a:effectLst/>
                        <a:latin typeface="+mn-lt"/>
                      </a:endParaRPr>
                    </a:p>
                  </a:txBody>
                  <a:tcPr marL="4945" marR="4945" marT="4945" marB="0" anchor="b"/>
                </a:tc>
                <a:tc>
                  <a:txBody>
                    <a:bodyPr/>
                    <a:lstStyle/>
                    <a:p>
                      <a:pPr algn="ctr" fontAlgn="b"/>
                      <a:r>
                        <a:rPr lang="en-US" sz="1000" b="1" u="none" strike="noStrike" dirty="0">
                          <a:solidFill>
                            <a:schemeClr val="bg1"/>
                          </a:solidFill>
                          <a:effectLst/>
                          <a:latin typeface="+mn-lt"/>
                        </a:rPr>
                        <a:t>Vacation rental/condo (a)</a:t>
                      </a:r>
                      <a:endParaRPr lang="en-US" sz="1000" b="1" i="0" u="none" strike="noStrike" dirty="0">
                        <a:solidFill>
                          <a:schemeClr val="bg1"/>
                        </a:solidFill>
                        <a:effectLst/>
                        <a:latin typeface="+mn-lt"/>
                      </a:endParaRPr>
                    </a:p>
                  </a:txBody>
                  <a:tcPr marL="4945" marR="4945" marT="4945" marB="0" anchor="ctr">
                    <a:solidFill>
                      <a:schemeClr val="accent1"/>
                    </a:solidFill>
                  </a:tcPr>
                </a:tc>
                <a:tc>
                  <a:txBody>
                    <a:bodyPr/>
                    <a:lstStyle/>
                    <a:p>
                      <a:pPr algn="ctr" fontAlgn="b"/>
                      <a:r>
                        <a:rPr lang="en-US" sz="1000" b="1" u="none" strike="noStrike" dirty="0">
                          <a:solidFill>
                            <a:schemeClr val="bg1"/>
                          </a:solidFill>
                          <a:effectLst/>
                          <a:latin typeface="+mn-lt"/>
                        </a:rPr>
                        <a:t>Hotel (b)</a:t>
                      </a:r>
                      <a:endParaRPr lang="en-US" sz="1000" b="1" i="0" u="none" strike="noStrike" dirty="0">
                        <a:solidFill>
                          <a:schemeClr val="bg1"/>
                        </a:solidFill>
                        <a:effectLst/>
                        <a:latin typeface="+mn-lt"/>
                      </a:endParaRPr>
                    </a:p>
                  </a:txBody>
                  <a:tcPr marL="4945" marR="4945" marT="4945" marB="0" anchor="ctr">
                    <a:solidFill>
                      <a:schemeClr val="accent1"/>
                    </a:solidFill>
                  </a:tcPr>
                </a:tc>
                <a:tc>
                  <a:txBody>
                    <a:bodyPr/>
                    <a:lstStyle/>
                    <a:p>
                      <a:pPr algn="ctr" fontAlgn="b"/>
                      <a:r>
                        <a:rPr lang="en-US" sz="1000" b="1" u="none" strike="noStrike" dirty="0">
                          <a:solidFill>
                            <a:schemeClr val="bg1"/>
                          </a:solidFill>
                          <a:effectLst/>
                          <a:latin typeface="+mn-lt"/>
                        </a:rPr>
                        <a:t>Vacation rental/condo (c)</a:t>
                      </a:r>
                      <a:endParaRPr lang="en-US" sz="1000" b="1" i="0" u="none" strike="noStrike" dirty="0">
                        <a:solidFill>
                          <a:schemeClr val="bg1"/>
                        </a:solidFill>
                        <a:effectLst/>
                        <a:latin typeface="+mn-lt"/>
                      </a:endParaRPr>
                    </a:p>
                  </a:txBody>
                  <a:tcPr marL="4945" marR="4945" marT="4945" marB="0" anchor="ctr">
                    <a:solidFill>
                      <a:schemeClr val="accent1"/>
                    </a:solidFill>
                  </a:tcPr>
                </a:tc>
                <a:tc>
                  <a:txBody>
                    <a:bodyPr/>
                    <a:lstStyle/>
                    <a:p>
                      <a:pPr algn="ctr" fontAlgn="b"/>
                      <a:r>
                        <a:rPr lang="en-US" sz="1000" b="1" u="none" strike="noStrike" dirty="0">
                          <a:solidFill>
                            <a:schemeClr val="bg1"/>
                          </a:solidFill>
                          <a:effectLst/>
                          <a:latin typeface="+mn-lt"/>
                        </a:rPr>
                        <a:t>Hotel (d)</a:t>
                      </a:r>
                      <a:endParaRPr lang="en-US" sz="1000" b="1" i="0" u="none" strike="noStrike" dirty="0">
                        <a:solidFill>
                          <a:schemeClr val="bg1"/>
                        </a:solidFill>
                        <a:effectLst/>
                        <a:latin typeface="+mn-lt"/>
                      </a:endParaRPr>
                    </a:p>
                  </a:txBody>
                  <a:tcPr marL="4945" marR="4945" marT="4945" marB="0" anchor="ctr">
                    <a:solidFill>
                      <a:schemeClr val="accent1"/>
                    </a:solidFill>
                  </a:tcPr>
                </a:tc>
                <a:extLst>
                  <a:ext uri="{0D108BD9-81ED-4DB2-BD59-A6C34878D82A}">
                    <a16:rowId xmlns:a16="http://schemas.microsoft.com/office/drawing/2014/main" val="1225554494"/>
                  </a:ext>
                </a:extLst>
              </a:tr>
              <a:tr h="180746">
                <a:tc rowSpan="2">
                  <a:txBody>
                    <a:bodyPr/>
                    <a:lstStyle/>
                    <a:p>
                      <a:pPr algn="l" fontAlgn="b"/>
                      <a:r>
                        <a:rPr lang="en-US" sz="1000" u="none" strike="noStrike" dirty="0">
                          <a:effectLst/>
                          <a:latin typeface="+mn-lt"/>
                        </a:rPr>
                        <a:t>Gender</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Male</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33%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44%</a:t>
                      </a:r>
                    </a:p>
                  </a:txBody>
                  <a:tcPr marL="7620" marR="7620" marT="7620" marB="0" anchor="ctr"/>
                </a:tc>
                <a:extLst>
                  <a:ext uri="{0D108BD9-81ED-4DB2-BD59-A6C34878D82A}">
                    <a16:rowId xmlns:a16="http://schemas.microsoft.com/office/drawing/2014/main" val="1715863253"/>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Female</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67%</a:t>
                      </a:r>
                      <a:r>
                        <a:rPr lang="en-US" sz="1100" b="0" i="0" u="none" strike="noStrike" baseline="30000" dirty="0">
                          <a:solidFill>
                            <a:srgbClr val="000000"/>
                          </a:solidFill>
                          <a:effectLst/>
                          <a:latin typeface="Calibri" panose="020F0502020204030204" pitchFamily="34" charset="0"/>
                        </a:rPr>
                        <a:t>b</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56%</a:t>
                      </a:r>
                    </a:p>
                  </a:txBody>
                  <a:tcPr marL="7620" marR="7620" marT="7620" marB="0" anchor="ctr"/>
                </a:tc>
                <a:extLst>
                  <a:ext uri="{0D108BD9-81ED-4DB2-BD59-A6C34878D82A}">
                    <a16:rowId xmlns:a16="http://schemas.microsoft.com/office/drawing/2014/main" val="3091184025"/>
                  </a:ext>
                </a:extLst>
              </a:tr>
              <a:tr h="180746">
                <a:tc>
                  <a:txBody>
                    <a:bodyPr/>
                    <a:lstStyle/>
                    <a:p>
                      <a:pPr algn="l" fontAlgn="b"/>
                      <a:r>
                        <a:rPr lang="en-US" sz="1000" u="none" strike="noStrike" dirty="0">
                          <a:effectLst/>
                          <a:latin typeface="+mn-lt"/>
                        </a:rPr>
                        <a:t>Age</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Average</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45</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42</a:t>
                      </a:r>
                    </a:p>
                  </a:txBody>
                  <a:tcPr marL="7620" marR="7620" marT="7620" marB="0" anchor="ctr"/>
                </a:tc>
                <a:extLst>
                  <a:ext uri="{0D108BD9-81ED-4DB2-BD59-A6C34878D82A}">
                    <a16:rowId xmlns:a16="http://schemas.microsoft.com/office/drawing/2014/main" val="3013549267"/>
                  </a:ext>
                </a:extLst>
              </a:tr>
              <a:tr h="180746">
                <a:tc rowSpan="4">
                  <a:txBody>
                    <a:bodyPr/>
                    <a:lstStyle/>
                    <a:p>
                      <a:pPr algn="l" fontAlgn="b"/>
                      <a:r>
                        <a:rPr lang="en-US" sz="1000" u="none" strike="noStrike" dirty="0">
                          <a:effectLst/>
                          <a:latin typeface="+mn-lt"/>
                        </a:rPr>
                        <a:t>Marital status</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Married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70%</a:t>
                      </a:r>
                    </a:p>
                  </a:txBody>
                  <a:tcPr marL="7620" marR="7620" marT="7620" marB="0" anchor="ctr"/>
                </a:tc>
                <a:extLst>
                  <a:ext uri="{0D108BD9-81ED-4DB2-BD59-A6C34878D82A}">
                    <a16:rowId xmlns:a16="http://schemas.microsoft.com/office/drawing/2014/main" val="4214252671"/>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Divorced/Separated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extLst>
                  <a:ext uri="{0D108BD9-81ED-4DB2-BD59-A6C34878D82A}">
                    <a16:rowId xmlns:a16="http://schemas.microsoft.com/office/drawing/2014/main" val="3268298530"/>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Single/Never married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extLst>
                  <a:ext uri="{0D108BD9-81ED-4DB2-BD59-A6C34878D82A}">
                    <a16:rowId xmlns:a16="http://schemas.microsoft.com/office/drawing/2014/main" val="4116161075"/>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Widowed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20%</a:t>
                      </a:r>
                    </a:p>
                  </a:txBody>
                  <a:tcPr marL="7620" marR="7620" marT="7620" marB="0" anchor="ctr"/>
                </a:tc>
                <a:extLst>
                  <a:ext uri="{0D108BD9-81ED-4DB2-BD59-A6C34878D82A}">
                    <a16:rowId xmlns:a16="http://schemas.microsoft.com/office/drawing/2014/main" val="668481828"/>
                  </a:ext>
                </a:extLst>
              </a:tr>
              <a:tr h="180746">
                <a:tc>
                  <a:txBody>
                    <a:bodyPr/>
                    <a:lstStyle/>
                    <a:p>
                      <a:pPr algn="l" fontAlgn="b"/>
                      <a:r>
                        <a:rPr lang="en-US" sz="1000" u="none" strike="noStrike" dirty="0">
                          <a:effectLst/>
                          <a:latin typeface="+mn-lt"/>
                        </a:rPr>
                        <a:t>HH income</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Average</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$106,918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$97,372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$127,950</a:t>
                      </a:r>
                      <a:r>
                        <a:rPr lang="en-US" sz="1100" b="0" i="0" u="none" strike="noStrike" baseline="30000" dirty="0">
                          <a:solidFill>
                            <a:srgbClr val="000000"/>
                          </a:solidFill>
                          <a:effectLst/>
                          <a:latin typeface="Calibri" panose="020F0502020204030204" pitchFamily="34" charset="0"/>
                        </a:rPr>
                        <a:t>a</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$133,320</a:t>
                      </a:r>
                      <a:r>
                        <a:rPr lang="en-US" sz="1100" b="0" i="0" u="none" strike="noStrike" baseline="30000" dirty="0">
                          <a:solidFill>
                            <a:srgbClr val="000000"/>
                          </a:solidFill>
                          <a:effectLst/>
                          <a:latin typeface="Calibri" panose="020F0502020204030204" pitchFamily="34" charset="0"/>
                        </a:rPr>
                        <a:t>b</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29741543"/>
                  </a:ext>
                </a:extLst>
              </a:tr>
              <a:tr h="180746">
                <a:tc>
                  <a:txBody>
                    <a:bodyPr/>
                    <a:lstStyle/>
                    <a:p>
                      <a:pPr algn="l" fontAlgn="b"/>
                      <a:r>
                        <a:rPr lang="en-US" sz="1000" u="none" strike="noStrike" dirty="0">
                          <a:effectLst/>
                          <a:latin typeface="+mn-lt"/>
                        </a:rPr>
                        <a:t>Education</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College grad+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67%</a:t>
                      </a:r>
                    </a:p>
                  </a:txBody>
                  <a:tcPr marL="7620" marR="7620" marT="7620" marB="0" anchor="ctr"/>
                </a:tc>
                <a:extLst>
                  <a:ext uri="{0D108BD9-81ED-4DB2-BD59-A6C34878D82A}">
                    <a16:rowId xmlns:a16="http://schemas.microsoft.com/office/drawing/2014/main" val="3725251784"/>
                  </a:ext>
                </a:extLst>
              </a:tr>
              <a:tr h="180746">
                <a:tc rowSpan="10">
                  <a:txBody>
                    <a:bodyPr/>
                    <a:lstStyle/>
                    <a:p>
                      <a:pPr algn="l" fontAlgn="b"/>
                      <a:r>
                        <a:rPr lang="en-US" sz="1000" u="none" strike="noStrike" dirty="0">
                          <a:effectLst/>
                          <a:latin typeface="+mn-lt"/>
                        </a:rPr>
                        <a:t>Occupation</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Executive/upper management</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24%</a:t>
                      </a:r>
                    </a:p>
                  </a:txBody>
                  <a:tcPr marL="7620" marR="7620" marT="7620" marB="0" anchor="ctr"/>
                </a:tc>
                <a:extLst>
                  <a:ext uri="{0D108BD9-81ED-4DB2-BD59-A6C34878D82A}">
                    <a16:rowId xmlns:a16="http://schemas.microsoft.com/office/drawing/2014/main" val="714476280"/>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IT professional</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extLst>
                  <a:ext uri="{0D108BD9-81ED-4DB2-BD59-A6C34878D82A}">
                    <a16:rowId xmlns:a16="http://schemas.microsoft.com/office/drawing/2014/main" val="621257035"/>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Educator</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extLst>
                  <a:ext uri="{0D108BD9-81ED-4DB2-BD59-A6C34878D82A}">
                    <a16:rowId xmlns:a16="http://schemas.microsoft.com/office/drawing/2014/main" val="34854000"/>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Homemaker</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ctr"/>
                </a:tc>
                <a:extLst>
                  <a:ext uri="{0D108BD9-81ED-4DB2-BD59-A6C34878D82A}">
                    <a16:rowId xmlns:a16="http://schemas.microsoft.com/office/drawing/2014/main" val="1511570102"/>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Student</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extLst>
                  <a:ext uri="{0D108BD9-81ED-4DB2-BD59-A6C34878D82A}">
                    <a16:rowId xmlns:a16="http://schemas.microsoft.com/office/drawing/2014/main" val="533218300"/>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Small business owner</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7620" marR="7620" marT="7620" marB="0" anchor="ctr"/>
                </a:tc>
                <a:extLst>
                  <a:ext uri="{0D108BD9-81ED-4DB2-BD59-A6C34878D82A}">
                    <a16:rowId xmlns:a16="http://schemas.microsoft.com/office/drawing/2014/main" val="2862612515"/>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Skilled trade/service</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1103459455"/>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Other</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7620" marR="7620" marT="7620" marB="0" anchor="ctr"/>
                </a:tc>
                <a:extLst>
                  <a:ext uri="{0D108BD9-81ED-4DB2-BD59-A6C34878D82A}">
                    <a16:rowId xmlns:a16="http://schemas.microsoft.com/office/drawing/2014/main" val="2966442553"/>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Retired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2024657093"/>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Not currently employed</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ctr"/>
                </a:tc>
                <a:extLst>
                  <a:ext uri="{0D108BD9-81ED-4DB2-BD59-A6C34878D82A}">
                    <a16:rowId xmlns:a16="http://schemas.microsoft.com/office/drawing/2014/main" val="232351872"/>
                  </a:ext>
                </a:extLst>
              </a:tr>
              <a:tr h="180746">
                <a:tc rowSpan="6">
                  <a:txBody>
                    <a:bodyPr/>
                    <a:lstStyle/>
                    <a:p>
                      <a:pPr algn="l" fontAlgn="b"/>
                      <a:r>
                        <a:rPr lang="en-US" sz="1000" u="none" strike="noStrike" dirty="0">
                          <a:effectLst/>
                          <a:latin typeface="+mn-lt"/>
                        </a:rPr>
                        <a:t>Ethnicity</a:t>
                      </a:r>
                      <a:endParaRPr lang="en-US" sz="1000" b="0" i="0" u="none" strike="noStrike" dirty="0">
                        <a:solidFill>
                          <a:srgbClr val="000000"/>
                        </a:solidFill>
                        <a:effectLst/>
                        <a:latin typeface="+mn-lt"/>
                      </a:endParaRPr>
                    </a:p>
                  </a:txBody>
                  <a:tcPr marR="4945" marT="4945" marB="0" anchor="ctr"/>
                </a:tc>
                <a:tc>
                  <a:txBody>
                    <a:bodyPr/>
                    <a:lstStyle/>
                    <a:p>
                      <a:pPr algn="l" fontAlgn="b"/>
                      <a:r>
                        <a:rPr lang="en-US" sz="1000" u="none" strike="noStrike" dirty="0">
                          <a:effectLst/>
                          <a:latin typeface="+mn-lt"/>
                        </a:rPr>
                        <a:t>Caucasian/White</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86%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89%</a:t>
                      </a:r>
                      <a:r>
                        <a:rPr lang="en-US" sz="1100" b="0" i="0" u="none" strike="noStrike" baseline="30000" dirty="0">
                          <a:solidFill>
                            <a:srgbClr val="000000"/>
                          </a:solidFill>
                          <a:effectLst/>
                          <a:latin typeface="Calibri" panose="020F0502020204030204" pitchFamily="34" charset="0"/>
                        </a:rPr>
                        <a:t>d</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77%</a:t>
                      </a:r>
                    </a:p>
                  </a:txBody>
                  <a:tcPr marL="7620" marR="7620" marT="7620" marB="0" anchor="ctr"/>
                </a:tc>
                <a:extLst>
                  <a:ext uri="{0D108BD9-81ED-4DB2-BD59-A6C34878D82A}">
                    <a16:rowId xmlns:a16="http://schemas.microsoft.com/office/drawing/2014/main" val="3251996429"/>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b"/>
                </a:tc>
                <a:tc>
                  <a:txBody>
                    <a:bodyPr/>
                    <a:lstStyle/>
                    <a:p>
                      <a:pPr algn="l" fontAlgn="b"/>
                      <a:r>
                        <a:rPr lang="en-US" sz="1000" u="none" strike="noStrike" dirty="0">
                          <a:effectLst/>
                          <a:latin typeface="+mn-lt"/>
                        </a:rPr>
                        <a:t>African-American/Black</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r>
                        <a:rPr lang="en-US" sz="1100" b="0" i="0" u="none" strike="noStrike" baseline="30000" dirty="0">
                          <a:solidFill>
                            <a:srgbClr val="000000"/>
                          </a:solidFill>
                          <a:effectLst/>
                          <a:latin typeface="Calibri" panose="020F0502020204030204" pitchFamily="34" charset="0"/>
                        </a:rPr>
                        <a:t>c</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025561"/>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b"/>
                </a:tc>
                <a:tc>
                  <a:txBody>
                    <a:bodyPr/>
                    <a:lstStyle/>
                    <a:p>
                      <a:pPr algn="l" fontAlgn="b"/>
                      <a:r>
                        <a:rPr lang="en-US" sz="1000" u="none" strike="noStrike" dirty="0">
                          <a:effectLst/>
                          <a:latin typeface="+mn-lt"/>
                        </a:rPr>
                        <a:t>Latino/Hispanic</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7620" marR="7620" marT="7620" marB="0" anchor="ctr"/>
                </a:tc>
                <a:extLst>
                  <a:ext uri="{0D108BD9-81ED-4DB2-BD59-A6C34878D82A}">
                    <a16:rowId xmlns:a16="http://schemas.microsoft.com/office/drawing/2014/main" val="128416165"/>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b"/>
                </a:tc>
                <a:tc>
                  <a:txBody>
                    <a:bodyPr/>
                    <a:lstStyle/>
                    <a:p>
                      <a:pPr algn="l" fontAlgn="b"/>
                      <a:r>
                        <a:rPr lang="en-US" sz="1000" u="none" strike="noStrike" dirty="0">
                          <a:effectLst/>
                          <a:latin typeface="+mn-lt"/>
                        </a:rPr>
                        <a:t>Asian</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7%</a:t>
                      </a:r>
                      <a:r>
                        <a:rPr lang="en-US" sz="1100" b="0" i="0" u="none" strike="noStrike" baseline="30000" dirty="0">
                          <a:solidFill>
                            <a:srgbClr val="000000"/>
                          </a:solidFill>
                          <a:effectLst/>
                          <a:latin typeface="Calibri" panose="020F0502020204030204" pitchFamily="34" charset="0"/>
                        </a:rPr>
                        <a:t>a</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7620" marR="7620" marT="7620" marB="0" anchor="ctr"/>
                </a:tc>
                <a:extLst>
                  <a:ext uri="{0D108BD9-81ED-4DB2-BD59-A6C34878D82A}">
                    <a16:rowId xmlns:a16="http://schemas.microsoft.com/office/drawing/2014/main" val="2788200846"/>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b"/>
                </a:tc>
                <a:tc>
                  <a:txBody>
                    <a:bodyPr/>
                    <a:lstStyle/>
                    <a:p>
                      <a:pPr algn="l" fontAlgn="b"/>
                      <a:r>
                        <a:rPr lang="en-US" sz="1000" u="none" strike="noStrike" dirty="0">
                          <a:effectLst/>
                          <a:latin typeface="+mn-lt"/>
                        </a:rPr>
                        <a:t>American Indian</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ctr"/>
                </a:tc>
                <a:extLst>
                  <a:ext uri="{0D108BD9-81ED-4DB2-BD59-A6C34878D82A}">
                    <a16:rowId xmlns:a16="http://schemas.microsoft.com/office/drawing/2014/main" val="1809064050"/>
                  </a:ext>
                </a:extLst>
              </a:tr>
              <a:tr h="180746">
                <a:tc vMerge="1">
                  <a:txBody>
                    <a:bodyPr/>
                    <a:lstStyle/>
                    <a:p>
                      <a:pPr algn="l" fontAlgn="b"/>
                      <a:endParaRPr lang="en-US" sz="1000" b="0" i="0" u="none" strike="noStrike" dirty="0">
                        <a:solidFill>
                          <a:srgbClr val="000000"/>
                        </a:solidFill>
                        <a:effectLst/>
                        <a:latin typeface="+mn-lt"/>
                      </a:endParaRPr>
                    </a:p>
                  </a:txBody>
                  <a:tcPr marR="4945" marT="4945" marB="0" anchor="b"/>
                </a:tc>
                <a:tc>
                  <a:txBody>
                    <a:bodyPr/>
                    <a:lstStyle/>
                    <a:p>
                      <a:pPr algn="l" fontAlgn="b"/>
                      <a:r>
                        <a:rPr lang="en-US" sz="1000" u="none" strike="noStrike" dirty="0">
                          <a:effectLst/>
                          <a:latin typeface="+mn-lt"/>
                        </a:rPr>
                        <a:t>Other</a:t>
                      </a:r>
                      <a:endParaRPr lang="en-US" sz="1000" b="0" i="0" u="none" strike="noStrike" dirty="0">
                        <a:solidFill>
                          <a:srgbClr val="000000"/>
                        </a:solidFill>
                        <a:effectLst/>
                        <a:latin typeface="+mn-lt"/>
                      </a:endParaRPr>
                    </a:p>
                  </a:txBody>
                  <a:tcPr marR="4945" marT="4945" marB="0" anchor="ct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0%</a:t>
                      </a:r>
                    </a:p>
                  </a:txBody>
                  <a:tcPr marL="7620" marR="7620" marT="7620" marB="0" anchor="ctr"/>
                </a:tc>
                <a:extLst>
                  <a:ext uri="{0D108BD9-81ED-4DB2-BD59-A6C34878D82A}">
                    <a16:rowId xmlns:a16="http://schemas.microsoft.com/office/drawing/2014/main" val="165257025"/>
                  </a:ext>
                </a:extLst>
              </a:tr>
            </a:tbl>
          </a:graphicData>
        </a:graphic>
      </p:graphicFrame>
      <p:sp>
        <p:nvSpPr>
          <p:cNvPr id="4" name="Footer Placeholder 3">
            <a:extLst>
              <a:ext uri="{FF2B5EF4-FFF2-40B4-BE49-F238E27FC236}">
                <a16:creationId xmlns:a16="http://schemas.microsoft.com/office/drawing/2014/main" id="{F800F648-56A4-424F-A8F4-0EA88A3AF9A0}"/>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5D9DD596-3530-4D43-AB4F-E5CB9AA655E3}"/>
              </a:ext>
            </a:extLst>
          </p:cNvPr>
          <p:cNvSpPr>
            <a:spLocks noGrp="1"/>
          </p:cNvSpPr>
          <p:nvPr>
            <p:ph type="sldNum" sz="quarter" idx="12"/>
          </p:nvPr>
        </p:nvSpPr>
        <p:spPr/>
        <p:txBody>
          <a:bodyPr/>
          <a:lstStyle/>
          <a:p>
            <a:fld id="{DE80A6C8-14B8-4645-B1A9-9F8FD08AF95B}" type="slidenum">
              <a:rPr lang="en-US" smtClean="0"/>
              <a:t>28</a:t>
            </a:fld>
            <a:endParaRPr lang="en-US" dirty="0"/>
          </a:p>
        </p:txBody>
      </p:sp>
      <p:sp>
        <p:nvSpPr>
          <p:cNvPr id="7" name="Content Placeholder 2">
            <a:extLst>
              <a:ext uri="{FF2B5EF4-FFF2-40B4-BE49-F238E27FC236}">
                <a16:creationId xmlns:a16="http://schemas.microsoft.com/office/drawing/2014/main" id="{BA3A4059-D9C9-4688-8426-3606932AD54B}"/>
              </a:ext>
            </a:extLst>
          </p:cNvPr>
          <p:cNvSpPr txBox="1">
            <a:spLocks/>
          </p:cNvSpPr>
          <p:nvPr/>
        </p:nvSpPr>
        <p:spPr>
          <a:xfrm>
            <a:off x="838200" y="1825625"/>
            <a:ext cx="3059545" cy="3693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Higher income among recent visitors is true across lodging types. A third of recent visitors have household incomes of over $100,000, compared to roughly one in five from the prior winter. </a:t>
            </a:r>
          </a:p>
        </p:txBody>
      </p:sp>
      <p:sp>
        <p:nvSpPr>
          <p:cNvPr id="8" name="TextBox 7">
            <a:extLst>
              <a:ext uri="{FF2B5EF4-FFF2-40B4-BE49-F238E27FC236}">
                <a16:creationId xmlns:a16="http://schemas.microsoft.com/office/drawing/2014/main" id="{3F825D07-F1A8-451B-803D-FE0BBA4E99C2}"/>
              </a:ext>
            </a:extLst>
          </p:cNvPr>
          <p:cNvSpPr txBox="1"/>
          <p:nvPr/>
        </p:nvSpPr>
        <p:spPr>
          <a:xfrm>
            <a:off x="976748" y="5614552"/>
            <a:ext cx="3059544" cy="646331"/>
          </a:xfrm>
          <a:prstGeom prst="rect">
            <a:avLst/>
          </a:prstGeom>
          <a:noFill/>
        </p:spPr>
        <p:txBody>
          <a:bodyPr wrap="square" rtlCol="0">
            <a:spAutoFit/>
          </a:bodyPr>
          <a:lstStyle/>
          <a:p>
            <a:r>
              <a:rPr lang="en-US" sz="900" dirty="0">
                <a:solidFill>
                  <a:srgbClr val="898989"/>
                </a:solidFill>
              </a:rPr>
              <a:t>Condo/vacation rental 2017-18 n= 100 (a); 2018-19 n=109 (b)</a:t>
            </a:r>
          </a:p>
          <a:p>
            <a:r>
              <a:rPr lang="en-US" sz="900" dirty="0">
                <a:solidFill>
                  <a:srgbClr val="898989"/>
                </a:solidFill>
              </a:rPr>
              <a:t>Hotel/motel 2017-18 n= 454 (c); 2018-19 n=292 (d)</a:t>
            </a:r>
          </a:p>
          <a:p>
            <a:r>
              <a:rPr lang="en-US" sz="900" dirty="0">
                <a:solidFill>
                  <a:srgbClr val="898989"/>
                </a:solidFill>
              </a:rPr>
              <a:t>a / b / c / d indicate statistically significant differences at the 95% level. </a:t>
            </a:r>
          </a:p>
        </p:txBody>
      </p:sp>
    </p:spTree>
    <p:extLst>
      <p:ext uri="{BB962C8B-B14F-4D97-AF65-F5344CB8AC3E}">
        <p14:creationId xmlns:p14="http://schemas.microsoft.com/office/powerpoint/2010/main" val="4245004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D4ED0-AC15-478D-B286-CD05C50B3E11}"/>
              </a:ext>
            </a:extLst>
          </p:cNvPr>
          <p:cNvSpPr>
            <a:spLocks noGrp="1"/>
          </p:cNvSpPr>
          <p:nvPr>
            <p:ph type="title"/>
          </p:nvPr>
        </p:nvSpPr>
        <p:spPr>
          <a:xfrm>
            <a:off x="838200" y="365125"/>
            <a:ext cx="10515600" cy="1325563"/>
          </a:xfrm>
        </p:spPr>
        <p:txBody>
          <a:bodyPr/>
          <a:lstStyle/>
          <a:p>
            <a:r>
              <a:rPr lang="en-US" dirty="0">
                <a:solidFill>
                  <a:schemeClr val="tx2"/>
                </a:solidFill>
              </a:rPr>
              <a:t>Travel Party Characteristics</a:t>
            </a:r>
          </a:p>
        </p:txBody>
      </p:sp>
      <p:sp>
        <p:nvSpPr>
          <p:cNvPr id="4" name="Footer Placeholder 3">
            <a:extLst>
              <a:ext uri="{FF2B5EF4-FFF2-40B4-BE49-F238E27FC236}">
                <a16:creationId xmlns:a16="http://schemas.microsoft.com/office/drawing/2014/main" id="{314AE884-9C61-4A84-BB5A-37B11BE594FA}"/>
              </a:ext>
            </a:extLst>
          </p:cNvPr>
          <p:cNvSpPr>
            <a:spLocks noGrp="1"/>
          </p:cNvSpPr>
          <p:nvPr>
            <p:ph type="ftr" sz="quarter" idx="11"/>
          </p:nvPr>
        </p:nvSpPr>
        <p:spPr>
          <a:xfrm>
            <a:off x="838201" y="6356350"/>
            <a:ext cx="8921096" cy="365125"/>
          </a:xfrm>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09E893B3-DFD2-4D9C-A010-497E6D0A0DEF}"/>
              </a:ext>
            </a:extLst>
          </p:cNvPr>
          <p:cNvSpPr>
            <a:spLocks noGrp="1"/>
          </p:cNvSpPr>
          <p:nvPr>
            <p:ph type="sldNum" sz="quarter" idx="12"/>
          </p:nvPr>
        </p:nvSpPr>
        <p:spPr>
          <a:xfrm>
            <a:off x="9870392" y="6356350"/>
            <a:ext cx="1483407" cy="365125"/>
          </a:xfrm>
        </p:spPr>
        <p:txBody>
          <a:bodyPr/>
          <a:lstStyle/>
          <a:p>
            <a:fld id="{DE80A6C8-14B8-4645-B1A9-9F8FD08AF95B}" type="slidenum">
              <a:rPr lang="en-US" smtClean="0"/>
              <a:t>29</a:t>
            </a:fld>
            <a:endParaRPr lang="en-US" dirty="0"/>
          </a:p>
        </p:txBody>
      </p:sp>
      <p:sp>
        <p:nvSpPr>
          <p:cNvPr id="8" name="Rectangle 7">
            <a:extLst>
              <a:ext uri="{FF2B5EF4-FFF2-40B4-BE49-F238E27FC236}">
                <a16:creationId xmlns:a16="http://schemas.microsoft.com/office/drawing/2014/main" id="{75321063-0C8F-4259-94B6-8A8B0F9BF6B7}"/>
              </a:ext>
            </a:extLst>
          </p:cNvPr>
          <p:cNvSpPr/>
          <p:nvPr/>
        </p:nvSpPr>
        <p:spPr>
          <a:xfrm>
            <a:off x="994913" y="1552384"/>
            <a:ext cx="2758503" cy="3461460"/>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US" dirty="0">
                <a:solidFill>
                  <a:prstClr val="black"/>
                </a:solidFill>
              </a:rPr>
              <a:t>Heat map showing source markets of winter visitors (2018-19 data). </a:t>
            </a:r>
          </a:p>
          <a:p>
            <a:pPr marL="228600" lvl="0" indent="-228600">
              <a:lnSpc>
                <a:spcPct val="90000"/>
              </a:lnSpc>
              <a:spcBef>
                <a:spcPts val="1000"/>
              </a:spcBef>
              <a:buFont typeface="Arial" panose="020B0604020202020204" pitchFamily="34" charset="0"/>
              <a:buChar char="•"/>
            </a:pPr>
            <a:r>
              <a:rPr lang="en-US" dirty="0">
                <a:solidFill>
                  <a:prstClr val="black"/>
                </a:solidFill>
              </a:rPr>
              <a:t>Note that this data is from UberMedia’s 25,000 mobile device data points. Compared to prior seasons, a higher share of winter trips come from Alabama, and beyond that source markets are fragmented. </a:t>
            </a:r>
          </a:p>
        </p:txBody>
      </p:sp>
      <p:graphicFrame>
        <p:nvGraphicFramePr>
          <p:cNvPr id="10" name="Table 9">
            <a:extLst>
              <a:ext uri="{FF2B5EF4-FFF2-40B4-BE49-F238E27FC236}">
                <a16:creationId xmlns:a16="http://schemas.microsoft.com/office/drawing/2014/main" id="{6F23FFEB-BCBB-4759-B594-BB31EE6A8A45}"/>
              </a:ext>
            </a:extLst>
          </p:cNvPr>
          <p:cNvGraphicFramePr>
            <a:graphicFrameLocks noGrp="1"/>
          </p:cNvGraphicFramePr>
          <p:nvPr>
            <p:extLst>
              <p:ext uri="{D42A27DB-BD31-4B8C-83A1-F6EECF244321}">
                <p14:modId xmlns:p14="http://schemas.microsoft.com/office/powerpoint/2010/main" val="1884676007"/>
              </p:ext>
            </p:extLst>
          </p:nvPr>
        </p:nvGraphicFramePr>
        <p:xfrm>
          <a:off x="9084226" y="1797886"/>
          <a:ext cx="2168321" cy="4176585"/>
        </p:xfrm>
        <a:graphic>
          <a:graphicData uri="http://schemas.openxmlformats.org/drawingml/2006/table">
            <a:tbl>
              <a:tblPr>
                <a:tableStyleId>{B301B821-A1FF-4177-AEE7-76D212191A09}</a:tableStyleId>
              </a:tblPr>
              <a:tblGrid>
                <a:gridCol w="1280160">
                  <a:extLst>
                    <a:ext uri="{9D8B030D-6E8A-4147-A177-3AD203B41FA5}">
                      <a16:colId xmlns:a16="http://schemas.microsoft.com/office/drawing/2014/main" val="310058255"/>
                    </a:ext>
                  </a:extLst>
                </a:gridCol>
                <a:gridCol w="888161">
                  <a:extLst>
                    <a:ext uri="{9D8B030D-6E8A-4147-A177-3AD203B41FA5}">
                      <a16:colId xmlns:a16="http://schemas.microsoft.com/office/drawing/2014/main" val="2795044890"/>
                    </a:ext>
                  </a:extLst>
                </a:gridCol>
              </a:tblGrid>
              <a:tr h="198885">
                <a:tc>
                  <a:txBody>
                    <a:bodyPr/>
                    <a:lstStyle/>
                    <a:p>
                      <a:pPr algn="l" fontAlgn="b"/>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1" u="none" strike="noStrike" dirty="0">
                          <a:effectLst/>
                          <a:latin typeface="+mn-lt"/>
                        </a:rPr>
                        <a:t>2018-19</a:t>
                      </a:r>
                      <a:endParaRPr lang="en-US" sz="1100" b="1"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998237597"/>
                  </a:ext>
                </a:extLst>
              </a:tr>
              <a:tr h="198885">
                <a:tc>
                  <a:txBody>
                    <a:bodyPr/>
                    <a:lstStyle/>
                    <a:p>
                      <a:pPr algn="l" fontAlgn="b"/>
                      <a:r>
                        <a:rPr lang="en-US" sz="1100" b="0" i="0" u="none" strike="noStrike" dirty="0">
                          <a:solidFill>
                            <a:srgbClr val="000000"/>
                          </a:solidFill>
                          <a:effectLst/>
                          <a:latin typeface="+mn-lt"/>
                        </a:rPr>
                        <a:t>Alabama</a:t>
                      </a:r>
                    </a:p>
                  </a:txBody>
                  <a:tcPr marR="7620" marT="7620" marB="0" anchor="ctr"/>
                </a:tc>
                <a:tc>
                  <a:txBody>
                    <a:bodyPr/>
                    <a:lstStyle/>
                    <a:p>
                      <a:pPr algn="ctr" fontAlgn="b"/>
                      <a:r>
                        <a:rPr lang="en-US" sz="1100" b="0" i="0" u="none" strike="noStrike" dirty="0">
                          <a:solidFill>
                            <a:srgbClr val="000000"/>
                          </a:solidFill>
                          <a:effectLst/>
                          <a:latin typeface="+mn-lt"/>
                        </a:rPr>
                        <a:t>43%</a:t>
                      </a:r>
                    </a:p>
                  </a:txBody>
                  <a:tcPr marL="7620" marR="7620" marT="7620" marB="0" anchor="ctr"/>
                </a:tc>
                <a:extLst>
                  <a:ext uri="{0D108BD9-81ED-4DB2-BD59-A6C34878D82A}">
                    <a16:rowId xmlns:a16="http://schemas.microsoft.com/office/drawing/2014/main" val="2940938078"/>
                  </a:ext>
                </a:extLst>
              </a:tr>
              <a:tr h="198885">
                <a:tc>
                  <a:txBody>
                    <a:bodyPr/>
                    <a:lstStyle/>
                    <a:p>
                      <a:pPr algn="l" fontAlgn="b"/>
                      <a:r>
                        <a:rPr lang="en-US" sz="1100" b="0" i="0" u="none" strike="noStrike" dirty="0">
                          <a:solidFill>
                            <a:srgbClr val="000000"/>
                          </a:solidFill>
                          <a:effectLst/>
                          <a:latin typeface="+mn-lt"/>
                        </a:rPr>
                        <a:t>Florida</a:t>
                      </a:r>
                    </a:p>
                  </a:txBody>
                  <a:tcPr marR="7620" marT="7620" marB="0" anchor="ctr"/>
                </a:tc>
                <a:tc>
                  <a:txBody>
                    <a:bodyPr/>
                    <a:lstStyle/>
                    <a:p>
                      <a:pPr algn="ctr" fontAlgn="b"/>
                      <a:r>
                        <a:rPr lang="en-US" sz="1100" b="0" i="0" u="none" strike="noStrike" dirty="0">
                          <a:solidFill>
                            <a:srgbClr val="000000"/>
                          </a:solidFill>
                          <a:effectLst/>
                          <a:latin typeface="+mn-lt"/>
                        </a:rPr>
                        <a:t>13%</a:t>
                      </a:r>
                    </a:p>
                  </a:txBody>
                  <a:tcPr marL="7620" marR="7620" marT="7620" marB="0" anchor="ctr"/>
                </a:tc>
                <a:extLst>
                  <a:ext uri="{0D108BD9-81ED-4DB2-BD59-A6C34878D82A}">
                    <a16:rowId xmlns:a16="http://schemas.microsoft.com/office/drawing/2014/main" val="767402884"/>
                  </a:ext>
                </a:extLst>
              </a:tr>
              <a:tr h="198885">
                <a:tc>
                  <a:txBody>
                    <a:bodyPr/>
                    <a:lstStyle/>
                    <a:p>
                      <a:pPr algn="l" fontAlgn="b"/>
                      <a:r>
                        <a:rPr lang="en-US" sz="1100" b="0" i="0" u="none" strike="noStrike" dirty="0">
                          <a:solidFill>
                            <a:srgbClr val="000000"/>
                          </a:solidFill>
                          <a:effectLst/>
                          <a:latin typeface="+mn-lt"/>
                        </a:rPr>
                        <a:t>Louisiana</a:t>
                      </a:r>
                    </a:p>
                  </a:txBody>
                  <a:tcPr marR="7620" marT="7620" marB="0" anchor="ctr"/>
                </a:tc>
                <a:tc>
                  <a:txBody>
                    <a:bodyPr/>
                    <a:lstStyle/>
                    <a:p>
                      <a:pPr algn="ctr" fontAlgn="b"/>
                      <a:r>
                        <a:rPr lang="en-US" sz="1100" b="0" i="0" u="none" strike="noStrike" dirty="0">
                          <a:solidFill>
                            <a:srgbClr val="000000"/>
                          </a:solidFill>
                          <a:effectLst/>
                          <a:latin typeface="+mn-lt"/>
                        </a:rPr>
                        <a:t>6%</a:t>
                      </a:r>
                    </a:p>
                  </a:txBody>
                  <a:tcPr marL="7620" marR="7620" marT="7620" marB="0" anchor="ctr"/>
                </a:tc>
                <a:extLst>
                  <a:ext uri="{0D108BD9-81ED-4DB2-BD59-A6C34878D82A}">
                    <a16:rowId xmlns:a16="http://schemas.microsoft.com/office/drawing/2014/main" val="853593432"/>
                  </a:ext>
                </a:extLst>
              </a:tr>
              <a:tr h="198885">
                <a:tc>
                  <a:txBody>
                    <a:bodyPr/>
                    <a:lstStyle/>
                    <a:p>
                      <a:pPr algn="l" fontAlgn="b"/>
                      <a:r>
                        <a:rPr lang="en-US" sz="1100" b="0" i="0" u="none" strike="noStrike" dirty="0">
                          <a:solidFill>
                            <a:srgbClr val="000000"/>
                          </a:solidFill>
                          <a:effectLst/>
                          <a:latin typeface="+mn-lt"/>
                        </a:rPr>
                        <a:t>Mississippi</a:t>
                      </a:r>
                    </a:p>
                  </a:txBody>
                  <a:tcPr marR="7620" marT="7620" marB="0" anchor="ctr"/>
                </a:tc>
                <a:tc>
                  <a:txBody>
                    <a:bodyPr/>
                    <a:lstStyle/>
                    <a:p>
                      <a:pPr algn="ctr" fontAlgn="b"/>
                      <a:r>
                        <a:rPr lang="en-US" sz="1100" b="0" i="0" u="none" strike="noStrike" dirty="0">
                          <a:solidFill>
                            <a:srgbClr val="000000"/>
                          </a:solidFill>
                          <a:effectLst/>
                          <a:latin typeface="+mn-lt"/>
                        </a:rPr>
                        <a:t>6%</a:t>
                      </a:r>
                    </a:p>
                  </a:txBody>
                  <a:tcPr marL="7620" marR="7620" marT="7620" marB="0" anchor="ctr"/>
                </a:tc>
                <a:extLst>
                  <a:ext uri="{0D108BD9-81ED-4DB2-BD59-A6C34878D82A}">
                    <a16:rowId xmlns:a16="http://schemas.microsoft.com/office/drawing/2014/main" val="1645534905"/>
                  </a:ext>
                </a:extLst>
              </a:tr>
              <a:tr h="198885">
                <a:tc>
                  <a:txBody>
                    <a:bodyPr/>
                    <a:lstStyle/>
                    <a:p>
                      <a:pPr algn="l" fontAlgn="b"/>
                      <a:r>
                        <a:rPr lang="en-US" sz="1100" b="0" i="0" u="none" strike="noStrike" dirty="0">
                          <a:solidFill>
                            <a:srgbClr val="000000"/>
                          </a:solidFill>
                          <a:effectLst/>
                          <a:latin typeface="+mn-lt"/>
                        </a:rPr>
                        <a:t>Georgia</a:t>
                      </a:r>
                    </a:p>
                  </a:txBody>
                  <a:tcPr marR="7620" marT="7620" marB="0" anchor="ctr"/>
                </a:tc>
                <a:tc>
                  <a:txBody>
                    <a:bodyPr/>
                    <a:lstStyle/>
                    <a:p>
                      <a:pPr algn="ctr" fontAlgn="b"/>
                      <a:r>
                        <a:rPr lang="en-US" sz="1100" b="0" i="0" u="none" strike="noStrike" dirty="0">
                          <a:solidFill>
                            <a:srgbClr val="000000"/>
                          </a:solidFill>
                          <a:effectLst/>
                          <a:latin typeface="+mn-lt"/>
                        </a:rPr>
                        <a:t>3%</a:t>
                      </a:r>
                    </a:p>
                  </a:txBody>
                  <a:tcPr marL="7620" marR="7620" marT="7620" marB="0" anchor="ctr"/>
                </a:tc>
                <a:extLst>
                  <a:ext uri="{0D108BD9-81ED-4DB2-BD59-A6C34878D82A}">
                    <a16:rowId xmlns:a16="http://schemas.microsoft.com/office/drawing/2014/main" val="3752857487"/>
                  </a:ext>
                </a:extLst>
              </a:tr>
              <a:tr h="198885">
                <a:tc>
                  <a:txBody>
                    <a:bodyPr/>
                    <a:lstStyle/>
                    <a:p>
                      <a:pPr algn="l" fontAlgn="b"/>
                      <a:r>
                        <a:rPr lang="en-US" sz="1100" b="0" i="0" u="none" strike="noStrike" dirty="0">
                          <a:solidFill>
                            <a:srgbClr val="000000"/>
                          </a:solidFill>
                          <a:effectLst/>
                          <a:latin typeface="+mn-lt"/>
                        </a:rPr>
                        <a:t>Texas</a:t>
                      </a:r>
                    </a:p>
                  </a:txBody>
                  <a:tcPr marR="7620" marT="7620" marB="0" anchor="ctr"/>
                </a:tc>
                <a:tc>
                  <a:txBody>
                    <a:bodyPr/>
                    <a:lstStyle/>
                    <a:p>
                      <a:pPr algn="ctr" fontAlgn="b"/>
                      <a:r>
                        <a:rPr lang="en-US" sz="1100" b="0" i="0" u="none" strike="noStrike" dirty="0">
                          <a:solidFill>
                            <a:srgbClr val="000000"/>
                          </a:solidFill>
                          <a:effectLst/>
                          <a:latin typeface="+mn-lt"/>
                        </a:rPr>
                        <a:t>3%</a:t>
                      </a:r>
                    </a:p>
                  </a:txBody>
                  <a:tcPr marL="7620" marR="7620" marT="7620" marB="0" anchor="ctr"/>
                </a:tc>
                <a:extLst>
                  <a:ext uri="{0D108BD9-81ED-4DB2-BD59-A6C34878D82A}">
                    <a16:rowId xmlns:a16="http://schemas.microsoft.com/office/drawing/2014/main" val="691257212"/>
                  </a:ext>
                </a:extLst>
              </a:tr>
              <a:tr h="198885">
                <a:tc>
                  <a:txBody>
                    <a:bodyPr/>
                    <a:lstStyle/>
                    <a:p>
                      <a:pPr algn="l" fontAlgn="b"/>
                      <a:r>
                        <a:rPr lang="en-US" sz="1100" b="0" i="0" u="none" strike="noStrike" dirty="0">
                          <a:solidFill>
                            <a:srgbClr val="000000"/>
                          </a:solidFill>
                          <a:effectLst/>
                          <a:latin typeface="+mn-lt"/>
                        </a:rPr>
                        <a:t>Tennessee</a:t>
                      </a:r>
                    </a:p>
                  </a:txBody>
                  <a:tcPr marR="7620" marT="7620" marB="0" anchor="ctr"/>
                </a:tc>
                <a:tc>
                  <a:txBody>
                    <a:bodyPr/>
                    <a:lstStyle/>
                    <a:p>
                      <a:pPr algn="ctr" fontAlgn="b"/>
                      <a:r>
                        <a:rPr lang="en-US" sz="1100" b="0" i="0" u="none" strike="noStrike" dirty="0">
                          <a:solidFill>
                            <a:srgbClr val="000000"/>
                          </a:solidFill>
                          <a:effectLst/>
                          <a:latin typeface="+mn-lt"/>
                        </a:rPr>
                        <a:t>3%</a:t>
                      </a:r>
                    </a:p>
                  </a:txBody>
                  <a:tcPr marL="7620" marR="7620" marT="7620" marB="0" anchor="ctr"/>
                </a:tc>
                <a:extLst>
                  <a:ext uri="{0D108BD9-81ED-4DB2-BD59-A6C34878D82A}">
                    <a16:rowId xmlns:a16="http://schemas.microsoft.com/office/drawing/2014/main" val="673507249"/>
                  </a:ext>
                </a:extLst>
              </a:tr>
              <a:tr h="198885">
                <a:tc>
                  <a:txBody>
                    <a:bodyPr/>
                    <a:lstStyle/>
                    <a:p>
                      <a:pPr algn="l" fontAlgn="b"/>
                      <a:r>
                        <a:rPr lang="en-US" sz="1100" b="0" i="0" u="none" strike="noStrike" dirty="0">
                          <a:solidFill>
                            <a:srgbClr val="000000"/>
                          </a:solidFill>
                          <a:effectLst/>
                          <a:latin typeface="+mn-lt"/>
                        </a:rPr>
                        <a:t>Michigan</a:t>
                      </a:r>
                    </a:p>
                  </a:txBody>
                  <a:tcPr marR="7620" marT="7620" marB="0" anchor="ctr"/>
                </a:tc>
                <a:tc>
                  <a:txBody>
                    <a:bodyPr/>
                    <a:lstStyle/>
                    <a:p>
                      <a:pPr algn="ctr" fontAlgn="b"/>
                      <a:r>
                        <a:rPr lang="en-US" sz="1100" b="0" i="0" u="none" strike="noStrike" dirty="0">
                          <a:solidFill>
                            <a:srgbClr val="000000"/>
                          </a:solidFill>
                          <a:effectLst/>
                          <a:latin typeface="+mn-lt"/>
                        </a:rPr>
                        <a:t>2%</a:t>
                      </a:r>
                    </a:p>
                  </a:txBody>
                  <a:tcPr marL="7620" marR="7620" marT="7620" marB="0" anchor="ctr"/>
                </a:tc>
                <a:extLst>
                  <a:ext uri="{0D108BD9-81ED-4DB2-BD59-A6C34878D82A}">
                    <a16:rowId xmlns:a16="http://schemas.microsoft.com/office/drawing/2014/main" val="2117043771"/>
                  </a:ext>
                </a:extLst>
              </a:tr>
              <a:tr h="198885">
                <a:tc>
                  <a:txBody>
                    <a:bodyPr/>
                    <a:lstStyle/>
                    <a:p>
                      <a:pPr algn="l" fontAlgn="b"/>
                      <a:r>
                        <a:rPr lang="en-US" sz="1100" b="0" i="0" u="none" strike="noStrike" dirty="0">
                          <a:solidFill>
                            <a:srgbClr val="000000"/>
                          </a:solidFill>
                          <a:effectLst/>
                          <a:latin typeface="+mn-lt"/>
                        </a:rPr>
                        <a:t>Illinois</a:t>
                      </a:r>
                    </a:p>
                  </a:txBody>
                  <a:tcPr marR="7620" marT="7620" marB="0" anchor="ctr"/>
                </a:tc>
                <a:tc>
                  <a:txBody>
                    <a:bodyPr/>
                    <a:lstStyle/>
                    <a:p>
                      <a:pPr algn="ctr" fontAlgn="b"/>
                      <a:r>
                        <a:rPr lang="en-US" sz="1100" b="0" i="0" u="none" strike="noStrike" dirty="0">
                          <a:solidFill>
                            <a:srgbClr val="000000"/>
                          </a:solidFill>
                          <a:effectLst/>
                          <a:latin typeface="+mn-lt"/>
                        </a:rPr>
                        <a:t>2%</a:t>
                      </a:r>
                    </a:p>
                  </a:txBody>
                  <a:tcPr marL="7620" marR="7620" marT="7620" marB="0" anchor="ctr"/>
                </a:tc>
                <a:extLst>
                  <a:ext uri="{0D108BD9-81ED-4DB2-BD59-A6C34878D82A}">
                    <a16:rowId xmlns:a16="http://schemas.microsoft.com/office/drawing/2014/main" val="269046758"/>
                  </a:ext>
                </a:extLst>
              </a:tr>
              <a:tr h="198885">
                <a:tc>
                  <a:txBody>
                    <a:bodyPr/>
                    <a:lstStyle/>
                    <a:p>
                      <a:pPr algn="l" fontAlgn="b"/>
                      <a:r>
                        <a:rPr lang="en-US" sz="1100" b="0" i="0" u="none" strike="noStrike" dirty="0">
                          <a:solidFill>
                            <a:srgbClr val="000000"/>
                          </a:solidFill>
                          <a:effectLst/>
                          <a:latin typeface="+mn-lt"/>
                        </a:rPr>
                        <a:t>Wisconsin</a:t>
                      </a:r>
                    </a:p>
                  </a:txBody>
                  <a:tcPr marR="7620" marT="7620" marB="0" anchor="ctr"/>
                </a:tc>
                <a:tc>
                  <a:txBody>
                    <a:bodyPr/>
                    <a:lstStyle/>
                    <a:p>
                      <a:pPr algn="ctr" fontAlgn="b"/>
                      <a:r>
                        <a:rPr lang="en-US" sz="1100" b="0" i="0" u="none" strike="noStrike" dirty="0">
                          <a:solidFill>
                            <a:srgbClr val="000000"/>
                          </a:solidFill>
                          <a:effectLst/>
                          <a:latin typeface="+mn-lt"/>
                        </a:rPr>
                        <a:t>2%</a:t>
                      </a:r>
                    </a:p>
                  </a:txBody>
                  <a:tcPr marL="7620" marR="7620" marT="7620" marB="0" anchor="ctr"/>
                </a:tc>
                <a:extLst>
                  <a:ext uri="{0D108BD9-81ED-4DB2-BD59-A6C34878D82A}">
                    <a16:rowId xmlns:a16="http://schemas.microsoft.com/office/drawing/2014/main" val="2653434861"/>
                  </a:ext>
                </a:extLst>
              </a:tr>
              <a:tr h="198885">
                <a:tc>
                  <a:txBody>
                    <a:bodyPr/>
                    <a:lstStyle/>
                    <a:p>
                      <a:pPr algn="l" fontAlgn="b"/>
                      <a:r>
                        <a:rPr lang="en-US" sz="1100" b="0" i="0" u="none" strike="noStrike" dirty="0">
                          <a:solidFill>
                            <a:srgbClr val="000000"/>
                          </a:solidFill>
                          <a:effectLst/>
                          <a:latin typeface="+mn-lt"/>
                        </a:rPr>
                        <a:t>Missouri</a:t>
                      </a:r>
                    </a:p>
                  </a:txBody>
                  <a:tcPr marR="7620" marT="7620" marB="0" anchor="ctr"/>
                </a:tc>
                <a:tc>
                  <a:txBody>
                    <a:bodyPr/>
                    <a:lstStyle/>
                    <a:p>
                      <a:pPr algn="ctr" fontAlgn="b"/>
                      <a:r>
                        <a:rPr lang="en-US" sz="1100" b="0" i="0" u="none" strike="noStrike" dirty="0">
                          <a:solidFill>
                            <a:srgbClr val="000000"/>
                          </a:solidFill>
                          <a:effectLst/>
                          <a:latin typeface="+mn-lt"/>
                        </a:rPr>
                        <a:t>2%</a:t>
                      </a:r>
                    </a:p>
                  </a:txBody>
                  <a:tcPr marL="7620" marR="7620" marT="7620" marB="0" anchor="ctr"/>
                </a:tc>
                <a:extLst>
                  <a:ext uri="{0D108BD9-81ED-4DB2-BD59-A6C34878D82A}">
                    <a16:rowId xmlns:a16="http://schemas.microsoft.com/office/drawing/2014/main" val="2015869308"/>
                  </a:ext>
                </a:extLst>
              </a:tr>
              <a:tr h="198885">
                <a:tc>
                  <a:txBody>
                    <a:bodyPr/>
                    <a:lstStyle/>
                    <a:p>
                      <a:pPr algn="l" fontAlgn="b"/>
                      <a:r>
                        <a:rPr lang="en-US" sz="1100" b="0" i="0" u="none" strike="noStrike" dirty="0">
                          <a:solidFill>
                            <a:srgbClr val="000000"/>
                          </a:solidFill>
                          <a:effectLst/>
                          <a:latin typeface="+mn-lt"/>
                        </a:rPr>
                        <a:t>Indiana</a:t>
                      </a:r>
                    </a:p>
                  </a:txBody>
                  <a:tcPr marR="7620" marT="7620" marB="0" anchor="ctr"/>
                </a:tc>
                <a:tc>
                  <a:txBody>
                    <a:bodyPr/>
                    <a:lstStyle/>
                    <a:p>
                      <a:pPr algn="ctr" fontAlgn="b"/>
                      <a:r>
                        <a:rPr lang="en-US" sz="1100" b="0" i="0" u="none" strike="noStrike" dirty="0">
                          <a:solidFill>
                            <a:srgbClr val="000000"/>
                          </a:solidFill>
                          <a:effectLst/>
                          <a:latin typeface="+mn-lt"/>
                        </a:rPr>
                        <a:t>2%</a:t>
                      </a:r>
                    </a:p>
                  </a:txBody>
                  <a:tcPr marL="7620" marR="7620" marT="7620" marB="0" anchor="ctr"/>
                </a:tc>
                <a:extLst>
                  <a:ext uri="{0D108BD9-81ED-4DB2-BD59-A6C34878D82A}">
                    <a16:rowId xmlns:a16="http://schemas.microsoft.com/office/drawing/2014/main" val="353372170"/>
                  </a:ext>
                </a:extLst>
              </a:tr>
              <a:tr h="198885">
                <a:tc>
                  <a:txBody>
                    <a:bodyPr/>
                    <a:lstStyle/>
                    <a:p>
                      <a:pPr algn="l" fontAlgn="b"/>
                      <a:r>
                        <a:rPr lang="en-US" sz="1100" b="0" i="0" u="none" strike="noStrike" dirty="0">
                          <a:solidFill>
                            <a:srgbClr val="000000"/>
                          </a:solidFill>
                          <a:effectLst/>
                          <a:latin typeface="+mn-lt"/>
                        </a:rPr>
                        <a:t>Minnesota</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3676834687"/>
                  </a:ext>
                </a:extLst>
              </a:tr>
              <a:tr h="198885">
                <a:tc>
                  <a:txBody>
                    <a:bodyPr/>
                    <a:lstStyle/>
                    <a:p>
                      <a:pPr algn="l" fontAlgn="b"/>
                      <a:r>
                        <a:rPr lang="en-US" sz="1100" b="0" i="0" u="none" strike="noStrike" dirty="0">
                          <a:solidFill>
                            <a:srgbClr val="000000"/>
                          </a:solidFill>
                          <a:effectLst/>
                          <a:latin typeface="+mn-lt"/>
                        </a:rPr>
                        <a:t>Ohio</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1511571499"/>
                  </a:ext>
                </a:extLst>
              </a:tr>
              <a:tr h="198885">
                <a:tc>
                  <a:txBody>
                    <a:bodyPr/>
                    <a:lstStyle/>
                    <a:p>
                      <a:pPr algn="l" fontAlgn="b"/>
                      <a:r>
                        <a:rPr lang="en-US" sz="1100" b="0" i="0" u="none" strike="noStrike" dirty="0">
                          <a:solidFill>
                            <a:srgbClr val="000000"/>
                          </a:solidFill>
                          <a:effectLst/>
                          <a:latin typeface="+mn-lt"/>
                        </a:rPr>
                        <a:t>Arkansas</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176842483"/>
                  </a:ext>
                </a:extLst>
              </a:tr>
              <a:tr h="198885">
                <a:tc>
                  <a:txBody>
                    <a:bodyPr/>
                    <a:lstStyle/>
                    <a:p>
                      <a:pPr algn="l" fontAlgn="b"/>
                      <a:r>
                        <a:rPr lang="en-US" sz="1100" b="0" i="0" u="none" strike="noStrike" dirty="0">
                          <a:solidFill>
                            <a:srgbClr val="000000"/>
                          </a:solidFill>
                          <a:effectLst/>
                          <a:latin typeface="+mn-lt"/>
                        </a:rPr>
                        <a:t>Iowa</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1195927733"/>
                  </a:ext>
                </a:extLst>
              </a:tr>
              <a:tr h="198885">
                <a:tc>
                  <a:txBody>
                    <a:bodyPr/>
                    <a:lstStyle/>
                    <a:p>
                      <a:pPr algn="l" fontAlgn="b"/>
                      <a:r>
                        <a:rPr lang="en-US" sz="1100" b="0" i="0" u="none" strike="noStrike" dirty="0">
                          <a:solidFill>
                            <a:srgbClr val="000000"/>
                          </a:solidFill>
                          <a:effectLst/>
                          <a:latin typeface="+mn-lt"/>
                        </a:rPr>
                        <a:t>Kentucky</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2107050130"/>
                  </a:ext>
                </a:extLst>
              </a:tr>
              <a:tr h="198885">
                <a:tc>
                  <a:txBody>
                    <a:bodyPr/>
                    <a:lstStyle/>
                    <a:p>
                      <a:pPr algn="l" fontAlgn="b"/>
                      <a:r>
                        <a:rPr lang="en-US" sz="1100" b="0" i="0" u="none" strike="noStrike" dirty="0">
                          <a:solidFill>
                            <a:srgbClr val="000000"/>
                          </a:solidFill>
                          <a:effectLst/>
                          <a:latin typeface="+mn-lt"/>
                        </a:rPr>
                        <a:t>North Carolina</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2791242856"/>
                  </a:ext>
                </a:extLst>
              </a:tr>
              <a:tr h="198885">
                <a:tc>
                  <a:txBody>
                    <a:bodyPr/>
                    <a:lstStyle/>
                    <a:p>
                      <a:pPr algn="l" fontAlgn="b"/>
                      <a:r>
                        <a:rPr lang="en-US" sz="1100" b="0" i="0" u="none" strike="noStrike" dirty="0">
                          <a:solidFill>
                            <a:srgbClr val="000000"/>
                          </a:solidFill>
                          <a:effectLst/>
                          <a:latin typeface="+mn-lt"/>
                        </a:rPr>
                        <a:t>South Carolina</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3281347410"/>
                  </a:ext>
                </a:extLst>
              </a:tr>
              <a:tr h="198885">
                <a:tc>
                  <a:txBody>
                    <a:bodyPr/>
                    <a:lstStyle/>
                    <a:p>
                      <a:pPr algn="l" fontAlgn="b"/>
                      <a:r>
                        <a:rPr lang="en-US" sz="1100" b="0" i="0" u="none" strike="noStrike" dirty="0">
                          <a:solidFill>
                            <a:srgbClr val="000000"/>
                          </a:solidFill>
                          <a:effectLst/>
                          <a:latin typeface="+mn-lt"/>
                        </a:rPr>
                        <a:t>Oklahoma</a:t>
                      </a:r>
                    </a:p>
                  </a:txBody>
                  <a:tcPr marR="7620" marT="7620" marB="0" anchor="ctr"/>
                </a:tc>
                <a:tc>
                  <a:txBody>
                    <a:bodyPr/>
                    <a:lstStyle/>
                    <a:p>
                      <a:pPr algn="ctr" fontAlgn="b"/>
                      <a:r>
                        <a:rPr lang="en-US" sz="1100" b="0" i="0" u="none" strike="noStrike" dirty="0">
                          <a:solidFill>
                            <a:srgbClr val="000000"/>
                          </a:solidFill>
                          <a:effectLst/>
                          <a:latin typeface="+mn-lt"/>
                        </a:rPr>
                        <a:t>1%</a:t>
                      </a:r>
                    </a:p>
                  </a:txBody>
                  <a:tcPr marL="7620" marR="7620" marT="7620" marB="0" anchor="ctr"/>
                </a:tc>
                <a:extLst>
                  <a:ext uri="{0D108BD9-81ED-4DB2-BD59-A6C34878D82A}">
                    <a16:rowId xmlns:a16="http://schemas.microsoft.com/office/drawing/2014/main" val="2549248306"/>
                  </a:ext>
                </a:extLst>
              </a:tr>
            </a:tbl>
          </a:graphicData>
        </a:graphic>
      </p:graphicFrame>
      <p:pic>
        <p:nvPicPr>
          <p:cNvPr id="7" name="Picture 6" descr="A picture containing text, map&#10;&#10;Description automatically generated">
            <a:extLst>
              <a:ext uri="{FF2B5EF4-FFF2-40B4-BE49-F238E27FC236}">
                <a16:creationId xmlns:a16="http://schemas.microsoft.com/office/drawing/2014/main" id="{EB346234-3513-4CFF-B834-3944F321069E}"/>
              </a:ext>
            </a:extLst>
          </p:cNvPr>
          <p:cNvPicPr>
            <a:picLocks noChangeAspect="1"/>
          </p:cNvPicPr>
          <p:nvPr/>
        </p:nvPicPr>
        <p:blipFill rotWithShape="1">
          <a:blip r:embed="rId2">
            <a:extLst>
              <a:ext uri="{28A0092B-C50C-407E-A947-70E740481C1C}">
                <a14:useLocalDpi xmlns:a14="http://schemas.microsoft.com/office/drawing/2010/main" val="0"/>
              </a:ext>
            </a:extLst>
          </a:blip>
          <a:srcRect l="36514" t="5659"/>
          <a:stretch/>
        </p:blipFill>
        <p:spPr>
          <a:xfrm>
            <a:off x="3971051" y="1792623"/>
            <a:ext cx="4895540" cy="4181848"/>
          </a:xfrm>
          <a:prstGeom prst="rect">
            <a:avLst/>
          </a:prstGeom>
        </p:spPr>
      </p:pic>
    </p:spTree>
    <p:extLst>
      <p:ext uri="{BB962C8B-B14F-4D97-AF65-F5344CB8AC3E}">
        <p14:creationId xmlns:p14="http://schemas.microsoft.com/office/powerpoint/2010/main" val="353062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9120D2-1BE9-4357-BF66-83C8822C15A3}"/>
              </a:ext>
            </a:extLst>
          </p:cNvPr>
          <p:cNvSpPr>
            <a:spLocks noGrp="1"/>
          </p:cNvSpPr>
          <p:nvPr>
            <p:ph type="title"/>
          </p:nvPr>
        </p:nvSpPr>
        <p:spPr>
          <a:xfrm>
            <a:off x="2971800" y="1709738"/>
            <a:ext cx="8375650" cy="2852737"/>
          </a:xfrm>
        </p:spPr>
        <p:txBody>
          <a:bodyPr/>
          <a:lstStyle/>
          <a:p>
            <a:r>
              <a:rPr lang="en-US" dirty="0">
                <a:solidFill>
                  <a:schemeClr val="tx2"/>
                </a:solidFill>
              </a:rPr>
              <a:t>Introduction</a:t>
            </a:r>
          </a:p>
        </p:txBody>
      </p:sp>
      <p:sp>
        <p:nvSpPr>
          <p:cNvPr id="5" name="Text Placeholder 4">
            <a:extLst>
              <a:ext uri="{FF2B5EF4-FFF2-40B4-BE49-F238E27FC236}">
                <a16:creationId xmlns:a16="http://schemas.microsoft.com/office/drawing/2014/main" id="{10E70313-6712-4939-A7EE-4C09939C4CB9}"/>
              </a:ext>
            </a:extLst>
          </p:cNvPr>
          <p:cNvSpPr>
            <a:spLocks noGrp="1"/>
          </p:cNvSpPr>
          <p:nvPr>
            <p:ph type="body" idx="1"/>
          </p:nvPr>
        </p:nvSpPr>
        <p:spPr>
          <a:xfrm>
            <a:off x="2971798" y="4589463"/>
            <a:ext cx="8375651" cy="1500187"/>
          </a:xfrm>
        </p:spPr>
        <p:txBody>
          <a:bodyPr/>
          <a:lstStyle/>
          <a:p>
            <a:r>
              <a:rPr lang="en-US" dirty="0"/>
              <a:t>Visitor Profile Research – Winter 2018-19 </a:t>
            </a:r>
          </a:p>
        </p:txBody>
      </p:sp>
      <p:cxnSp>
        <p:nvCxnSpPr>
          <p:cNvPr id="8" name="Straight Connector 7">
            <a:extLst>
              <a:ext uri="{FF2B5EF4-FFF2-40B4-BE49-F238E27FC236}">
                <a16:creationId xmlns:a16="http://schemas.microsoft.com/office/drawing/2014/main" id="{9B1B1EFD-3E97-4E93-8427-184A8C0633A0}"/>
              </a:ext>
            </a:extLst>
          </p:cNvPr>
          <p:cNvCxnSpPr/>
          <p:nvPr/>
        </p:nvCxnSpPr>
        <p:spPr>
          <a:xfrm>
            <a:off x="2709595" y="3105150"/>
            <a:ext cx="0" cy="2686050"/>
          </a:xfrm>
          <a:prstGeom prst="line">
            <a:avLst/>
          </a:prstGeom>
          <a:ln>
            <a:solidFill>
              <a:srgbClr val="007773"/>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9185A72-B9AC-414E-AB78-43A994424B4B}"/>
              </a:ext>
            </a:extLst>
          </p:cNvPr>
          <p:cNvSpPr>
            <a:spLocks noGrp="1"/>
          </p:cNvSpPr>
          <p:nvPr>
            <p:ph type="sldNum" sz="quarter" idx="12"/>
          </p:nvPr>
        </p:nvSpPr>
        <p:spPr/>
        <p:txBody>
          <a:bodyPr/>
          <a:lstStyle/>
          <a:p>
            <a:fld id="{DE80A6C8-14B8-4645-B1A9-9F8FD08AF95B}" type="slidenum">
              <a:rPr lang="en-US" smtClean="0"/>
              <a:t>3</a:t>
            </a:fld>
            <a:endParaRPr lang="en-US" dirty="0"/>
          </a:p>
        </p:txBody>
      </p:sp>
      <p:pic>
        <p:nvPicPr>
          <p:cNvPr id="7" name="Picture 6" descr="A close up of a sign&#10;&#10;Description automatically generated">
            <a:extLst>
              <a:ext uri="{FF2B5EF4-FFF2-40B4-BE49-F238E27FC236}">
                <a16:creationId xmlns:a16="http://schemas.microsoft.com/office/drawing/2014/main" id="{4E8C3194-63CD-4D96-9B10-AA1AF1D72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6" y="3880039"/>
            <a:ext cx="2011101" cy="568136"/>
          </a:xfrm>
          <a:prstGeom prst="rect">
            <a:avLst/>
          </a:prstGeom>
        </p:spPr>
      </p:pic>
    </p:spTree>
    <p:extLst>
      <p:ext uri="{BB962C8B-B14F-4D97-AF65-F5344CB8AC3E}">
        <p14:creationId xmlns:p14="http://schemas.microsoft.com/office/powerpoint/2010/main" val="255531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id="{3CFE5063-FFA4-4ADA-A794-39F41BCAFCCF}"/>
              </a:ext>
            </a:extLst>
          </p:cNvPr>
          <p:cNvGraphicFramePr>
            <a:graphicFrameLocks/>
          </p:cNvGraphicFramePr>
          <p:nvPr>
            <p:extLst>
              <p:ext uri="{D42A27DB-BD31-4B8C-83A1-F6EECF244321}">
                <p14:modId xmlns:p14="http://schemas.microsoft.com/office/powerpoint/2010/main" val="4250943841"/>
              </p:ext>
            </p:extLst>
          </p:nvPr>
        </p:nvGraphicFramePr>
        <p:xfrm>
          <a:off x="6276150" y="158922"/>
          <a:ext cx="4744621" cy="65401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a:extLst>
              <a:ext uri="{FF2B5EF4-FFF2-40B4-BE49-F238E27FC236}">
                <a16:creationId xmlns:a16="http://schemas.microsoft.com/office/drawing/2014/main" id="{037675D5-94C9-4289-8697-787DF416C7E9}"/>
              </a:ext>
            </a:extLst>
          </p:cNvPr>
          <p:cNvGraphicFramePr>
            <a:graphicFrameLocks noGrp="1"/>
          </p:cNvGraphicFramePr>
          <p:nvPr>
            <p:extLst>
              <p:ext uri="{D42A27DB-BD31-4B8C-83A1-F6EECF244321}">
                <p14:modId xmlns:p14="http://schemas.microsoft.com/office/powerpoint/2010/main" val="1267661071"/>
              </p:ext>
            </p:extLst>
          </p:nvPr>
        </p:nvGraphicFramePr>
        <p:xfrm>
          <a:off x="6276149" y="821703"/>
          <a:ext cx="4744621" cy="5754854"/>
        </p:xfrm>
        <a:graphic>
          <a:graphicData uri="http://schemas.openxmlformats.org/drawingml/2006/table">
            <a:tbl>
              <a:tblPr bandRow="1">
                <a:tableStyleId>{9D7B26C5-4107-4FEC-AEDC-1716B250A1EF}</a:tableStyleId>
              </a:tblPr>
              <a:tblGrid>
                <a:gridCol w="4744621">
                  <a:extLst>
                    <a:ext uri="{9D8B030D-6E8A-4147-A177-3AD203B41FA5}">
                      <a16:colId xmlns:a16="http://schemas.microsoft.com/office/drawing/2014/main" val="749610162"/>
                    </a:ext>
                  </a:extLst>
                </a:gridCol>
              </a:tblGrid>
              <a:tr h="411061">
                <a:tc>
                  <a:txBody>
                    <a:bodyPr/>
                    <a:lstStyle/>
                    <a:p>
                      <a:endParaRPr lang="en-US" dirty="0"/>
                    </a:p>
                  </a:txBody>
                  <a:tcPr/>
                </a:tc>
                <a:extLst>
                  <a:ext uri="{0D108BD9-81ED-4DB2-BD59-A6C34878D82A}">
                    <a16:rowId xmlns:a16="http://schemas.microsoft.com/office/drawing/2014/main" val="3618643099"/>
                  </a:ext>
                </a:extLst>
              </a:tr>
              <a:tr h="411061">
                <a:tc>
                  <a:txBody>
                    <a:bodyPr/>
                    <a:lstStyle/>
                    <a:p>
                      <a:endParaRPr lang="en-US" dirty="0"/>
                    </a:p>
                  </a:txBody>
                  <a:tcPr/>
                </a:tc>
                <a:extLst>
                  <a:ext uri="{0D108BD9-81ED-4DB2-BD59-A6C34878D82A}">
                    <a16:rowId xmlns:a16="http://schemas.microsoft.com/office/drawing/2014/main" val="2830041928"/>
                  </a:ext>
                </a:extLst>
              </a:tr>
              <a:tr h="411061">
                <a:tc>
                  <a:txBody>
                    <a:bodyPr/>
                    <a:lstStyle/>
                    <a:p>
                      <a:endParaRPr lang="en-US" dirty="0"/>
                    </a:p>
                  </a:txBody>
                  <a:tcPr/>
                </a:tc>
                <a:extLst>
                  <a:ext uri="{0D108BD9-81ED-4DB2-BD59-A6C34878D82A}">
                    <a16:rowId xmlns:a16="http://schemas.microsoft.com/office/drawing/2014/main" val="1085988396"/>
                  </a:ext>
                </a:extLst>
              </a:tr>
              <a:tr h="411061">
                <a:tc>
                  <a:txBody>
                    <a:bodyPr/>
                    <a:lstStyle/>
                    <a:p>
                      <a:endParaRPr lang="en-US" dirty="0"/>
                    </a:p>
                  </a:txBody>
                  <a:tcPr/>
                </a:tc>
                <a:extLst>
                  <a:ext uri="{0D108BD9-81ED-4DB2-BD59-A6C34878D82A}">
                    <a16:rowId xmlns:a16="http://schemas.microsoft.com/office/drawing/2014/main" val="4061732355"/>
                  </a:ext>
                </a:extLst>
              </a:tr>
              <a:tr h="411061">
                <a:tc>
                  <a:txBody>
                    <a:bodyPr/>
                    <a:lstStyle/>
                    <a:p>
                      <a:endParaRPr lang="en-US" dirty="0"/>
                    </a:p>
                  </a:txBody>
                  <a:tcPr/>
                </a:tc>
                <a:extLst>
                  <a:ext uri="{0D108BD9-81ED-4DB2-BD59-A6C34878D82A}">
                    <a16:rowId xmlns:a16="http://schemas.microsoft.com/office/drawing/2014/main" val="57094380"/>
                  </a:ext>
                </a:extLst>
              </a:tr>
              <a:tr h="411061">
                <a:tc>
                  <a:txBody>
                    <a:bodyPr/>
                    <a:lstStyle/>
                    <a:p>
                      <a:endParaRPr lang="en-US" dirty="0"/>
                    </a:p>
                  </a:txBody>
                  <a:tcPr/>
                </a:tc>
                <a:extLst>
                  <a:ext uri="{0D108BD9-81ED-4DB2-BD59-A6C34878D82A}">
                    <a16:rowId xmlns:a16="http://schemas.microsoft.com/office/drawing/2014/main" val="3652094595"/>
                  </a:ext>
                </a:extLst>
              </a:tr>
              <a:tr h="411061">
                <a:tc>
                  <a:txBody>
                    <a:bodyPr/>
                    <a:lstStyle/>
                    <a:p>
                      <a:endParaRPr lang="en-US" dirty="0"/>
                    </a:p>
                  </a:txBody>
                  <a:tcPr/>
                </a:tc>
                <a:extLst>
                  <a:ext uri="{0D108BD9-81ED-4DB2-BD59-A6C34878D82A}">
                    <a16:rowId xmlns:a16="http://schemas.microsoft.com/office/drawing/2014/main" val="2565051854"/>
                  </a:ext>
                </a:extLst>
              </a:tr>
              <a:tr h="411061">
                <a:tc>
                  <a:txBody>
                    <a:bodyPr/>
                    <a:lstStyle/>
                    <a:p>
                      <a:endParaRPr lang="en-US" dirty="0"/>
                    </a:p>
                  </a:txBody>
                  <a:tcPr/>
                </a:tc>
                <a:extLst>
                  <a:ext uri="{0D108BD9-81ED-4DB2-BD59-A6C34878D82A}">
                    <a16:rowId xmlns:a16="http://schemas.microsoft.com/office/drawing/2014/main" val="3940087794"/>
                  </a:ext>
                </a:extLst>
              </a:tr>
              <a:tr h="411061">
                <a:tc>
                  <a:txBody>
                    <a:bodyPr/>
                    <a:lstStyle/>
                    <a:p>
                      <a:endParaRPr lang="en-US" dirty="0"/>
                    </a:p>
                  </a:txBody>
                  <a:tcPr/>
                </a:tc>
                <a:extLst>
                  <a:ext uri="{0D108BD9-81ED-4DB2-BD59-A6C34878D82A}">
                    <a16:rowId xmlns:a16="http://schemas.microsoft.com/office/drawing/2014/main" val="3257549647"/>
                  </a:ext>
                </a:extLst>
              </a:tr>
              <a:tr h="411061">
                <a:tc>
                  <a:txBody>
                    <a:bodyPr/>
                    <a:lstStyle/>
                    <a:p>
                      <a:endParaRPr lang="en-US" dirty="0"/>
                    </a:p>
                  </a:txBody>
                  <a:tcPr/>
                </a:tc>
                <a:extLst>
                  <a:ext uri="{0D108BD9-81ED-4DB2-BD59-A6C34878D82A}">
                    <a16:rowId xmlns:a16="http://schemas.microsoft.com/office/drawing/2014/main" val="1188250885"/>
                  </a:ext>
                </a:extLst>
              </a:tr>
              <a:tr h="411061">
                <a:tc>
                  <a:txBody>
                    <a:bodyPr/>
                    <a:lstStyle/>
                    <a:p>
                      <a:endParaRPr lang="en-US" dirty="0"/>
                    </a:p>
                  </a:txBody>
                  <a:tcPr/>
                </a:tc>
                <a:extLst>
                  <a:ext uri="{0D108BD9-81ED-4DB2-BD59-A6C34878D82A}">
                    <a16:rowId xmlns:a16="http://schemas.microsoft.com/office/drawing/2014/main" val="1232463955"/>
                  </a:ext>
                </a:extLst>
              </a:tr>
              <a:tr h="411061">
                <a:tc>
                  <a:txBody>
                    <a:bodyPr/>
                    <a:lstStyle/>
                    <a:p>
                      <a:endParaRPr lang="en-US" dirty="0"/>
                    </a:p>
                  </a:txBody>
                  <a:tcPr/>
                </a:tc>
                <a:extLst>
                  <a:ext uri="{0D108BD9-81ED-4DB2-BD59-A6C34878D82A}">
                    <a16:rowId xmlns:a16="http://schemas.microsoft.com/office/drawing/2014/main" val="1689955720"/>
                  </a:ext>
                </a:extLst>
              </a:tr>
              <a:tr h="411061">
                <a:tc>
                  <a:txBody>
                    <a:bodyPr/>
                    <a:lstStyle/>
                    <a:p>
                      <a:endParaRPr lang="en-US" dirty="0"/>
                    </a:p>
                  </a:txBody>
                  <a:tcPr/>
                </a:tc>
                <a:extLst>
                  <a:ext uri="{0D108BD9-81ED-4DB2-BD59-A6C34878D82A}">
                    <a16:rowId xmlns:a16="http://schemas.microsoft.com/office/drawing/2014/main" val="4140740791"/>
                  </a:ext>
                </a:extLst>
              </a:tr>
              <a:tr h="411061">
                <a:tc>
                  <a:txBody>
                    <a:bodyPr/>
                    <a:lstStyle/>
                    <a:p>
                      <a:endParaRPr lang="en-US" dirty="0"/>
                    </a:p>
                  </a:txBody>
                  <a:tcPr/>
                </a:tc>
                <a:extLst>
                  <a:ext uri="{0D108BD9-81ED-4DB2-BD59-A6C34878D82A}">
                    <a16:rowId xmlns:a16="http://schemas.microsoft.com/office/drawing/2014/main" val="3608934266"/>
                  </a:ext>
                </a:extLst>
              </a:tr>
            </a:tbl>
          </a:graphicData>
        </a:graphic>
      </p:graphicFrame>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a:xfrm>
            <a:off x="845574" y="158922"/>
            <a:ext cx="10508226" cy="1325563"/>
          </a:xfrm>
        </p:spPr>
        <p:txBody>
          <a:bodyPr/>
          <a:lstStyle/>
          <a:p>
            <a:r>
              <a:rPr lang="en-US" dirty="0">
                <a:solidFill>
                  <a:schemeClr val="tx2"/>
                </a:solidFill>
              </a:rPr>
              <a:t>Views Toward GS/OB </a:t>
            </a:r>
            <a:br>
              <a:rPr lang="en-US" dirty="0">
                <a:solidFill>
                  <a:schemeClr val="tx2"/>
                </a:solidFill>
              </a:rPr>
            </a:br>
            <a:r>
              <a:rPr lang="en-US" dirty="0">
                <a:solidFill>
                  <a:schemeClr val="tx2"/>
                </a:solidFill>
              </a:rPr>
              <a:t>&amp; Trip Satisfaction</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5062268" cy="4351338"/>
          </a:xfrm>
        </p:spPr>
        <p:txBody>
          <a:bodyPr>
            <a:normAutofit/>
          </a:bodyPr>
          <a:lstStyle/>
          <a:p>
            <a:r>
              <a:rPr lang="en-US" sz="1800" dirty="0"/>
              <a:t>Ratings of GS/OB by winter visitors are very positive, with the highest rating for the area’s relaxing and family friendly atmosphere.</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30</a:t>
            </a:fld>
            <a:endParaRPr lang="en-US" dirty="0"/>
          </a:p>
        </p:txBody>
      </p:sp>
      <p:sp>
        <p:nvSpPr>
          <p:cNvPr id="14" name="TextBox 13">
            <a:extLst>
              <a:ext uri="{FF2B5EF4-FFF2-40B4-BE49-F238E27FC236}">
                <a16:creationId xmlns:a16="http://schemas.microsoft.com/office/drawing/2014/main" id="{16690997-FD83-4E89-B7AE-46F13C799C34}"/>
              </a:ext>
            </a:extLst>
          </p:cNvPr>
          <p:cNvSpPr txBox="1"/>
          <p:nvPr/>
        </p:nvSpPr>
        <p:spPr>
          <a:xfrm>
            <a:off x="791414" y="5848518"/>
            <a:ext cx="5058135" cy="507831"/>
          </a:xfrm>
          <a:prstGeom prst="rect">
            <a:avLst/>
          </a:prstGeom>
          <a:noFill/>
        </p:spPr>
        <p:txBody>
          <a:bodyPr wrap="square" rtlCol="0">
            <a:spAutoFit/>
          </a:bodyPr>
          <a:lstStyle/>
          <a:p>
            <a:r>
              <a:rPr lang="en-US" sz="900" dirty="0">
                <a:solidFill>
                  <a:srgbClr val="898989"/>
                </a:solidFill>
              </a:rPr>
              <a:t>Question text: Thinking now about Gulf Shores/Orange Beach, how much do you agree that each of these statements describes the area? Response options: Does not describe at all – 1, 2, 3, 4, Describes extremely well – 5</a:t>
            </a:r>
          </a:p>
        </p:txBody>
      </p:sp>
    </p:spTree>
    <p:extLst>
      <p:ext uri="{BB962C8B-B14F-4D97-AF65-F5344CB8AC3E}">
        <p14:creationId xmlns:p14="http://schemas.microsoft.com/office/powerpoint/2010/main" val="3149671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a:xfrm>
            <a:off x="845574" y="365760"/>
            <a:ext cx="10508226" cy="1325563"/>
          </a:xfrm>
        </p:spPr>
        <p:txBody>
          <a:bodyPr/>
          <a:lstStyle/>
          <a:p>
            <a:r>
              <a:rPr lang="en-US" dirty="0">
                <a:solidFill>
                  <a:schemeClr val="tx2"/>
                </a:solidFill>
              </a:rPr>
              <a:t>Views Toward GS/OB &amp; Trip Satisfaction</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10515600" cy="1521424"/>
          </a:xfrm>
        </p:spPr>
        <p:txBody>
          <a:bodyPr>
            <a:normAutofit/>
          </a:bodyPr>
          <a:lstStyle/>
          <a:p>
            <a:r>
              <a:rPr lang="en-US" sz="1800" dirty="0"/>
              <a:t>Likelihood to recommend GS/OB remains very high – not surprising given the high levels of agreement with the positive image attributes. </a:t>
            </a:r>
          </a:p>
          <a:p>
            <a:r>
              <a:rPr lang="en-US" sz="1800" dirty="0"/>
              <a:t>Likelihood to recommend is high across lodging types.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31</a:t>
            </a:fld>
            <a:endParaRPr lang="en-US" dirty="0"/>
          </a:p>
        </p:txBody>
      </p:sp>
      <p:graphicFrame>
        <p:nvGraphicFramePr>
          <p:cNvPr id="6" name="Chart 5">
            <a:extLst>
              <a:ext uri="{FF2B5EF4-FFF2-40B4-BE49-F238E27FC236}">
                <a16:creationId xmlns:a16="http://schemas.microsoft.com/office/drawing/2014/main" id="{5F4AECEC-57AC-4E58-8864-35B90D7AF770}"/>
              </a:ext>
            </a:extLst>
          </p:cNvPr>
          <p:cNvGraphicFramePr>
            <a:graphicFrameLocks/>
          </p:cNvGraphicFramePr>
          <p:nvPr>
            <p:extLst>
              <p:ext uri="{D42A27DB-BD31-4B8C-83A1-F6EECF244321}">
                <p14:modId xmlns:p14="http://schemas.microsoft.com/office/powerpoint/2010/main" val="1786496278"/>
              </p:ext>
            </p:extLst>
          </p:nvPr>
        </p:nvGraphicFramePr>
        <p:xfrm>
          <a:off x="1394997" y="2820678"/>
          <a:ext cx="4572000" cy="2758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a:extLst>
              <a:ext uri="{FF2B5EF4-FFF2-40B4-BE49-F238E27FC236}">
                <a16:creationId xmlns:a16="http://schemas.microsoft.com/office/drawing/2014/main" id="{CEFD6D11-E843-4422-9B24-D675AFB602D7}"/>
              </a:ext>
            </a:extLst>
          </p:cNvPr>
          <p:cNvGraphicFramePr>
            <a:graphicFrameLocks noGrp="1"/>
          </p:cNvGraphicFramePr>
          <p:nvPr>
            <p:extLst>
              <p:ext uri="{D42A27DB-BD31-4B8C-83A1-F6EECF244321}">
                <p14:modId xmlns:p14="http://schemas.microsoft.com/office/powerpoint/2010/main" val="313090499"/>
              </p:ext>
            </p:extLst>
          </p:nvPr>
        </p:nvGraphicFramePr>
        <p:xfrm>
          <a:off x="6280423" y="2820678"/>
          <a:ext cx="4065918" cy="2758440"/>
        </p:xfrm>
        <a:graphic>
          <a:graphicData uri="http://schemas.openxmlformats.org/drawingml/2006/table">
            <a:tbl>
              <a:tblPr firstRow="1" bandRow="1">
                <a:tableStyleId>{5C22544A-7EE6-4342-B048-85BDC9FD1C3A}</a:tableStyleId>
              </a:tblPr>
              <a:tblGrid>
                <a:gridCol w="2295276">
                  <a:extLst>
                    <a:ext uri="{9D8B030D-6E8A-4147-A177-3AD203B41FA5}">
                      <a16:colId xmlns:a16="http://schemas.microsoft.com/office/drawing/2014/main" val="526325718"/>
                    </a:ext>
                  </a:extLst>
                </a:gridCol>
                <a:gridCol w="885321">
                  <a:extLst>
                    <a:ext uri="{9D8B030D-6E8A-4147-A177-3AD203B41FA5}">
                      <a16:colId xmlns:a16="http://schemas.microsoft.com/office/drawing/2014/main" val="3600165623"/>
                    </a:ext>
                  </a:extLst>
                </a:gridCol>
                <a:gridCol w="885321">
                  <a:extLst>
                    <a:ext uri="{9D8B030D-6E8A-4147-A177-3AD203B41FA5}">
                      <a16:colId xmlns:a16="http://schemas.microsoft.com/office/drawing/2014/main" val="2049648684"/>
                    </a:ext>
                  </a:extLst>
                </a:gridCol>
              </a:tblGrid>
              <a:tr h="1664184">
                <a:tc>
                  <a:txBody>
                    <a:bodyPr/>
                    <a:lstStyle/>
                    <a:p>
                      <a:pPr algn="l" fontAlgn="b"/>
                      <a:r>
                        <a:rPr lang="en-US" sz="1100" u="none" strike="noStrike" dirty="0">
                          <a:effectLst/>
                          <a:latin typeface="+mn-lt"/>
                        </a:rPr>
                        <a:t>How likely are you to recommend Gulf Shores/Orange Beach to your friends or family as a destination to visit for a leisure trip?</a:t>
                      </a:r>
                    </a:p>
                    <a:p>
                      <a:pPr algn="l" fontAlgn="b"/>
                      <a:r>
                        <a:rPr lang="en-US" sz="1100" b="0" i="0" u="none" strike="noStrike" dirty="0">
                          <a:solidFill>
                            <a:schemeClr val="bg1"/>
                          </a:solidFill>
                          <a:effectLst/>
                          <a:latin typeface="+mn-lt"/>
                        </a:rPr>
                        <a:t>Winter visitors</a:t>
                      </a:r>
                    </a:p>
                  </a:txBody>
                  <a:tcPr marR="7620" marT="7620" marB="0" anchor="ctr"/>
                </a:tc>
                <a:tc>
                  <a:txBody>
                    <a:bodyPr/>
                    <a:lstStyle/>
                    <a:p>
                      <a:pPr algn="ctr" fontAlgn="b"/>
                      <a:r>
                        <a:rPr lang="en-US" sz="1100" b="1" i="0" u="none" strike="noStrike" dirty="0">
                          <a:solidFill>
                            <a:schemeClr val="bg1"/>
                          </a:solidFill>
                          <a:effectLst/>
                          <a:latin typeface="+mn-lt"/>
                        </a:rPr>
                        <a:t>2017-18 </a:t>
                      </a:r>
                    </a:p>
                    <a:p>
                      <a:pPr algn="ctr" fontAlgn="b"/>
                      <a:r>
                        <a:rPr lang="en-US" sz="1100" b="1" i="0" u="none" strike="noStrike" dirty="0">
                          <a:solidFill>
                            <a:schemeClr val="bg1"/>
                          </a:solidFill>
                          <a:effectLst/>
                          <a:latin typeface="+mn-lt"/>
                        </a:rPr>
                        <a:t>Top 2 Box %</a:t>
                      </a:r>
                    </a:p>
                  </a:txBody>
                  <a:tcPr marL="7620" marR="7620" marT="7620" marB="0" anchor="ctr"/>
                </a:tc>
                <a:tc>
                  <a:txBody>
                    <a:bodyPr/>
                    <a:lstStyle/>
                    <a:p>
                      <a:pPr algn="ctr" fontAlgn="b"/>
                      <a:r>
                        <a:rPr lang="en-US" sz="1100" b="1" i="0" u="none" strike="noStrike" dirty="0">
                          <a:solidFill>
                            <a:schemeClr val="bg1"/>
                          </a:solidFill>
                          <a:effectLst/>
                          <a:latin typeface="+mn-lt"/>
                        </a:rPr>
                        <a:t>2018-19 </a:t>
                      </a:r>
                      <a:br>
                        <a:rPr lang="en-US" sz="1100" b="1" i="0" u="none" strike="noStrike" dirty="0">
                          <a:solidFill>
                            <a:schemeClr val="bg1"/>
                          </a:solidFill>
                          <a:effectLst/>
                          <a:latin typeface="+mn-lt"/>
                        </a:rPr>
                      </a:br>
                      <a:r>
                        <a:rPr lang="en-US" sz="1100" b="1" i="0" u="none" strike="noStrike" dirty="0">
                          <a:solidFill>
                            <a:schemeClr val="bg1"/>
                          </a:solidFill>
                          <a:effectLst/>
                          <a:latin typeface="+mn-lt"/>
                        </a:rPr>
                        <a:t>Top 2 Box %</a:t>
                      </a:r>
                    </a:p>
                  </a:txBody>
                  <a:tcPr marL="7620" marR="7620" marT="7620" marB="0" anchor="ctr"/>
                </a:tc>
                <a:extLst>
                  <a:ext uri="{0D108BD9-81ED-4DB2-BD59-A6C34878D82A}">
                    <a16:rowId xmlns:a16="http://schemas.microsoft.com/office/drawing/2014/main" val="757896419"/>
                  </a:ext>
                </a:extLst>
              </a:tr>
              <a:tr h="547128">
                <a:tc>
                  <a:txBody>
                    <a:bodyPr/>
                    <a:lstStyle/>
                    <a:p>
                      <a:pPr algn="l" fontAlgn="t"/>
                      <a:r>
                        <a:rPr lang="en-US" sz="1100" u="none" strike="noStrike" dirty="0">
                          <a:effectLst/>
                          <a:latin typeface="+mn-lt"/>
                        </a:rPr>
                        <a:t>Vacation rental/condo</a:t>
                      </a:r>
                      <a:endParaRPr lang="en-US" sz="1100" b="0" i="0" u="none" strike="noStrike" dirty="0">
                        <a:solidFill>
                          <a:srgbClr val="333399"/>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95%</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96%</a:t>
                      </a:r>
                    </a:p>
                  </a:txBody>
                  <a:tcPr marL="7620" marR="7620" marT="7620" marB="0" anchor="ctr"/>
                </a:tc>
                <a:extLst>
                  <a:ext uri="{0D108BD9-81ED-4DB2-BD59-A6C34878D82A}">
                    <a16:rowId xmlns:a16="http://schemas.microsoft.com/office/drawing/2014/main" val="3733479035"/>
                  </a:ext>
                </a:extLst>
              </a:tr>
              <a:tr h="547128">
                <a:tc>
                  <a:txBody>
                    <a:bodyPr/>
                    <a:lstStyle/>
                    <a:p>
                      <a:pPr algn="l" fontAlgn="t"/>
                      <a:r>
                        <a:rPr lang="en-US" sz="1100" u="none" strike="noStrike" dirty="0">
                          <a:effectLst/>
                          <a:latin typeface="+mn-lt"/>
                        </a:rPr>
                        <a:t>Hotel</a:t>
                      </a:r>
                      <a:endParaRPr lang="en-US" sz="1100" b="0" i="0" u="none" strike="noStrike" dirty="0">
                        <a:solidFill>
                          <a:srgbClr val="333399"/>
                        </a:solidFill>
                        <a:effectLst/>
                        <a:latin typeface="+mn-lt"/>
                      </a:endParaRP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91%</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94%</a:t>
                      </a:r>
                    </a:p>
                  </a:txBody>
                  <a:tcPr marL="7620" marR="7620" marT="7620" marB="0" anchor="ctr"/>
                </a:tc>
                <a:extLst>
                  <a:ext uri="{0D108BD9-81ED-4DB2-BD59-A6C34878D82A}">
                    <a16:rowId xmlns:a16="http://schemas.microsoft.com/office/drawing/2014/main" val="819612732"/>
                  </a:ext>
                </a:extLst>
              </a:tr>
            </a:tbl>
          </a:graphicData>
        </a:graphic>
      </p:graphicFrame>
      <p:sp>
        <p:nvSpPr>
          <p:cNvPr id="8" name="TextBox 7">
            <a:extLst>
              <a:ext uri="{FF2B5EF4-FFF2-40B4-BE49-F238E27FC236}">
                <a16:creationId xmlns:a16="http://schemas.microsoft.com/office/drawing/2014/main" id="{512F0A6B-836A-4A55-B520-6BF3C4BA3889}"/>
              </a:ext>
            </a:extLst>
          </p:cNvPr>
          <p:cNvSpPr txBox="1"/>
          <p:nvPr/>
        </p:nvSpPr>
        <p:spPr>
          <a:xfrm>
            <a:off x="6280423" y="5543812"/>
            <a:ext cx="4571999" cy="507831"/>
          </a:xfrm>
          <a:prstGeom prst="rect">
            <a:avLst/>
          </a:prstGeom>
          <a:noFill/>
        </p:spPr>
        <p:txBody>
          <a:bodyPr wrap="square" rtlCol="0">
            <a:spAutoFit/>
          </a:bodyPr>
          <a:lstStyle/>
          <a:p>
            <a:r>
              <a:rPr lang="en-US" sz="900" dirty="0">
                <a:solidFill>
                  <a:srgbClr val="898989"/>
                </a:solidFill>
              </a:rPr>
              <a:t>Condo/vacation rental 2017-18 n= 100 (a); 2018-19 n=109 (b)</a:t>
            </a:r>
          </a:p>
          <a:p>
            <a:r>
              <a:rPr lang="en-US" sz="900" dirty="0">
                <a:solidFill>
                  <a:srgbClr val="898989"/>
                </a:solidFill>
              </a:rPr>
              <a:t>Hotel/motel 2017-18 n= 454 (c); 2018-19 n=292 (d)</a:t>
            </a:r>
          </a:p>
          <a:p>
            <a:r>
              <a:rPr lang="en-US" sz="900" dirty="0">
                <a:solidFill>
                  <a:srgbClr val="898989"/>
                </a:solidFill>
              </a:rPr>
              <a:t>a / b / c / d indicate statistically significant differences at the 95% level. </a:t>
            </a:r>
          </a:p>
        </p:txBody>
      </p:sp>
      <p:sp>
        <p:nvSpPr>
          <p:cNvPr id="9" name="TextBox 8">
            <a:extLst>
              <a:ext uri="{FF2B5EF4-FFF2-40B4-BE49-F238E27FC236}">
                <a16:creationId xmlns:a16="http://schemas.microsoft.com/office/drawing/2014/main" id="{5A80B925-A243-4C4A-8473-F770B13BB948}"/>
              </a:ext>
            </a:extLst>
          </p:cNvPr>
          <p:cNvSpPr txBox="1"/>
          <p:nvPr/>
        </p:nvSpPr>
        <p:spPr>
          <a:xfrm>
            <a:off x="838200" y="6156253"/>
            <a:ext cx="9920129" cy="230832"/>
          </a:xfrm>
          <a:prstGeom prst="rect">
            <a:avLst/>
          </a:prstGeom>
          <a:noFill/>
        </p:spPr>
        <p:txBody>
          <a:bodyPr wrap="square" rtlCol="0">
            <a:spAutoFit/>
          </a:bodyPr>
          <a:lstStyle/>
          <a:p>
            <a:r>
              <a:rPr lang="en-US" sz="900" dirty="0">
                <a:solidFill>
                  <a:srgbClr val="898989"/>
                </a:solidFill>
              </a:rPr>
              <a:t>Question text: How likely are you to recommend Gulf Shores/Orange Beach to your friends or family as a destination to visit for a leisure trip? Response options: Not at all likely– 1, 2, 3, 4, Extremely likely – 5</a:t>
            </a:r>
          </a:p>
        </p:txBody>
      </p:sp>
      <p:sp>
        <p:nvSpPr>
          <p:cNvPr id="10" name="Rectangle 9">
            <a:extLst>
              <a:ext uri="{FF2B5EF4-FFF2-40B4-BE49-F238E27FC236}">
                <a16:creationId xmlns:a16="http://schemas.microsoft.com/office/drawing/2014/main" id="{80D8FE39-730A-413C-967E-E0DABEB40666}"/>
              </a:ext>
            </a:extLst>
          </p:cNvPr>
          <p:cNvSpPr/>
          <p:nvPr/>
        </p:nvSpPr>
        <p:spPr>
          <a:xfrm>
            <a:off x="5070587" y="3567354"/>
            <a:ext cx="245580" cy="246221"/>
          </a:xfrm>
          <a:prstGeom prst="rect">
            <a:avLst/>
          </a:prstGeom>
        </p:spPr>
        <p:txBody>
          <a:bodyPr wrap="square">
            <a:spAutoFit/>
          </a:bodyPr>
          <a:lstStyle/>
          <a:p>
            <a:r>
              <a:rPr lang="en-US" sz="1000" dirty="0">
                <a:solidFill>
                  <a:srgbClr val="000000"/>
                </a:solidFill>
                <a:latin typeface="Calibri" panose="020F0502020204030204" pitchFamily="34" charset="0"/>
              </a:rPr>
              <a:t>a</a:t>
            </a:r>
            <a:endParaRPr lang="en-US" sz="1000" dirty="0"/>
          </a:p>
        </p:txBody>
      </p:sp>
      <p:sp>
        <p:nvSpPr>
          <p:cNvPr id="11" name="Rectangle 10">
            <a:extLst>
              <a:ext uri="{FF2B5EF4-FFF2-40B4-BE49-F238E27FC236}">
                <a16:creationId xmlns:a16="http://schemas.microsoft.com/office/drawing/2014/main" id="{432F86B2-2571-4D3B-A0A6-BA157AA08DBF}"/>
              </a:ext>
            </a:extLst>
          </p:cNvPr>
          <p:cNvSpPr/>
          <p:nvPr/>
        </p:nvSpPr>
        <p:spPr>
          <a:xfrm>
            <a:off x="3555001" y="4353715"/>
            <a:ext cx="251992" cy="246221"/>
          </a:xfrm>
          <a:prstGeom prst="rect">
            <a:avLst/>
          </a:prstGeom>
        </p:spPr>
        <p:txBody>
          <a:bodyPr wrap="none">
            <a:spAutoFit/>
          </a:bodyPr>
          <a:lstStyle/>
          <a:p>
            <a:r>
              <a:rPr lang="en-US" sz="1000" dirty="0">
                <a:solidFill>
                  <a:schemeClr val="bg1"/>
                </a:solidFill>
                <a:latin typeface="Calibri" panose="020F0502020204030204" pitchFamily="34" charset="0"/>
              </a:rPr>
              <a:t>b</a:t>
            </a:r>
            <a:endParaRPr lang="en-US" sz="1000" dirty="0">
              <a:solidFill>
                <a:schemeClr val="bg1"/>
              </a:solidFill>
            </a:endParaRPr>
          </a:p>
        </p:txBody>
      </p:sp>
    </p:spTree>
    <p:extLst>
      <p:ext uri="{BB962C8B-B14F-4D97-AF65-F5344CB8AC3E}">
        <p14:creationId xmlns:p14="http://schemas.microsoft.com/office/powerpoint/2010/main" val="3453606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a:xfrm>
            <a:off x="845574" y="365760"/>
            <a:ext cx="10508226" cy="1325563"/>
          </a:xfrm>
        </p:spPr>
        <p:txBody>
          <a:bodyPr/>
          <a:lstStyle/>
          <a:p>
            <a:r>
              <a:rPr lang="en-US" dirty="0">
                <a:solidFill>
                  <a:schemeClr val="tx2"/>
                </a:solidFill>
              </a:rPr>
              <a:t>Views Toward GS/OB &amp; Trip Satisfaction</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4657531" cy="1858101"/>
          </a:xfrm>
        </p:spPr>
        <p:txBody>
          <a:bodyPr>
            <a:normAutofit/>
          </a:bodyPr>
          <a:lstStyle/>
          <a:p>
            <a:r>
              <a:rPr lang="en-US" sz="1800" dirty="0"/>
              <a:t>The destination receives positive ratings for its quality of service. </a:t>
            </a:r>
          </a:p>
          <a:p>
            <a:r>
              <a:rPr lang="en-US" sz="1800" dirty="0"/>
              <a:t>No winter visitors rated the area “poor,” which is consistent with other seasons.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32</a:t>
            </a:fld>
            <a:endParaRPr lang="en-US" dirty="0"/>
          </a:p>
        </p:txBody>
      </p:sp>
      <p:graphicFrame>
        <p:nvGraphicFramePr>
          <p:cNvPr id="6" name="Chart 5">
            <a:extLst>
              <a:ext uri="{FF2B5EF4-FFF2-40B4-BE49-F238E27FC236}">
                <a16:creationId xmlns:a16="http://schemas.microsoft.com/office/drawing/2014/main" id="{9D911E65-32BA-4329-BF42-564709F5E332}"/>
              </a:ext>
            </a:extLst>
          </p:cNvPr>
          <p:cNvGraphicFramePr>
            <a:graphicFrameLocks/>
          </p:cNvGraphicFramePr>
          <p:nvPr>
            <p:extLst>
              <p:ext uri="{D42A27DB-BD31-4B8C-83A1-F6EECF244321}">
                <p14:modId xmlns:p14="http://schemas.microsoft.com/office/powerpoint/2010/main" val="2618723610"/>
              </p:ext>
            </p:extLst>
          </p:nvPr>
        </p:nvGraphicFramePr>
        <p:xfrm>
          <a:off x="6096000" y="1486189"/>
          <a:ext cx="5215811" cy="452657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7070549A-99F2-4121-AFBE-3ABCD7C4DE1F}"/>
              </a:ext>
            </a:extLst>
          </p:cNvPr>
          <p:cNvSpPr txBox="1"/>
          <p:nvPr/>
        </p:nvSpPr>
        <p:spPr>
          <a:xfrm>
            <a:off x="838199" y="6081991"/>
            <a:ext cx="8471263" cy="369332"/>
          </a:xfrm>
          <a:prstGeom prst="rect">
            <a:avLst/>
          </a:prstGeom>
          <a:noFill/>
        </p:spPr>
        <p:txBody>
          <a:bodyPr wrap="square" rtlCol="0">
            <a:spAutoFit/>
          </a:bodyPr>
          <a:lstStyle/>
          <a:p>
            <a:r>
              <a:rPr lang="en-US" sz="900" dirty="0">
                <a:solidFill>
                  <a:srgbClr val="898989"/>
                </a:solidFill>
              </a:rPr>
              <a:t>Question text: Overall, how would you rate the quality of the service you received at stores, restaurants, attractions, and lodging establishments in Gulf Shores/Orange Beach? Response options: Poor, Fair, Good, Very good, Excellent. 2017-18 n= 554 (a); 2018-19 n=401 (b); a / b indicate statistically significant differences at the 95% level.</a:t>
            </a:r>
          </a:p>
        </p:txBody>
      </p:sp>
    </p:spTree>
    <p:extLst>
      <p:ext uri="{BB962C8B-B14F-4D97-AF65-F5344CB8AC3E}">
        <p14:creationId xmlns:p14="http://schemas.microsoft.com/office/powerpoint/2010/main" val="2441225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a:xfrm>
            <a:off x="845574" y="365760"/>
            <a:ext cx="10508226" cy="1325563"/>
          </a:xfrm>
        </p:spPr>
        <p:txBody>
          <a:bodyPr/>
          <a:lstStyle/>
          <a:p>
            <a:r>
              <a:rPr lang="en-US" dirty="0">
                <a:solidFill>
                  <a:schemeClr val="tx2"/>
                </a:solidFill>
              </a:rPr>
              <a:t>Views Toward GS/OB &amp; Trip Satisfaction</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9803674" cy="1892935"/>
          </a:xfrm>
        </p:spPr>
        <p:txBody>
          <a:bodyPr>
            <a:normAutofit/>
          </a:bodyPr>
          <a:lstStyle/>
          <a:p>
            <a:r>
              <a:rPr lang="en-US" sz="1800" dirty="0"/>
              <a:t>Service quality is tracked to enable GSOBT to gauge whether seasonal staffing challenges are reflected in the satisfaction metric.</a:t>
            </a:r>
          </a:p>
          <a:p>
            <a:r>
              <a:rPr lang="en-US" sz="1800" dirty="0"/>
              <a:t>In fact, although there are no ratings of “poor” through the year, and “good” and “fair” ratings remain largely consistent, spring and summer visitors are more prone to give “excellent” service ratings than fall and winter visitors. So while fall and winter do not generate negative reviews, the experience with service is less positive.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33</a:t>
            </a:fld>
            <a:endParaRPr lang="en-US" dirty="0"/>
          </a:p>
        </p:txBody>
      </p:sp>
      <p:sp>
        <p:nvSpPr>
          <p:cNvPr id="9" name="TextBox 8">
            <a:extLst>
              <a:ext uri="{FF2B5EF4-FFF2-40B4-BE49-F238E27FC236}">
                <a16:creationId xmlns:a16="http://schemas.microsoft.com/office/drawing/2014/main" id="{7070549A-99F2-4121-AFBE-3ABCD7C4DE1F}"/>
              </a:ext>
            </a:extLst>
          </p:cNvPr>
          <p:cNvSpPr txBox="1"/>
          <p:nvPr/>
        </p:nvSpPr>
        <p:spPr>
          <a:xfrm>
            <a:off x="838200" y="6081991"/>
            <a:ext cx="8645434" cy="369332"/>
          </a:xfrm>
          <a:prstGeom prst="rect">
            <a:avLst/>
          </a:prstGeom>
          <a:noFill/>
        </p:spPr>
        <p:txBody>
          <a:bodyPr wrap="square" rtlCol="0">
            <a:spAutoFit/>
          </a:bodyPr>
          <a:lstStyle/>
          <a:p>
            <a:r>
              <a:rPr lang="en-US" sz="900" dirty="0">
                <a:solidFill>
                  <a:srgbClr val="898989"/>
                </a:solidFill>
              </a:rPr>
              <a:t>Question text: Overall, how would you rate the quality of the service you received at stores, restaurants, attractions, and lodging establishments in Gulf Shores/Orange Beach? Response options: Poor, Fair, Good, Very good, Excellent</a:t>
            </a:r>
          </a:p>
        </p:txBody>
      </p:sp>
      <p:sp>
        <p:nvSpPr>
          <p:cNvPr id="12" name="TextBox 11">
            <a:extLst>
              <a:ext uri="{FF2B5EF4-FFF2-40B4-BE49-F238E27FC236}">
                <a16:creationId xmlns:a16="http://schemas.microsoft.com/office/drawing/2014/main" id="{12971E35-E236-4122-957E-3F8496603961}"/>
              </a:ext>
            </a:extLst>
          </p:cNvPr>
          <p:cNvSpPr txBox="1"/>
          <p:nvPr/>
        </p:nvSpPr>
        <p:spPr>
          <a:xfrm>
            <a:off x="9082365" y="3090486"/>
            <a:ext cx="227098" cy="215444"/>
          </a:xfrm>
          <a:prstGeom prst="rect">
            <a:avLst/>
          </a:prstGeom>
          <a:noFill/>
        </p:spPr>
        <p:txBody>
          <a:bodyPr wrap="square" rtlCol="0">
            <a:spAutoFit/>
          </a:bodyPr>
          <a:lstStyle/>
          <a:p>
            <a:r>
              <a:rPr lang="en-US" sz="800" dirty="0">
                <a:solidFill>
                  <a:schemeClr val="bg1"/>
                </a:solidFill>
              </a:rPr>
              <a:t>b</a:t>
            </a:r>
          </a:p>
        </p:txBody>
      </p:sp>
      <p:graphicFrame>
        <p:nvGraphicFramePr>
          <p:cNvPr id="10" name="Chart 9">
            <a:extLst>
              <a:ext uri="{FF2B5EF4-FFF2-40B4-BE49-F238E27FC236}">
                <a16:creationId xmlns:a16="http://schemas.microsoft.com/office/drawing/2014/main" id="{EC9A8F86-F792-4C6F-BF2F-88DBC7C50D7F}"/>
              </a:ext>
            </a:extLst>
          </p:cNvPr>
          <p:cNvGraphicFramePr>
            <a:graphicFrameLocks/>
          </p:cNvGraphicFramePr>
          <p:nvPr>
            <p:extLst>
              <p:ext uri="{D42A27DB-BD31-4B8C-83A1-F6EECF244321}">
                <p14:modId xmlns:p14="http://schemas.microsoft.com/office/powerpoint/2010/main" val="2680604959"/>
              </p:ext>
            </p:extLst>
          </p:nvPr>
        </p:nvGraphicFramePr>
        <p:xfrm>
          <a:off x="1837509" y="3580289"/>
          <a:ext cx="7646125" cy="23354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389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a:xfrm>
            <a:off x="845574" y="365760"/>
            <a:ext cx="10508226" cy="1325563"/>
          </a:xfrm>
        </p:spPr>
        <p:txBody>
          <a:bodyPr/>
          <a:lstStyle/>
          <a:p>
            <a:r>
              <a:rPr lang="en-US" dirty="0">
                <a:solidFill>
                  <a:schemeClr val="tx2"/>
                </a:solidFill>
              </a:rPr>
              <a:t>Views Toward GS/OB &amp; Trip Satisfaction</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5"/>
            <a:ext cx="10515600" cy="1545469"/>
          </a:xfrm>
        </p:spPr>
        <p:txBody>
          <a:bodyPr>
            <a:normAutofit/>
          </a:bodyPr>
          <a:lstStyle/>
          <a:p>
            <a:r>
              <a:rPr lang="en-US" sz="1600" dirty="0"/>
              <a:t>As with other measures of satisfaction, likelihood to return to the area remains high. </a:t>
            </a:r>
          </a:p>
          <a:p>
            <a:r>
              <a:rPr lang="en-US" sz="1600" dirty="0"/>
              <a:t>Repeat visitors plan to continue visiting. Of those who say they have been many times, half are already planning a return trip. And of those who visit every year, four in ten are already planning their 2019/20 visit. Of winter visitors who have family and friends in the area, more than 10% are already planning to </a:t>
            </a:r>
            <a:r>
              <a:rPr lang="en-US" sz="1600"/>
              <a:t>return.</a:t>
            </a:r>
            <a:endParaRPr lang="en-US" sz="1600" dirty="0"/>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34</a:t>
            </a:fld>
            <a:endParaRPr lang="en-US" dirty="0"/>
          </a:p>
        </p:txBody>
      </p:sp>
      <p:graphicFrame>
        <p:nvGraphicFramePr>
          <p:cNvPr id="6" name="Chart 5">
            <a:extLst>
              <a:ext uri="{FF2B5EF4-FFF2-40B4-BE49-F238E27FC236}">
                <a16:creationId xmlns:a16="http://schemas.microsoft.com/office/drawing/2014/main" id="{144887D0-27C3-4865-996A-A2D478875EEF}"/>
              </a:ext>
            </a:extLst>
          </p:cNvPr>
          <p:cNvGraphicFramePr>
            <a:graphicFrameLocks/>
          </p:cNvGraphicFramePr>
          <p:nvPr>
            <p:extLst>
              <p:ext uri="{D42A27DB-BD31-4B8C-83A1-F6EECF244321}">
                <p14:modId xmlns:p14="http://schemas.microsoft.com/office/powerpoint/2010/main" val="1903151004"/>
              </p:ext>
            </p:extLst>
          </p:nvPr>
        </p:nvGraphicFramePr>
        <p:xfrm>
          <a:off x="850256" y="3140273"/>
          <a:ext cx="3976779" cy="27508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a:extLst>
              <a:ext uri="{FF2B5EF4-FFF2-40B4-BE49-F238E27FC236}">
                <a16:creationId xmlns:a16="http://schemas.microsoft.com/office/drawing/2014/main" id="{320837B9-A57C-4979-9B84-C780D3A21ADF}"/>
              </a:ext>
            </a:extLst>
          </p:cNvPr>
          <p:cNvGraphicFramePr>
            <a:graphicFrameLocks noGrp="1"/>
          </p:cNvGraphicFramePr>
          <p:nvPr>
            <p:extLst>
              <p:ext uri="{D42A27DB-BD31-4B8C-83A1-F6EECF244321}">
                <p14:modId xmlns:p14="http://schemas.microsoft.com/office/powerpoint/2010/main" val="2499499854"/>
              </p:ext>
            </p:extLst>
          </p:nvPr>
        </p:nvGraphicFramePr>
        <p:xfrm>
          <a:off x="4827035" y="3253595"/>
          <a:ext cx="2618792" cy="2577147"/>
        </p:xfrm>
        <a:graphic>
          <a:graphicData uri="http://schemas.openxmlformats.org/drawingml/2006/table">
            <a:tbl>
              <a:tblPr firstRow="1" bandRow="1">
                <a:tableStyleId>{5C22544A-7EE6-4342-B048-85BDC9FD1C3A}</a:tableStyleId>
              </a:tblPr>
              <a:tblGrid>
                <a:gridCol w="2053196">
                  <a:extLst>
                    <a:ext uri="{9D8B030D-6E8A-4147-A177-3AD203B41FA5}">
                      <a16:colId xmlns:a16="http://schemas.microsoft.com/office/drawing/2014/main" val="3364909864"/>
                    </a:ext>
                  </a:extLst>
                </a:gridCol>
                <a:gridCol w="565596">
                  <a:extLst>
                    <a:ext uri="{9D8B030D-6E8A-4147-A177-3AD203B41FA5}">
                      <a16:colId xmlns:a16="http://schemas.microsoft.com/office/drawing/2014/main" val="2550995134"/>
                    </a:ext>
                  </a:extLst>
                </a:gridCol>
              </a:tblGrid>
              <a:tr h="609498">
                <a:tc gridSpan="2">
                  <a:txBody>
                    <a:bodyPr/>
                    <a:lstStyle/>
                    <a:p>
                      <a:pPr algn="l" fontAlgn="b"/>
                      <a:r>
                        <a:rPr lang="en-US" sz="1100" u="none" strike="noStrike" dirty="0">
                          <a:effectLst/>
                        </a:rPr>
                        <a:t>Of those already planning a return trip to GS/OB (2018-19):</a:t>
                      </a:r>
                      <a:endParaRPr lang="en-US" sz="1100" b="0" i="0" u="none" strike="noStrike" dirty="0">
                        <a:solidFill>
                          <a:srgbClr val="000000"/>
                        </a:solidFill>
                        <a:effectLst/>
                        <a:latin typeface="Calibri" panose="020F0502020204030204" pitchFamily="34" charset="0"/>
                      </a:endParaRPr>
                    </a:p>
                  </a:txBody>
                  <a:tcPr marR="7264" marT="7264" marB="0" anchor="ctr"/>
                </a:tc>
                <a:tc hMerge="1">
                  <a:txBody>
                    <a:bodyPr/>
                    <a:lstStyle/>
                    <a:p>
                      <a:endParaRPr lang="en-US"/>
                    </a:p>
                  </a:txBody>
                  <a:tcPr/>
                </a:tc>
                <a:extLst>
                  <a:ext uri="{0D108BD9-81ED-4DB2-BD59-A6C34878D82A}">
                    <a16:rowId xmlns:a16="http://schemas.microsoft.com/office/drawing/2014/main" val="3633368261"/>
                  </a:ext>
                </a:extLst>
              </a:tr>
              <a:tr h="655883">
                <a:tc>
                  <a:txBody>
                    <a:bodyPr/>
                    <a:lstStyle/>
                    <a:p>
                      <a:pPr algn="l" fontAlgn="b"/>
                      <a:r>
                        <a:rPr lang="en-US" sz="1100" b="0" i="0" u="none" strike="noStrike" dirty="0">
                          <a:solidFill>
                            <a:srgbClr val="000000"/>
                          </a:solidFill>
                          <a:effectLst/>
                          <a:latin typeface="Calibri" panose="020F0502020204030204" pitchFamily="34" charset="0"/>
                        </a:rPr>
                        <a:t>I’ve been many times and know it will deliver the vacation I want</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56%</a:t>
                      </a:r>
                    </a:p>
                  </a:txBody>
                  <a:tcPr marL="7620" marR="7620" marT="7620" marB="0" anchor="ctr"/>
                </a:tc>
                <a:extLst>
                  <a:ext uri="{0D108BD9-81ED-4DB2-BD59-A6C34878D82A}">
                    <a16:rowId xmlns:a16="http://schemas.microsoft.com/office/drawing/2014/main" val="2744680770"/>
                  </a:ext>
                </a:extLst>
              </a:tr>
              <a:tr h="655883">
                <a:tc>
                  <a:txBody>
                    <a:bodyPr/>
                    <a:lstStyle/>
                    <a:p>
                      <a:pPr algn="l" fontAlgn="b"/>
                      <a:r>
                        <a:rPr lang="en-US" sz="1100" b="0" i="0" u="none" strike="noStrike" dirty="0">
                          <a:solidFill>
                            <a:srgbClr val="000000"/>
                          </a:solidFill>
                          <a:effectLst/>
                          <a:latin typeface="Calibri" panose="020F0502020204030204" pitchFamily="34" charset="0"/>
                        </a:rPr>
                        <a:t>I go there every year</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42%</a:t>
                      </a:r>
                    </a:p>
                  </a:txBody>
                  <a:tcPr marL="7620" marR="7620" marT="7620" marB="0" anchor="ctr"/>
                </a:tc>
                <a:extLst>
                  <a:ext uri="{0D108BD9-81ED-4DB2-BD59-A6C34878D82A}">
                    <a16:rowId xmlns:a16="http://schemas.microsoft.com/office/drawing/2014/main" val="3201021185"/>
                  </a:ext>
                </a:extLst>
              </a:tr>
              <a:tr h="655883">
                <a:tc>
                  <a:txBody>
                    <a:bodyPr/>
                    <a:lstStyle/>
                    <a:p>
                      <a:pPr algn="l" fontAlgn="b"/>
                      <a:r>
                        <a:rPr lang="en-US" sz="1100" b="0" i="0" u="none" strike="noStrike" dirty="0">
                          <a:solidFill>
                            <a:srgbClr val="000000"/>
                          </a:solidFill>
                          <a:effectLst/>
                          <a:latin typeface="Calibri" panose="020F0502020204030204" pitchFamily="34" charset="0"/>
                        </a:rPr>
                        <a:t>I have family and friends there</a:t>
                      </a:r>
                    </a:p>
                  </a:txBody>
                  <a:tcPr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7620" marR="7620" marT="7620" marB="0" anchor="ctr"/>
                </a:tc>
                <a:extLst>
                  <a:ext uri="{0D108BD9-81ED-4DB2-BD59-A6C34878D82A}">
                    <a16:rowId xmlns:a16="http://schemas.microsoft.com/office/drawing/2014/main" val="401389123"/>
                  </a:ext>
                </a:extLst>
              </a:tr>
            </a:tbl>
          </a:graphicData>
        </a:graphic>
      </p:graphicFrame>
      <p:sp>
        <p:nvSpPr>
          <p:cNvPr id="10" name="TextBox 9">
            <a:extLst>
              <a:ext uri="{FF2B5EF4-FFF2-40B4-BE49-F238E27FC236}">
                <a16:creationId xmlns:a16="http://schemas.microsoft.com/office/drawing/2014/main" id="{4DC02897-26B2-430B-94A0-1D5BE7DE1CC5}"/>
              </a:ext>
            </a:extLst>
          </p:cNvPr>
          <p:cNvSpPr txBox="1"/>
          <p:nvPr/>
        </p:nvSpPr>
        <p:spPr>
          <a:xfrm>
            <a:off x="838200" y="6001901"/>
            <a:ext cx="10343606" cy="369332"/>
          </a:xfrm>
          <a:prstGeom prst="rect">
            <a:avLst/>
          </a:prstGeom>
          <a:noFill/>
        </p:spPr>
        <p:txBody>
          <a:bodyPr wrap="square" rtlCol="0">
            <a:spAutoFit/>
          </a:bodyPr>
          <a:lstStyle/>
          <a:p>
            <a:r>
              <a:rPr lang="en-US" sz="900" dirty="0">
                <a:solidFill>
                  <a:srgbClr val="898989"/>
                </a:solidFill>
              </a:rPr>
              <a:t>Question text: How likely are you to visit Gulf Shores/Orange Beach in the next year? Response options: Not at all likely, Not very likely, Somewhat likely, Very likely, Already planning a trip.</a:t>
            </a:r>
          </a:p>
          <a:p>
            <a:r>
              <a:rPr lang="en-US" sz="900" dirty="0">
                <a:solidFill>
                  <a:srgbClr val="898989"/>
                </a:solidFill>
              </a:rPr>
              <a:t>2017-18 n= 554 (a); 2018-19 n=401 (b); a / b indicate statistically significant differences at the 95% level.</a:t>
            </a:r>
          </a:p>
        </p:txBody>
      </p:sp>
      <p:sp>
        <p:nvSpPr>
          <p:cNvPr id="11" name="Rectangle 10">
            <a:extLst>
              <a:ext uri="{FF2B5EF4-FFF2-40B4-BE49-F238E27FC236}">
                <a16:creationId xmlns:a16="http://schemas.microsoft.com/office/drawing/2014/main" id="{0FC1D7B5-1171-4DBD-BD88-4967892286B3}"/>
              </a:ext>
            </a:extLst>
          </p:cNvPr>
          <p:cNvSpPr/>
          <p:nvPr/>
        </p:nvSpPr>
        <p:spPr>
          <a:xfrm>
            <a:off x="2965599" y="4087296"/>
            <a:ext cx="245580" cy="246221"/>
          </a:xfrm>
          <a:prstGeom prst="rect">
            <a:avLst/>
          </a:prstGeom>
        </p:spPr>
        <p:txBody>
          <a:bodyPr wrap="square">
            <a:spAutoFit/>
          </a:bodyPr>
          <a:lstStyle/>
          <a:p>
            <a:r>
              <a:rPr lang="en-US" sz="1000" dirty="0">
                <a:solidFill>
                  <a:srgbClr val="000000"/>
                </a:solidFill>
                <a:latin typeface="Calibri" panose="020F0502020204030204" pitchFamily="34" charset="0"/>
              </a:rPr>
              <a:t>b</a:t>
            </a:r>
            <a:endParaRPr lang="en-US" sz="1000" dirty="0"/>
          </a:p>
        </p:txBody>
      </p:sp>
      <p:graphicFrame>
        <p:nvGraphicFramePr>
          <p:cNvPr id="12" name="Chart 11">
            <a:extLst>
              <a:ext uri="{FF2B5EF4-FFF2-40B4-BE49-F238E27FC236}">
                <a16:creationId xmlns:a16="http://schemas.microsoft.com/office/drawing/2014/main" id="{33C0C5A4-539C-409D-9470-8EAAEA762055}"/>
              </a:ext>
            </a:extLst>
          </p:cNvPr>
          <p:cNvGraphicFramePr>
            <a:graphicFrameLocks/>
          </p:cNvGraphicFramePr>
          <p:nvPr>
            <p:extLst>
              <p:ext uri="{D42A27DB-BD31-4B8C-83A1-F6EECF244321}">
                <p14:modId xmlns:p14="http://schemas.microsoft.com/office/powerpoint/2010/main" val="1633151466"/>
              </p:ext>
            </p:extLst>
          </p:nvPr>
        </p:nvGraphicFramePr>
        <p:xfrm>
          <a:off x="7791424" y="3313946"/>
          <a:ext cx="3976780" cy="25771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3352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Destinations Visited</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4"/>
            <a:ext cx="10515600" cy="2180355"/>
          </a:xfrm>
        </p:spPr>
        <p:txBody>
          <a:bodyPr>
            <a:normAutofit/>
          </a:bodyPr>
          <a:lstStyle/>
          <a:p>
            <a:r>
              <a:rPr lang="en-US" sz="1800" dirty="0"/>
              <a:t>Most visitors do not include other destinations during their GS/OB trip. More than eight in 10 winter travelers visit only GS/OB. </a:t>
            </a:r>
          </a:p>
          <a:p>
            <a:r>
              <a:rPr lang="en-US" sz="1800" dirty="0"/>
              <a:t>Of those who did visit other places, Pensacola is the leading destination.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35</a:t>
            </a:fld>
            <a:endParaRPr lang="en-US" dirty="0"/>
          </a:p>
        </p:txBody>
      </p:sp>
      <p:sp>
        <p:nvSpPr>
          <p:cNvPr id="7" name="TextBox 6">
            <a:extLst>
              <a:ext uri="{FF2B5EF4-FFF2-40B4-BE49-F238E27FC236}">
                <a16:creationId xmlns:a16="http://schemas.microsoft.com/office/drawing/2014/main" id="{C985176B-8692-4BA5-8C49-B3EA768A38D2}"/>
              </a:ext>
            </a:extLst>
          </p:cNvPr>
          <p:cNvSpPr txBox="1"/>
          <p:nvPr/>
        </p:nvSpPr>
        <p:spPr>
          <a:xfrm>
            <a:off x="838200" y="6232488"/>
            <a:ext cx="10343606" cy="230832"/>
          </a:xfrm>
          <a:prstGeom prst="rect">
            <a:avLst/>
          </a:prstGeom>
          <a:noFill/>
        </p:spPr>
        <p:txBody>
          <a:bodyPr wrap="square" rtlCol="0">
            <a:spAutoFit/>
          </a:bodyPr>
          <a:lstStyle/>
          <a:p>
            <a:r>
              <a:rPr lang="en-US" sz="900" dirty="0">
                <a:solidFill>
                  <a:srgbClr val="898989"/>
                </a:solidFill>
              </a:rPr>
              <a:t>Question text: Was Gulf Shores/Orange Beach the only destination you visited on this trip? Yes/No</a:t>
            </a:r>
          </a:p>
        </p:txBody>
      </p:sp>
      <p:graphicFrame>
        <p:nvGraphicFramePr>
          <p:cNvPr id="9" name="Chart 8">
            <a:extLst>
              <a:ext uri="{FF2B5EF4-FFF2-40B4-BE49-F238E27FC236}">
                <a16:creationId xmlns:a16="http://schemas.microsoft.com/office/drawing/2014/main" id="{1942E3A9-A811-41E7-B912-AFCA2C3A4D08}"/>
              </a:ext>
            </a:extLst>
          </p:cNvPr>
          <p:cNvGraphicFramePr>
            <a:graphicFrameLocks/>
          </p:cNvGraphicFramePr>
          <p:nvPr>
            <p:extLst>
              <p:ext uri="{D42A27DB-BD31-4B8C-83A1-F6EECF244321}">
                <p14:modId xmlns:p14="http://schemas.microsoft.com/office/powerpoint/2010/main" val="277514925"/>
              </p:ext>
            </p:extLst>
          </p:nvPr>
        </p:nvGraphicFramePr>
        <p:xfrm>
          <a:off x="3061062" y="3010345"/>
          <a:ext cx="5019869" cy="2963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3971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9120D2-1BE9-4357-BF66-83C8822C15A3}"/>
              </a:ext>
            </a:extLst>
          </p:cNvPr>
          <p:cNvSpPr>
            <a:spLocks noGrp="1"/>
          </p:cNvSpPr>
          <p:nvPr>
            <p:ph type="title"/>
          </p:nvPr>
        </p:nvSpPr>
        <p:spPr>
          <a:xfrm>
            <a:off x="2971800" y="1709738"/>
            <a:ext cx="8375650" cy="2852737"/>
          </a:xfrm>
        </p:spPr>
        <p:txBody>
          <a:bodyPr/>
          <a:lstStyle/>
          <a:p>
            <a:r>
              <a:rPr lang="en-US" dirty="0">
                <a:solidFill>
                  <a:schemeClr val="tx2"/>
                </a:solidFill>
              </a:rPr>
              <a:t>November Trip Analysis</a:t>
            </a:r>
          </a:p>
        </p:txBody>
      </p:sp>
      <p:sp>
        <p:nvSpPr>
          <p:cNvPr id="5" name="Text Placeholder 4">
            <a:extLst>
              <a:ext uri="{FF2B5EF4-FFF2-40B4-BE49-F238E27FC236}">
                <a16:creationId xmlns:a16="http://schemas.microsoft.com/office/drawing/2014/main" id="{10E70313-6712-4939-A7EE-4C09939C4CB9}"/>
              </a:ext>
            </a:extLst>
          </p:cNvPr>
          <p:cNvSpPr>
            <a:spLocks noGrp="1"/>
          </p:cNvSpPr>
          <p:nvPr>
            <p:ph type="body" idx="1"/>
          </p:nvPr>
        </p:nvSpPr>
        <p:spPr>
          <a:xfrm>
            <a:off x="2971798" y="4589463"/>
            <a:ext cx="8375651" cy="1500187"/>
          </a:xfrm>
        </p:spPr>
        <p:txBody>
          <a:bodyPr/>
          <a:lstStyle/>
          <a:p>
            <a:r>
              <a:rPr lang="en-US" dirty="0"/>
              <a:t>Visitor Profile Research – Winter 2018-19 </a:t>
            </a:r>
          </a:p>
        </p:txBody>
      </p:sp>
      <p:cxnSp>
        <p:nvCxnSpPr>
          <p:cNvPr id="8" name="Straight Connector 7">
            <a:extLst>
              <a:ext uri="{FF2B5EF4-FFF2-40B4-BE49-F238E27FC236}">
                <a16:creationId xmlns:a16="http://schemas.microsoft.com/office/drawing/2014/main" id="{9B1B1EFD-3E97-4E93-8427-184A8C0633A0}"/>
              </a:ext>
            </a:extLst>
          </p:cNvPr>
          <p:cNvCxnSpPr/>
          <p:nvPr/>
        </p:nvCxnSpPr>
        <p:spPr>
          <a:xfrm>
            <a:off x="2709595" y="3105150"/>
            <a:ext cx="0" cy="2686050"/>
          </a:xfrm>
          <a:prstGeom prst="line">
            <a:avLst/>
          </a:prstGeom>
          <a:ln>
            <a:solidFill>
              <a:srgbClr val="007773"/>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52ACD08-7624-41AF-8CAC-00A1E3D7938F}"/>
              </a:ext>
            </a:extLst>
          </p:cNvPr>
          <p:cNvSpPr>
            <a:spLocks noGrp="1"/>
          </p:cNvSpPr>
          <p:nvPr>
            <p:ph type="sldNum" sz="quarter" idx="12"/>
          </p:nvPr>
        </p:nvSpPr>
        <p:spPr/>
        <p:txBody>
          <a:bodyPr/>
          <a:lstStyle/>
          <a:p>
            <a:fld id="{DE80A6C8-14B8-4645-B1A9-9F8FD08AF95B}" type="slidenum">
              <a:rPr lang="en-US" smtClean="0"/>
              <a:t>36</a:t>
            </a:fld>
            <a:endParaRPr lang="en-US" dirty="0"/>
          </a:p>
        </p:txBody>
      </p:sp>
      <p:pic>
        <p:nvPicPr>
          <p:cNvPr id="7" name="Picture 6" descr="A close up of a sign&#10;&#10;Description automatically generated">
            <a:extLst>
              <a:ext uri="{FF2B5EF4-FFF2-40B4-BE49-F238E27FC236}">
                <a16:creationId xmlns:a16="http://schemas.microsoft.com/office/drawing/2014/main" id="{1425ABC1-63DF-436F-AABE-011283E61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6" y="3880039"/>
            <a:ext cx="2011101" cy="568136"/>
          </a:xfrm>
          <a:prstGeom prst="rect">
            <a:avLst/>
          </a:prstGeom>
        </p:spPr>
      </p:pic>
    </p:spTree>
    <p:extLst>
      <p:ext uri="{BB962C8B-B14F-4D97-AF65-F5344CB8AC3E}">
        <p14:creationId xmlns:p14="http://schemas.microsoft.com/office/powerpoint/2010/main" val="34138495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November trips look more like fall</a:t>
            </a:r>
          </a:p>
        </p:txBody>
      </p:sp>
      <p:sp>
        <p:nvSpPr>
          <p:cNvPr id="3" name="Content Placeholder 2">
            <a:extLst>
              <a:ext uri="{FF2B5EF4-FFF2-40B4-BE49-F238E27FC236}">
                <a16:creationId xmlns:a16="http://schemas.microsoft.com/office/drawing/2014/main" id="{F003C79C-B10F-4228-A6E1-7F058C376061}"/>
              </a:ext>
            </a:extLst>
          </p:cNvPr>
          <p:cNvSpPr>
            <a:spLocks noGrp="1"/>
          </p:cNvSpPr>
          <p:nvPr>
            <p:ph idx="1"/>
          </p:nvPr>
        </p:nvSpPr>
        <p:spPr>
          <a:xfrm>
            <a:off x="838200" y="1825624"/>
            <a:ext cx="10515600" cy="2180355"/>
          </a:xfrm>
        </p:spPr>
        <p:txBody>
          <a:bodyPr>
            <a:normAutofit/>
          </a:bodyPr>
          <a:lstStyle/>
          <a:p>
            <a:r>
              <a:rPr lang="en-US" sz="1800" dirty="0"/>
              <a:t>One of GSOBT’s goals is to track changes in visitor behavior over time. And while such behavior can be impacted by weather, both in the short-term and as weather patterns change, there is currently interest in November trips – do leisure visitors who come to GS/OB in November behave more like fall visitors or winter visitors?</a:t>
            </a:r>
          </a:p>
          <a:p>
            <a:r>
              <a:rPr lang="en-US" sz="1800" dirty="0"/>
              <a:t>In terms of length of stay, trip spending, and activities, November trips look more like fall than winter. Based on this analysis, our recommendation would be to continue grouping November trips with fall. The caveat is that some trip behaviors are weather-dependent and as such are subject to the whims of nature. </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fld id="{DE80A6C8-14B8-4645-B1A9-9F8FD08AF95B}" type="slidenum">
              <a:rPr lang="en-US" smtClean="0"/>
              <a:t>37</a:t>
            </a:fld>
            <a:endParaRPr lang="en-US" dirty="0"/>
          </a:p>
        </p:txBody>
      </p:sp>
      <p:sp>
        <p:nvSpPr>
          <p:cNvPr id="7" name="TextBox 6">
            <a:extLst>
              <a:ext uri="{FF2B5EF4-FFF2-40B4-BE49-F238E27FC236}">
                <a16:creationId xmlns:a16="http://schemas.microsoft.com/office/drawing/2014/main" id="{C985176B-8692-4BA5-8C49-B3EA768A38D2}"/>
              </a:ext>
            </a:extLst>
          </p:cNvPr>
          <p:cNvSpPr txBox="1"/>
          <p:nvPr/>
        </p:nvSpPr>
        <p:spPr>
          <a:xfrm>
            <a:off x="838200" y="6232488"/>
            <a:ext cx="10343606" cy="230832"/>
          </a:xfrm>
          <a:prstGeom prst="rect">
            <a:avLst/>
          </a:prstGeom>
          <a:noFill/>
        </p:spPr>
        <p:txBody>
          <a:bodyPr wrap="square" rtlCol="0">
            <a:spAutoFit/>
          </a:bodyPr>
          <a:lstStyle/>
          <a:p>
            <a:r>
              <a:rPr lang="en-US" sz="900" dirty="0">
                <a:solidFill>
                  <a:srgbClr val="898989"/>
                </a:solidFill>
              </a:rPr>
              <a:t>Target trips: November n=136; Fall without November n=644; Winter n=955 </a:t>
            </a:r>
          </a:p>
        </p:txBody>
      </p:sp>
      <p:graphicFrame>
        <p:nvGraphicFramePr>
          <p:cNvPr id="8" name="Table 7">
            <a:extLst>
              <a:ext uri="{FF2B5EF4-FFF2-40B4-BE49-F238E27FC236}">
                <a16:creationId xmlns:a16="http://schemas.microsoft.com/office/drawing/2014/main" id="{F2CC0C87-48F2-417A-99E0-8E2F79A88B62}"/>
              </a:ext>
            </a:extLst>
          </p:cNvPr>
          <p:cNvGraphicFramePr>
            <a:graphicFrameLocks noGrp="1"/>
          </p:cNvGraphicFramePr>
          <p:nvPr>
            <p:extLst>
              <p:ext uri="{D42A27DB-BD31-4B8C-83A1-F6EECF244321}">
                <p14:modId xmlns:p14="http://schemas.microsoft.com/office/powerpoint/2010/main" val="2592556799"/>
              </p:ext>
            </p:extLst>
          </p:nvPr>
        </p:nvGraphicFramePr>
        <p:xfrm>
          <a:off x="1028700" y="4017610"/>
          <a:ext cx="5029200" cy="1714500"/>
        </p:xfrm>
        <a:graphic>
          <a:graphicData uri="http://schemas.openxmlformats.org/drawingml/2006/table">
            <a:tbl>
              <a:tblPr firstRow="1">
                <a:tableStyleId>{10A1B5D5-9B99-4C35-A422-299274C87663}</a:tableStyleId>
              </a:tblPr>
              <a:tblGrid>
                <a:gridCol w="1737360">
                  <a:extLst>
                    <a:ext uri="{9D8B030D-6E8A-4147-A177-3AD203B41FA5}">
                      <a16:colId xmlns:a16="http://schemas.microsoft.com/office/drawing/2014/main" val="207416886"/>
                    </a:ext>
                  </a:extLst>
                </a:gridCol>
                <a:gridCol w="1280160">
                  <a:extLst>
                    <a:ext uri="{9D8B030D-6E8A-4147-A177-3AD203B41FA5}">
                      <a16:colId xmlns:a16="http://schemas.microsoft.com/office/drawing/2014/main" val="2879898178"/>
                    </a:ext>
                  </a:extLst>
                </a:gridCol>
                <a:gridCol w="1005840">
                  <a:extLst>
                    <a:ext uri="{9D8B030D-6E8A-4147-A177-3AD203B41FA5}">
                      <a16:colId xmlns:a16="http://schemas.microsoft.com/office/drawing/2014/main" val="344458220"/>
                    </a:ext>
                  </a:extLst>
                </a:gridCol>
                <a:gridCol w="1005840">
                  <a:extLst>
                    <a:ext uri="{9D8B030D-6E8A-4147-A177-3AD203B41FA5}">
                      <a16:colId xmlns:a16="http://schemas.microsoft.com/office/drawing/2014/main" val="1832095474"/>
                    </a:ext>
                  </a:extLst>
                </a:gridCol>
              </a:tblGrid>
              <a:tr h="342900">
                <a:tc>
                  <a:txBody>
                    <a:bodyPr/>
                    <a:lstStyle/>
                    <a:p>
                      <a:pPr algn="l" fontAlgn="b"/>
                      <a:r>
                        <a:rPr lang="en-US" sz="1100" u="none" strike="noStrike" dirty="0">
                          <a:effectLst/>
                        </a:rPr>
                        <a:t>TARGET TRIPS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Fall w/o November</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November</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Winter</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560470764"/>
                  </a:ext>
                </a:extLst>
              </a:tr>
              <a:tr h="342900">
                <a:tc>
                  <a:txBody>
                    <a:bodyPr/>
                    <a:lstStyle/>
                    <a:p>
                      <a:pPr algn="l" fontAlgn="b"/>
                      <a:r>
                        <a:rPr lang="en-US" sz="1100" u="none" strike="noStrike" dirty="0">
                          <a:effectLst/>
                        </a:rPr>
                        <a:t>Length of stay (nights)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4.6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4.8</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5.2</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97111584"/>
                  </a:ext>
                </a:extLst>
              </a:tr>
              <a:tr h="342900">
                <a:tc>
                  <a:txBody>
                    <a:bodyPr/>
                    <a:lstStyle/>
                    <a:p>
                      <a:pPr algn="l" fontAlgn="b"/>
                      <a:r>
                        <a:rPr lang="en-US" sz="1100" u="none" strike="noStrike" dirty="0">
                          <a:effectLst/>
                        </a:rPr>
                        <a:t>Visit spending</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$1,898 </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$1,723 </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$2,121 </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93153948"/>
                  </a:ext>
                </a:extLst>
              </a:tr>
              <a:tr h="342900">
                <a:tc>
                  <a:txBody>
                    <a:bodyPr/>
                    <a:lstStyle/>
                    <a:p>
                      <a:pPr algn="l" fontAlgn="b"/>
                      <a:r>
                        <a:rPr lang="en-US" sz="1100" u="none" strike="noStrike" dirty="0">
                          <a:effectLst/>
                        </a:rPr>
                        <a:t>Age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47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48</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44</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2878857"/>
                  </a:ext>
                </a:extLst>
              </a:tr>
              <a:tr h="342900">
                <a:tc>
                  <a:txBody>
                    <a:bodyPr/>
                    <a:lstStyle/>
                    <a:p>
                      <a:pPr algn="l" fontAlgn="b"/>
                      <a:r>
                        <a:rPr lang="en-US" sz="1100" u="none" strike="noStrike" dirty="0">
                          <a:effectLst/>
                        </a:rPr>
                        <a:t>Kids on trip</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41%</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44%</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26%</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14672250"/>
                  </a:ext>
                </a:extLst>
              </a:tr>
            </a:tbl>
          </a:graphicData>
        </a:graphic>
      </p:graphicFrame>
      <p:graphicFrame>
        <p:nvGraphicFramePr>
          <p:cNvPr id="9" name="Table 8">
            <a:extLst>
              <a:ext uri="{FF2B5EF4-FFF2-40B4-BE49-F238E27FC236}">
                <a16:creationId xmlns:a16="http://schemas.microsoft.com/office/drawing/2014/main" id="{F1D676E6-87AB-4229-9FD7-700834D5474D}"/>
              </a:ext>
            </a:extLst>
          </p:cNvPr>
          <p:cNvGraphicFramePr>
            <a:graphicFrameLocks noGrp="1"/>
          </p:cNvGraphicFramePr>
          <p:nvPr>
            <p:extLst>
              <p:ext uri="{D42A27DB-BD31-4B8C-83A1-F6EECF244321}">
                <p14:modId xmlns:p14="http://schemas.microsoft.com/office/powerpoint/2010/main" val="2269815327"/>
              </p:ext>
            </p:extLst>
          </p:nvPr>
        </p:nvGraphicFramePr>
        <p:xfrm>
          <a:off x="6308521" y="4044205"/>
          <a:ext cx="5269525" cy="1714500"/>
        </p:xfrm>
        <a:graphic>
          <a:graphicData uri="http://schemas.openxmlformats.org/drawingml/2006/table">
            <a:tbl>
              <a:tblPr firstRow="1">
                <a:tableStyleId>{B301B821-A1FF-4177-AEE7-76D212191A09}</a:tableStyleId>
              </a:tblPr>
              <a:tblGrid>
                <a:gridCol w="1661020">
                  <a:extLst>
                    <a:ext uri="{9D8B030D-6E8A-4147-A177-3AD203B41FA5}">
                      <a16:colId xmlns:a16="http://schemas.microsoft.com/office/drawing/2014/main" val="2034800985"/>
                    </a:ext>
                  </a:extLst>
                </a:gridCol>
                <a:gridCol w="1413945">
                  <a:extLst>
                    <a:ext uri="{9D8B030D-6E8A-4147-A177-3AD203B41FA5}">
                      <a16:colId xmlns:a16="http://schemas.microsoft.com/office/drawing/2014/main" val="1493322378"/>
                    </a:ext>
                  </a:extLst>
                </a:gridCol>
                <a:gridCol w="1097280">
                  <a:extLst>
                    <a:ext uri="{9D8B030D-6E8A-4147-A177-3AD203B41FA5}">
                      <a16:colId xmlns:a16="http://schemas.microsoft.com/office/drawing/2014/main" val="1660005402"/>
                    </a:ext>
                  </a:extLst>
                </a:gridCol>
                <a:gridCol w="1097280">
                  <a:extLst>
                    <a:ext uri="{9D8B030D-6E8A-4147-A177-3AD203B41FA5}">
                      <a16:colId xmlns:a16="http://schemas.microsoft.com/office/drawing/2014/main" val="3966775232"/>
                    </a:ext>
                  </a:extLst>
                </a:gridCol>
              </a:tblGrid>
              <a:tr h="342900">
                <a:tc>
                  <a:txBody>
                    <a:bodyPr/>
                    <a:lstStyle/>
                    <a:p>
                      <a:pPr algn="l" fontAlgn="b"/>
                      <a:r>
                        <a:rPr lang="en-US" sz="1100" u="none" strike="noStrike" dirty="0">
                          <a:effectLst/>
                        </a:rPr>
                        <a:t>KEY ACTIVITIES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Fall w/o November</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November</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Winter</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971206555"/>
                  </a:ext>
                </a:extLst>
              </a:tr>
              <a:tr h="342900">
                <a:tc>
                  <a:txBody>
                    <a:bodyPr/>
                    <a:lstStyle/>
                    <a:p>
                      <a:pPr algn="l" fontAlgn="b"/>
                      <a:r>
                        <a:rPr lang="en-US" sz="1100" u="none" strike="noStrike" dirty="0">
                          <a:effectLst/>
                        </a:rPr>
                        <a:t>Shopping</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54%</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50%</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44%</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269283972"/>
                  </a:ext>
                </a:extLst>
              </a:tr>
              <a:tr h="342900">
                <a:tc>
                  <a:txBody>
                    <a:bodyPr/>
                    <a:lstStyle/>
                    <a:p>
                      <a:pPr algn="l" fontAlgn="b"/>
                      <a:r>
                        <a:rPr lang="en-US" sz="1100" u="none" strike="noStrike" dirty="0">
                          <a:effectLst/>
                        </a:rPr>
                        <a:t>Tanger Outlets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27%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33%</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806139207"/>
                  </a:ext>
                </a:extLst>
              </a:tr>
              <a:tr h="342900">
                <a:tc>
                  <a:txBody>
                    <a:bodyPr/>
                    <a:lstStyle/>
                    <a:p>
                      <a:pPr algn="l" fontAlgn="b"/>
                      <a:r>
                        <a:rPr lang="en-US" sz="1100" u="none" strike="noStrike" dirty="0">
                          <a:effectLst/>
                        </a:rPr>
                        <a:t>Visiting friends/relatives who live in the area</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9%</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83782572"/>
                  </a:ext>
                </a:extLst>
              </a:tr>
              <a:tr h="342900">
                <a:tc>
                  <a:txBody>
                    <a:bodyPr/>
                    <a:lstStyle/>
                    <a:p>
                      <a:pPr algn="l" fontAlgn="b"/>
                      <a:r>
                        <a:rPr lang="en-US" sz="1100" u="none" strike="noStrike" dirty="0">
                          <a:effectLst/>
                        </a:rPr>
                        <a:t>Sightseeing</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32%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28%</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40%</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82342515"/>
                  </a:ext>
                </a:extLst>
              </a:tr>
            </a:tbl>
          </a:graphicData>
        </a:graphic>
      </p:graphicFrame>
    </p:spTree>
    <p:extLst>
      <p:ext uri="{BB962C8B-B14F-4D97-AF65-F5344CB8AC3E}">
        <p14:creationId xmlns:p14="http://schemas.microsoft.com/office/powerpoint/2010/main" val="4082468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9120D2-1BE9-4357-BF66-83C8822C15A3}"/>
              </a:ext>
            </a:extLst>
          </p:cNvPr>
          <p:cNvSpPr>
            <a:spLocks noGrp="1"/>
          </p:cNvSpPr>
          <p:nvPr>
            <p:ph type="title"/>
          </p:nvPr>
        </p:nvSpPr>
        <p:spPr>
          <a:xfrm>
            <a:off x="2971800" y="1709738"/>
            <a:ext cx="8375650" cy="2852737"/>
          </a:xfrm>
        </p:spPr>
        <p:txBody>
          <a:bodyPr/>
          <a:lstStyle/>
          <a:p>
            <a:r>
              <a:rPr lang="en-US" dirty="0">
                <a:solidFill>
                  <a:schemeClr val="tx2"/>
                </a:solidFill>
              </a:rPr>
              <a:t>Welcome Center Supplemental Analysis</a:t>
            </a:r>
          </a:p>
        </p:txBody>
      </p:sp>
      <p:sp>
        <p:nvSpPr>
          <p:cNvPr id="5" name="Text Placeholder 4">
            <a:extLst>
              <a:ext uri="{FF2B5EF4-FFF2-40B4-BE49-F238E27FC236}">
                <a16:creationId xmlns:a16="http://schemas.microsoft.com/office/drawing/2014/main" id="{10E70313-6712-4939-A7EE-4C09939C4CB9}"/>
              </a:ext>
            </a:extLst>
          </p:cNvPr>
          <p:cNvSpPr>
            <a:spLocks noGrp="1"/>
          </p:cNvSpPr>
          <p:nvPr>
            <p:ph type="body" idx="1"/>
          </p:nvPr>
        </p:nvSpPr>
        <p:spPr>
          <a:xfrm>
            <a:off x="2971798" y="4589463"/>
            <a:ext cx="8375651" cy="1500187"/>
          </a:xfrm>
        </p:spPr>
        <p:txBody>
          <a:bodyPr/>
          <a:lstStyle/>
          <a:p>
            <a:r>
              <a:rPr lang="en-US" dirty="0"/>
              <a:t>Visitor Profile Research – Winter 2018-19 </a:t>
            </a:r>
          </a:p>
        </p:txBody>
      </p:sp>
      <p:cxnSp>
        <p:nvCxnSpPr>
          <p:cNvPr id="8" name="Straight Connector 7">
            <a:extLst>
              <a:ext uri="{FF2B5EF4-FFF2-40B4-BE49-F238E27FC236}">
                <a16:creationId xmlns:a16="http://schemas.microsoft.com/office/drawing/2014/main" id="{9B1B1EFD-3E97-4E93-8427-184A8C0633A0}"/>
              </a:ext>
            </a:extLst>
          </p:cNvPr>
          <p:cNvCxnSpPr/>
          <p:nvPr/>
        </p:nvCxnSpPr>
        <p:spPr>
          <a:xfrm>
            <a:off x="2709595" y="3105150"/>
            <a:ext cx="0" cy="2686050"/>
          </a:xfrm>
          <a:prstGeom prst="line">
            <a:avLst/>
          </a:prstGeom>
          <a:ln>
            <a:solidFill>
              <a:srgbClr val="007773"/>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52ACD08-7624-41AF-8CAC-00A1E3D7938F}"/>
              </a:ext>
            </a:extLst>
          </p:cNvPr>
          <p:cNvSpPr>
            <a:spLocks noGrp="1"/>
          </p:cNvSpPr>
          <p:nvPr>
            <p:ph type="sldNum" sz="quarter" idx="12"/>
          </p:nvPr>
        </p:nvSpPr>
        <p:spPr/>
        <p:txBody>
          <a:bodyPr/>
          <a:lstStyle/>
          <a:p>
            <a:fld id="{DE80A6C8-14B8-4645-B1A9-9F8FD08AF95B}" type="slidenum">
              <a:rPr lang="en-US" smtClean="0"/>
              <a:t>38</a:t>
            </a:fld>
            <a:endParaRPr lang="en-US" dirty="0"/>
          </a:p>
        </p:txBody>
      </p:sp>
      <p:pic>
        <p:nvPicPr>
          <p:cNvPr id="7" name="Picture 6" descr="A close up of a sign&#10;&#10;Description automatically generated">
            <a:extLst>
              <a:ext uri="{FF2B5EF4-FFF2-40B4-BE49-F238E27FC236}">
                <a16:creationId xmlns:a16="http://schemas.microsoft.com/office/drawing/2014/main" id="{1425ABC1-63DF-436F-AABE-011283E61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6" y="3880039"/>
            <a:ext cx="2011101" cy="568136"/>
          </a:xfrm>
          <a:prstGeom prst="rect">
            <a:avLst/>
          </a:prstGeom>
        </p:spPr>
      </p:pic>
    </p:spTree>
    <p:extLst>
      <p:ext uri="{BB962C8B-B14F-4D97-AF65-F5344CB8AC3E}">
        <p14:creationId xmlns:p14="http://schemas.microsoft.com/office/powerpoint/2010/main" val="3640129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AD294D9-759D-4973-975D-2902B7815A46}"/>
              </a:ext>
            </a:extLst>
          </p:cNvPr>
          <p:cNvSpPr>
            <a:spLocks noGrp="1"/>
          </p:cNvSpPr>
          <p:nvPr>
            <p:ph type="title"/>
          </p:nvPr>
        </p:nvSpPr>
        <p:spPr/>
        <p:txBody>
          <a:bodyPr/>
          <a:lstStyle/>
          <a:p>
            <a:r>
              <a:rPr lang="en-US" dirty="0">
                <a:solidFill>
                  <a:schemeClr val="tx2"/>
                </a:solidFill>
              </a:rPr>
              <a:t>Welcome Center Impact</a:t>
            </a:r>
          </a:p>
        </p:txBody>
      </p:sp>
      <p:sp>
        <p:nvSpPr>
          <p:cNvPr id="9" name="Content Placeholder 8">
            <a:extLst>
              <a:ext uri="{FF2B5EF4-FFF2-40B4-BE49-F238E27FC236}">
                <a16:creationId xmlns:a16="http://schemas.microsoft.com/office/drawing/2014/main" id="{C3858B74-0369-442A-A5D0-64C1CBDE782D}"/>
              </a:ext>
            </a:extLst>
          </p:cNvPr>
          <p:cNvSpPr>
            <a:spLocks noGrp="1"/>
          </p:cNvSpPr>
          <p:nvPr>
            <p:ph idx="1"/>
          </p:nvPr>
        </p:nvSpPr>
        <p:spPr>
          <a:xfrm>
            <a:off x="838200" y="1825625"/>
            <a:ext cx="6900351" cy="4351338"/>
          </a:xfrm>
        </p:spPr>
        <p:txBody>
          <a:bodyPr>
            <a:normAutofit/>
          </a:bodyPr>
          <a:lstStyle/>
          <a:p>
            <a:r>
              <a:rPr lang="en-US" sz="1800" dirty="0"/>
              <a:t>When looking at data to find differences between respondent groups, it’s important that we keep in mind the context of what we are looking for and apply a common-sense test – what is it reasonable to believe the Welcome Center can impact? </a:t>
            </a:r>
          </a:p>
          <a:p>
            <a:r>
              <a:rPr lang="en-US" sz="1800" dirty="0"/>
              <a:t>For example, the Welcome Center has less opportunity to impact length of stay than it does to impact what people do and where they go during their trip. Length of leisure travel is often decided ahead of time and no matter how much visitors might like to, extending a stay is not always feasible. So when we see in the data that visitors who went to a GSOBT Welcome Center on their trip stayed about the same amount of time in the destination, this is not a surprise. </a:t>
            </a:r>
          </a:p>
          <a:p>
            <a:r>
              <a:rPr lang="en-US" sz="1800" dirty="0"/>
              <a:t>However, Welcome Center visitors participated in more activities. This makes sense, given that activities and attractions are promoted at the centers.</a:t>
            </a:r>
          </a:p>
          <a:p>
            <a:endParaRPr lang="en-US" sz="1800" dirty="0"/>
          </a:p>
        </p:txBody>
      </p:sp>
      <p:sp>
        <p:nvSpPr>
          <p:cNvPr id="4" name="Footer Placeholder 3">
            <a:extLst>
              <a:ext uri="{FF2B5EF4-FFF2-40B4-BE49-F238E27FC236}">
                <a16:creationId xmlns:a16="http://schemas.microsoft.com/office/drawing/2014/main" id="{DBC761EA-6B38-4A25-8D36-AC21E113895C}"/>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5" name="Slide Number Placeholder 4">
            <a:extLst>
              <a:ext uri="{FF2B5EF4-FFF2-40B4-BE49-F238E27FC236}">
                <a16:creationId xmlns:a16="http://schemas.microsoft.com/office/drawing/2014/main" id="{D7AC0944-80DA-4FDC-A5D0-98D59494D3CD}"/>
              </a:ext>
            </a:extLst>
          </p:cNvPr>
          <p:cNvSpPr>
            <a:spLocks noGrp="1"/>
          </p:cNvSpPr>
          <p:nvPr>
            <p:ph type="sldNum" sz="quarter" idx="12"/>
          </p:nvPr>
        </p:nvSpPr>
        <p:spPr/>
        <p:txBody>
          <a:bodyPr/>
          <a:lstStyle/>
          <a:p>
            <a:fld id="{DE80A6C8-14B8-4645-B1A9-9F8FD08AF95B}" type="slidenum">
              <a:rPr lang="en-US" smtClean="0"/>
              <a:t>39</a:t>
            </a:fld>
            <a:endParaRPr lang="en-US" dirty="0"/>
          </a:p>
        </p:txBody>
      </p:sp>
      <p:graphicFrame>
        <p:nvGraphicFramePr>
          <p:cNvPr id="10" name="Table 9">
            <a:extLst>
              <a:ext uri="{FF2B5EF4-FFF2-40B4-BE49-F238E27FC236}">
                <a16:creationId xmlns:a16="http://schemas.microsoft.com/office/drawing/2014/main" id="{FF0F6F81-1C48-4D47-909F-406298AA39DA}"/>
              </a:ext>
            </a:extLst>
          </p:cNvPr>
          <p:cNvGraphicFramePr>
            <a:graphicFrameLocks noGrp="1"/>
          </p:cNvGraphicFramePr>
          <p:nvPr>
            <p:extLst>
              <p:ext uri="{D42A27DB-BD31-4B8C-83A1-F6EECF244321}">
                <p14:modId xmlns:p14="http://schemas.microsoft.com/office/powerpoint/2010/main" val="3371006822"/>
              </p:ext>
            </p:extLst>
          </p:nvPr>
        </p:nvGraphicFramePr>
        <p:xfrm>
          <a:off x="8093114" y="2180568"/>
          <a:ext cx="3134360" cy="1962224"/>
        </p:xfrm>
        <a:graphic>
          <a:graphicData uri="http://schemas.openxmlformats.org/drawingml/2006/table">
            <a:tbl>
              <a:tblPr firstRow="1">
                <a:tableStyleId>{5C22544A-7EE6-4342-B048-85BDC9FD1C3A}</a:tableStyleId>
              </a:tblPr>
              <a:tblGrid>
                <a:gridCol w="1737360">
                  <a:extLst>
                    <a:ext uri="{9D8B030D-6E8A-4147-A177-3AD203B41FA5}">
                      <a16:colId xmlns:a16="http://schemas.microsoft.com/office/drawing/2014/main" val="1301337877"/>
                    </a:ext>
                  </a:extLst>
                </a:gridCol>
                <a:gridCol w="698500">
                  <a:extLst>
                    <a:ext uri="{9D8B030D-6E8A-4147-A177-3AD203B41FA5}">
                      <a16:colId xmlns:a16="http://schemas.microsoft.com/office/drawing/2014/main" val="1255199771"/>
                    </a:ext>
                  </a:extLst>
                </a:gridCol>
                <a:gridCol w="698500">
                  <a:extLst>
                    <a:ext uri="{9D8B030D-6E8A-4147-A177-3AD203B41FA5}">
                      <a16:colId xmlns:a16="http://schemas.microsoft.com/office/drawing/2014/main" val="1247485772"/>
                    </a:ext>
                  </a:extLst>
                </a:gridCol>
              </a:tblGrid>
              <a:tr h="1201626">
                <a:tc>
                  <a:txBody>
                    <a:bodyPr/>
                    <a:lstStyle/>
                    <a:p>
                      <a:pPr marL="0" marR="0">
                        <a:lnSpc>
                          <a:spcPct val="125000"/>
                        </a:lnSpc>
                        <a:spcBef>
                          <a:spcPts val="0"/>
                        </a:spcBef>
                        <a:spcAft>
                          <a:spcPts val="0"/>
                        </a:spcAft>
                      </a:pPr>
                      <a:r>
                        <a:rPr lang="en-US" sz="1200" dirty="0">
                          <a:effectLst/>
                        </a:rPr>
                        <a:t>Winter visits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rPr>
                        <a:t>No Welcome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rPr>
                        <a:t>Visited Welcome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0531724"/>
                  </a:ext>
                </a:extLst>
              </a:tr>
              <a:tr h="380299">
                <a:tc>
                  <a:txBody>
                    <a:bodyPr/>
                    <a:lstStyle/>
                    <a:p>
                      <a:pPr marL="0" marR="0">
                        <a:lnSpc>
                          <a:spcPct val="125000"/>
                        </a:lnSpc>
                        <a:spcBef>
                          <a:spcPts val="0"/>
                        </a:spcBef>
                        <a:spcAft>
                          <a:spcPts val="0"/>
                        </a:spcAft>
                      </a:pPr>
                      <a:r>
                        <a:rPr lang="en-US" sz="1100" dirty="0">
                          <a:effectLst/>
                        </a:rPr>
                        <a:t>Length of stay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rPr>
                        <a:t>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nchor="ctr"/>
                </a:tc>
                <a:extLst>
                  <a:ext uri="{0D108BD9-81ED-4DB2-BD59-A6C34878D82A}">
                    <a16:rowId xmlns:a16="http://schemas.microsoft.com/office/drawing/2014/main" val="3602382753"/>
                  </a:ext>
                </a:extLst>
              </a:tr>
              <a:tr h="380299">
                <a:tc>
                  <a:txBody>
                    <a:bodyPr/>
                    <a:lstStyle/>
                    <a:p>
                      <a:pPr marL="0" marR="0">
                        <a:lnSpc>
                          <a:spcPct val="125000"/>
                        </a:lnSpc>
                        <a:spcBef>
                          <a:spcPts val="0"/>
                        </a:spcBef>
                        <a:spcAft>
                          <a:spcPts val="0"/>
                        </a:spcAft>
                      </a:pPr>
                      <a:r>
                        <a:rPr lang="en-US" sz="1100" dirty="0">
                          <a:effectLst/>
                        </a:rPr>
                        <a:t># of activities on trip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5.1</a:t>
                      </a:r>
                    </a:p>
                  </a:txBody>
                  <a:tcPr marL="68580" marR="68580" marT="0" marB="0" anchor="ctr"/>
                </a:tc>
                <a:tc>
                  <a:txBody>
                    <a:bodyPr/>
                    <a:lstStyle/>
                    <a:p>
                      <a:pPr marL="0" marR="0" algn="ctr">
                        <a:lnSpc>
                          <a:spcPct val="125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6.9</a:t>
                      </a:r>
                    </a:p>
                  </a:txBody>
                  <a:tcPr marL="68580" marR="68580" marT="0" marB="0" anchor="ctr"/>
                </a:tc>
                <a:extLst>
                  <a:ext uri="{0D108BD9-81ED-4DB2-BD59-A6C34878D82A}">
                    <a16:rowId xmlns:a16="http://schemas.microsoft.com/office/drawing/2014/main" val="1611007086"/>
                  </a:ext>
                </a:extLst>
              </a:tr>
            </a:tbl>
          </a:graphicData>
        </a:graphic>
      </p:graphicFrame>
    </p:spTree>
    <p:extLst>
      <p:ext uri="{BB962C8B-B14F-4D97-AF65-F5344CB8AC3E}">
        <p14:creationId xmlns:p14="http://schemas.microsoft.com/office/powerpoint/2010/main" val="408764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D1443-3A3F-43CF-B9D6-A50DD57A6EFE}"/>
              </a:ext>
            </a:extLst>
          </p:cNvPr>
          <p:cNvSpPr>
            <a:spLocks noGrp="1"/>
          </p:cNvSpPr>
          <p:nvPr>
            <p:ph type="title"/>
          </p:nvPr>
        </p:nvSpPr>
        <p:spPr/>
        <p:txBody>
          <a:bodyPr/>
          <a:lstStyle/>
          <a:p>
            <a:r>
              <a:rPr lang="en-US" dirty="0">
                <a:solidFill>
                  <a:schemeClr val="tx2"/>
                </a:solidFill>
              </a:rPr>
              <a:t>Background</a:t>
            </a:r>
          </a:p>
        </p:txBody>
      </p:sp>
      <p:sp>
        <p:nvSpPr>
          <p:cNvPr id="3" name="Content Placeholder 2">
            <a:extLst>
              <a:ext uri="{FF2B5EF4-FFF2-40B4-BE49-F238E27FC236}">
                <a16:creationId xmlns:a16="http://schemas.microsoft.com/office/drawing/2014/main" id="{36C240FF-F517-409E-9B83-D4E04A859F33}"/>
              </a:ext>
            </a:extLst>
          </p:cNvPr>
          <p:cNvSpPr>
            <a:spLocks noGrp="1"/>
          </p:cNvSpPr>
          <p:nvPr>
            <p:ph idx="1"/>
          </p:nvPr>
        </p:nvSpPr>
        <p:spPr>
          <a:xfrm>
            <a:off x="838200" y="1825625"/>
            <a:ext cx="10515600" cy="4351338"/>
          </a:xfrm>
        </p:spPr>
        <p:txBody>
          <a:bodyPr>
            <a:normAutofit/>
          </a:bodyPr>
          <a:lstStyle/>
          <a:p>
            <a:r>
              <a:rPr lang="en-US" sz="1600" dirty="0"/>
              <a:t>The Gulf Shores &amp; Orange Beach area is a year-round leisure travel destination featuring 32 miles of white-sand beaches along Alabama’s southern border to the Gulf of Mexico. The destination remains largely condo/vacation rental in terms of paid lodging inventory. But with new hotel properties rapidly coming online, there is a need to understand different audiences and behaviors for hotel users versus the more traditional visitors who stay in vacation rentals.</a:t>
            </a:r>
          </a:p>
          <a:p>
            <a:r>
              <a:rPr lang="en-US" sz="1600" dirty="0"/>
              <a:t>Gulf Shores &amp; Orange Beach Tourism (GSOBT) is responsible for marketing the Alabama Gulf Coast as a year-round destination, while stewarding a thoughtful, sustainable level of growth. In support of this mission, GSOBT has conducted quarterly visitor profile research for nearly 20 years. To attract and manage additional visitation to the area, it is critical to first have a thorough understanding of the current situation, and visitor profiling is a vital way to gain that understanding.</a:t>
            </a:r>
          </a:p>
          <a:p>
            <a:r>
              <a:rPr lang="en-US" sz="1600" dirty="0"/>
              <a:t>GSOBT partners with Strategic Marketing &amp; Research Insights (SMARInsights) to gather information from visitors to better understand the visitor experience, existing image of the area, demography and geographic origins of visitors by season. The research objectives include understanding what visitors think of the area, what drives them to visit, what their experience is in the area, trip satisfaction and characteristics, and travel planning. The methodology is largely online and is outlined in detail in the following section.</a:t>
            </a:r>
          </a:p>
          <a:p>
            <a:r>
              <a:rPr lang="en-US" sz="1600" dirty="0"/>
              <a:t>In addition, to overcome a data deficit from 2017, SMARInsights gathered data on trips taken in 2017. The analysis reported here incorporates those trips as well. </a:t>
            </a:r>
          </a:p>
        </p:txBody>
      </p:sp>
      <p:sp>
        <p:nvSpPr>
          <p:cNvPr id="7" name="Footer Placeholder 6">
            <a:extLst>
              <a:ext uri="{FF2B5EF4-FFF2-40B4-BE49-F238E27FC236}">
                <a16:creationId xmlns:a16="http://schemas.microsoft.com/office/drawing/2014/main" id="{BC7460C6-33A6-4F18-A15A-B2FECBC6166A}"/>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8" name="Slide Number Placeholder 7">
            <a:extLst>
              <a:ext uri="{FF2B5EF4-FFF2-40B4-BE49-F238E27FC236}">
                <a16:creationId xmlns:a16="http://schemas.microsoft.com/office/drawing/2014/main" id="{B8B87C47-8990-4D13-BF2B-4FEB09775541}"/>
              </a:ext>
            </a:extLst>
          </p:cNvPr>
          <p:cNvSpPr>
            <a:spLocks noGrp="1"/>
          </p:cNvSpPr>
          <p:nvPr>
            <p:ph type="sldNum" sz="quarter" idx="12"/>
          </p:nvPr>
        </p:nvSpPr>
        <p:spPr/>
        <p:txBody>
          <a:bodyPr/>
          <a:lstStyle/>
          <a:p>
            <a:fld id="{DE80A6C8-14B8-4645-B1A9-9F8FD08AF95B}" type="slidenum">
              <a:rPr lang="en-US" smtClean="0"/>
              <a:t>4</a:t>
            </a:fld>
            <a:endParaRPr lang="en-US" dirty="0"/>
          </a:p>
        </p:txBody>
      </p:sp>
    </p:spTree>
    <p:extLst>
      <p:ext uri="{BB962C8B-B14F-4D97-AF65-F5344CB8AC3E}">
        <p14:creationId xmlns:p14="http://schemas.microsoft.com/office/powerpoint/2010/main" val="20081006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F38E7-6AA2-442E-8C81-B201DF563149}"/>
              </a:ext>
            </a:extLst>
          </p:cNvPr>
          <p:cNvSpPr>
            <a:spLocks noGrp="1"/>
          </p:cNvSpPr>
          <p:nvPr>
            <p:ph type="title"/>
          </p:nvPr>
        </p:nvSpPr>
        <p:spPr/>
        <p:txBody>
          <a:bodyPr/>
          <a:lstStyle/>
          <a:p>
            <a:r>
              <a:rPr lang="en-US" dirty="0">
                <a:solidFill>
                  <a:schemeClr val="tx2"/>
                </a:solidFill>
              </a:rPr>
              <a:t>Impact on Spending</a:t>
            </a:r>
          </a:p>
        </p:txBody>
      </p:sp>
      <p:sp>
        <p:nvSpPr>
          <p:cNvPr id="3" name="Content Placeholder 2">
            <a:extLst>
              <a:ext uri="{FF2B5EF4-FFF2-40B4-BE49-F238E27FC236}">
                <a16:creationId xmlns:a16="http://schemas.microsoft.com/office/drawing/2014/main" id="{0B23A2A7-B222-446A-90E9-C413A43E3836}"/>
              </a:ext>
            </a:extLst>
          </p:cNvPr>
          <p:cNvSpPr>
            <a:spLocks noGrp="1"/>
          </p:cNvSpPr>
          <p:nvPr>
            <p:ph idx="1"/>
          </p:nvPr>
        </p:nvSpPr>
        <p:spPr>
          <a:xfrm>
            <a:off x="838200" y="1825625"/>
            <a:ext cx="6038461" cy="4351338"/>
          </a:xfrm>
        </p:spPr>
        <p:txBody>
          <a:bodyPr>
            <a:normAutofit/>
          </a:bodyPr>
          <a:lstStyle/>
          <a:p>
            <a:r>
              <a:rPr lang="en-US" sz="1800" dirty="0"/>
              <a:t>Welcome Center winter visitors spent 14% more money in the destination, particularly on shopping. </a:t>
            </a:r>
          </a:p>
          <a:p>
            <a:r>
              <a:rPr lang="en-US" sz="1800" dirty="0"/>
              <a:t>Again, this makes sense. While lodging decisions and length of stay are typically decided ahead of time, shopping and entertainment are often not pre-planned when visiting a place for leisure. So Welcome Centers have more opportunity to impact these metrics.</a:t>
            </a:r>
          </a:p>
        </p:txBody>
      </p:sp>
      <p:sp>
        <p:nvSpPr>
          <p:cNvPr id="4" name="Footer Placeholder 3">
            <a:extLst>
              <a:ext uri="{FF2B5EF4-FFF2-40B4-BE49-F238E27FC236}">
                <a16:creationId xmlns:a16="http://schemas.microsoft.com/office/drawing/2014/main" id="{22627ED9-CD92-467D-9C0E-53EEC81954AA}"/>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5" name="Slide Number Placeholder 4">
            <a:extLst>
              <a:ext uri="{FF2B5EF4-FFF2-40B4-BE49-F238E27FC236}">
                <a16:creationId xmlns:a16="http://schemas.microsoft.com/office/drawing/2014/main" id="{93B91F14-B76E-4D3D-AD76-4A62907FE6EC}"/>
              </a:ext>
            </a:extLst>
          </p:cNvPr>
          <p:cNvSpPr>
            <a:spLocks noGrp="1"/>
          </p:cNvSpPr>
          <p:nvPr>
            <p:ph type="sldNum" sz="quarter" idx="12"/>
          </p:nvPr>
        </p:nvSpPr>
        <p:spPr/>
        <p:txBody>
          <a:bodyPr/>
          <a:lstStyle/>
          <a:p>
            <a:fld id="{DE80A6C8-14B8-4645-B1A9-9F8FD08AF95B}" type="slidenum">
              <a:rPr lang="en-US" smtClean="0"/>
              <a:t>40</a:t>
            </a:fld>
            <a:endParaRPr lang="en-US" dirty="0"/>
          </a:p>
        </p:txBody>
      </p:sp>
      <p:graphicFrame>
        <p:nvGraphicFramePr>
          <p:cNvPr id="6" name="Table 5">
            <a:extLst>
              <a:ext uri="{FF2B5EF4-FFF2-40B4-BE49-F238E27FC236}">
                <a16:creationId xmlns:a16="http://schemas.microsoft.com/office/drawing/2014/main" id="{BEDA8253-03CC-4153-8420-0ED11A159644}"/>
              </a:ext>
            </a:extLst>
          </p:cNvPr>
          <p:cNvGraphicFramePr>
            <a:graphicFrameLocks noGrp="1"/>
          </p:cNvGraphicFramePr>
          <p:nvPr>
            <p:extLst>
              <p:ext uri="{D42A27DB-BD31-4B8C-83A1-F6EECF244321}">
                <p14:modId xmlns:p14="http://schemas.microsoft.com/office/powerpoint/2010/main" val="3274890473"/>
              </p:ext>
            </p:extLst>
          </p:nvPr>
        </p:nvGraphicFramePr>
        <p:xfrm>
          <a:off x="7295075" y="1870074"/>
          <a:ext cx="3983990" cy="3653647"/>
        </p:xfrm>
        <a:graphic>
          <a:graphicData uri="http://schemas.openxmlformats.org/drawingml/2006/table">
            <a:tbl>
              <a:tblPr firstRow="1" lastRow="1">
                <a:tableStyleId>{5C22544A-7EE6-4342-B048-85BDC9FD1C3A}</a:tableStyleId>
              </a:tblPr>
              <a:tblGrid>
                <a:gridCol w="2343875">
                  <a:extLst>
                    <a:ext uri="{9D8B030D-6E8A-4147-A177-3AD203B41FA5}">
                      <a16:colId xmlns:a16="http://schemas.microsoft.com/office/drawing/2014/main" val="2610532832"/>
                    </a:ext>
                  </a:extLst>
                </a:gridCol>
                <a:gridCol w="745400">
                  <a:extLst>
                    <a:ext uri="{9D8B030D-6E8A-4147-A177-3AD203B41FA5}">
                      <a16:colId xmlns:a16="http://schemas.microsoft.com/office/drawing/2014/main" val="1460019154"/>
                    </a:ext>
                  </a:extLst>
                </a:gridCol>
                <a:gridCol w="894715">
                  <a:extLst>
                    <a:ext uri="{9D8B030D-6E8A-4147-A177-3AD203B41FA5}">
                      <a16:colId xmlns:a16="http://schemas.microsoft.com/office/drawing/2014/main" val="3539916277"/>
                    </a:ext>
                  </a:extLst>
                </a:gridCol>
              </a:tblGrid>
              <a:tr h="1136293">
                <a:tc>
                  <a:txBody>
                    <a:bodyPr/>
                    <a:lstStyle/>
                    <a:p>
                      <a:pPr marL="0" marR="0">
                        <a:lnSpc>
                          <a:spcPct val="125000"/>
                        </a:lnSpc>
                        <a:spcBef>
                          <a:spcPts val="0"/>
                        </a:spcBef>
                        <a:spcAft>
                          <a:spcPts val="0"/>
                        </a:spcAft>
                      </a:pPr>
                      <a:r>
                        <a:rPr lang="en-US" sz="1100" dirty="0">
                          <a:effectLst/>
                        </a:rPr>
                        <a:t>Trip spending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rPr>
                        <a:t>No Welcome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rPr>
                        <a:t>Visited Welcome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6975223"/>
                  </a:ext>
                </a:extLst>
              </a:tr>
              <a:tr h="359622">
                <a:tc>
                  <a:txBody>
                    <a:bodyPr/>
                    <a:lstStyle/>
                    <a:p>
                      <a:pPr marL="0" marR="0">
                        <a:lnSpc>
                          <a:spcPct val="125000"/>
                        </a:lnSpc>
                        <a:spcBef>
                          <a:spcPts val="0"/>
                        </a:spcBef>
                        <a:spcAft>
                          <a:spcPts val="0"/>
                        </a:spcAft>
                      </a:pPr>
                      <a:r>
                        <a:rPr lang="en-US" sz="1100" dirty="0">
                          <a:effectLst/>
                        </a:rPr>
                        <a:t>Lodging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0" i="0" u="none" strike="noStrike" dirty="0">
                          <a:solidFill>
                            <a:srgbClr val="000000"/>
                          </a:solidFill>
                          <a:effectLst/>
                          <a:latin typeface="Calibri" panose="020F0502020204030204" pitchFamily="34" charset="0"/>
                        </a:rPr>
                        <a:t>$704 </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$515 </a:t>
                      </a:r>
                    </a:p>
                  </a:txBody>
                  <a:tcPr marL="7620" marR="7620" marT="7620" marB="0" anchor="ctr"/>
                </a:tc>
                <a:extLst>
                  <a:ext uri="{0D108BD9-81ED-4DB2-BD59-A6C34878D82A}">
                    <a16:rowId xmlns:a16="http://schemas.microsoft.com/office/drawing/2014/main" val="467788022"/>
                  </a:ext>
                </a:extLst>
              </a:tr>
              <a:tr h="359622">
                <a:tc>
                  <a:txBody>
                    <a:bodyPr/>
                    <a:lstStyle/>
                    <a:p>
                      <a:pPr marL="0" marR="0">
                        <a:lnSpc>
                          <a:spcPct val="125000"/>
                        </a:lnSpc>
                        <a:spcBef>
                          <a:spcPts val="0"/>
                        </a:spcBef>
                        <a:spcAft>
                          <a:spcPts val="0"/>
                        </a:spcAft>
                      </a:pPr>
                      <a:r>
                        <a:rPr lang="en-US" sz="1100" dirty="0">
                          <a:effectLst/>
                        </a:rPr>
                        <a:t>Meals/food/groceries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0" i="0" u="none" strike="noStrike" dirty="0">
                          <a:solidFill>
                            <a:srgbClr val="000000"/>
                          </a:solidFill>
                          <a:effectLst/>
                          <a:latin typeface="Calibri" panose="020F0502020204030204" pitchFamily="34" charset="0"/>
                        </a:rPr>
                        <a:t>$354 </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$333 </a:t>
                      </a:r>
                    </a:p>
                  </a:txBody>
                  <a:tcPr marL="7620" marR="7620" marT="7620" marB="0" anchor="ctr"/>
                </a:tc>
                <a:extLst>
                  <a:ext uri="{0D108BD9-81ED-4DB2-BD59-A6C34878D82A}">
                    <a16:rowId xmlns:a16="http://schemas.microsoft.com/office/drawing/2014/main" val="3396607989"/>
                  </a:ext>
                </a:extLst>
              </a:tr>
              <a:tr h="359622">
                <a:tc>
                  <a:txBody>
                    <a:bodyPr/>
                    <a:lstStyle/>
                    <a:p>
                      <a:pPr marL="0" marR="0">
                        <a:lnSpc>
                          <a:spcPct val="125000"/>
                        </a:lnSpc>
                        <a:spcBef>
                          <a:spcPts val="0"/>
                        </a:spcBef>
                        <a:spcAft>
                          <a:spcPts val="0"/>
                        </a:spcAft>
                      </a:pPr>
                      <a:r>
                        <a:rPr lang="en-US" sz="1100" dirty="0">
                          <a:effectLst/>
                        </a:rPr>
                        <a:t>Shopping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0" i="0" u="none" strike="noStrike" dirty="0">
                          <a:solidFill>
                            <a:srgbClr val="000000"/>
                          </a:solidFill>
                          <a:effectLst/>
                          <a:latin typeface="Calibri" panose="020F0502020204030204" pitchFamily="34" charset="0"/>
                        </a:rPr>
                        <a:t>$177 </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$426 </a:t>
                      </a:r>
                    </a:p>
                  </a:txBody>
                  <a:tcPr marL="7620" marR="7620" marT="7620" marB="0" anchor="ctr"/>
                </a:tc>
                <a:extLst>
                  <a:ext uri="{0D108BD9-81ED-4DB2-BD59-A6C34878D82A}">
                    <a16:rowId xmlns:a16="http://schemas.microsoft.com/office/drawing/2014/main" val="2441916924"/>
                  </a:ext>
                </a:extLst>
              </a:tr>
              <a:tr h="359622">
                <a:tc>
                  <a:txBody>
                    <a:bodyPr/>
                    <a:lstStyle/>
                    <a:p>
                      <a:pPr marL="0" marR="0">
                        <a:lnSpc>
                          <a:spcPct val="125000"/>
                        </a:lnSpc>
                        <a:spcBef>
                          <a:spcPts val="0"/>
                        </a:spcBef>
                        <a:spcAft>
                          <a:spcPts val="0"/>
                        </a:spcAft>
                      </a:pPr>
                      <a:r>
                        <a:rPr lang="en-US" sz="1100" dirty="0">
                          <a:effectLst/>
                        </a:rPr>
                        <a:t>Recreation or entertainment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0" i="0" u="none" strike="noStrike" dirty="0">
                          <a:solidFill>
                            <a:srgbClr val="000000"/>
                          </a:solidFill>
                          <a:effectLst/>
                          <a:latin typeface="Calibri" panose="020F0502020204030204" pitchFamily="34" charset="0"/>
                        </a:rPr>
                        <a:t>$170 </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$280 </a:t>
                      </a:r>
                    </a:p>
                  </a:txBody>
                  <a:tcPr marL="7620" marR="7620" marT="7620" marB="0" anchor="ctr"/>
                </a:tc>
                <a:extLst>
                  <a:ext uri="{0D108BD9-81ED-4DB2-BD59-A6C34878D82A}">
                    <a16:rowId xmlns:a16="http://schemas.microsoft.com/office/drawing/2014/main" val="3650293573"/>
                  </a:ext>
                </a:extLst>
              </a:tr>
              <a:tr h="359622">
                <a:tc>
                  <a:txBody>
                    <a:bodyPr/>
                    <a:lstStyle/>
                    <a:p>
                      <a:pPr marL="0" marR="0">
                        <a:lnSpc>
                          <a:spcPct val="125000"/>
                        </a:lnSpc>
                        <a:spcBef>
                          <a:spcPts val="0"/>
                        </a:spcBef>
                        <a:spcAft>
                          <a:spcPts val="0"/>
                        </a:spcAft>
                      </a:pPr>
                      <a:r>
                        <a:rPr lang="en-US" sz="1100" dirty="0">
                          <a:effectLst/>
                        </a:rPr>
                        <a:t>Transportation within Gulf Shores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0" i="0" u="none" strike="noStrike" dirty="0">
                          <a:solidFill>
                            <a:srgbClr val="000000"/>
                          </a:solidFill>
                          <a:effectLst/>
                          <a:latin typeface="Calibri" panose="020F0502020204030204" pitchFamily="34" charset="0"/>
                        </a:rPr>
                        <a:t>$139 </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$134 </a:t>
                      </a:r>
                    </a:p>
                  </a:txBody>
                  <a:tcPr marL="7620" marR="7620" marT="7620" marB="0" anchor="ctr"/>
                </a:tc>
                <a:extLst>
                  <a:ext uri="{0D108BD9-81ED-4DB2-BD59-A6C34878D82A}">
                    <a16:rowId xmlns:a16="http://schemas.microsoft.com/office/drawing/2014/main" val="2816451969"/>
                  </a:ext>
                </a:extLst>
              </a:tr>
              <a:tr h="359622">
                <a:tc>
                  <a:txBody>
                    <a:bodyPr/>
                    <a:lstStyle/>
                    <a:p>
                      <a:pPr marL="0" marR="0">
                        <a:lnSpc>
                          <a:spcPct val="125000"/>
                        </a:lnSpc>
                        <a:spcBef>
                          <a:spcPts val="0"/>
                        </a:spcBef>
                        <a:spcAft>
                          <a:spcPts val="0"/>
                        </a:spcAft>
                      </a:pPr>
                      <a:r>
                        <a:rPr lang="en-US" sz="1100" dirty="0">
                          <a:effectLst/>
                        </a:rPr>
                        <a:t>Other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0" i="0" u="none" strike="noStrike" dirty="0">
                          <a:solidFill>
                            <a:srgbClr val="000000"/>
                          </a:solidFill>
                          <a:effectLst/>
                          <a:latin typeface="Calibri" panose="020F0502020204030204" pitchFamily="34" charset="0"/>
                        </a:rPr>
                        <a:t>$33 </a:t>
                      </a:r>
                    </a:p>
                  </a:txBody>
                  <a:tcPr marL="7620" marR="7620" marT="7620" marB="0" anchor="ctr"/>
                </a:tc>
                <a:tc>
                  <a:txBody>
                    <a:bodyPr/>
                    <a:lstStyle/>
                    <a:p>
                      <a:pPr algn="ctr" fontAlgn="b"/>
                      <a:r>
                        <a:rPr lang="en-US" sz="1100" b="0" i="0" u="none" strike="noStrike" dirty="0">
                          <a:solidFill>
                            <a:srgbClr val="000000"/>
                          </a:solidFill>
                          <a:effectLst/>
                          <a:latin typeface="Calibri" panose="020F0502020204030204" pitchFamily="34" charset="0"/>
                        </a:rPr>
                        <a:t>$111 </a:t>
                      </a:r>
                    </a:p>
                  </a:txBody>
                  <a:tcPr marL="7620" marR="7620" marT="7620" marB="0" anchor="ctr"/>
                </a:tc>
                <a:extLst>
                  <a:ext uri="{0D108BD9-81ED-4DB2-BD59-A6C34878D82A}">
                    <a16:rowId xmlns:a16="http://schemas.microsoft.com/office/drawing/2014/main" val="2966414215"/>
                  </a:ext>
                </a:extLst>
              </a:tr>
              <a:tr h="359622">
                <a:tc>
                  <a:txBody>
                    <a:bodyPr/>
                    <a:lstStyle/>
                    <a:p>
                      <a:pPr marL="0" marR="0">
                        <a:lnSpc>
                          <a:spcPct val="125000"/>
                        </a:lnSpc>
                        <a:spcBef>
                          <a:spcPts val="0"/>
                        </a:spcBef>
                        <a:spcAft>
                          <a:spcPts val="0"/>
                        </a:spcAft>
                      </a:pPr>
                      <a:r>
                        <a:rPr lang="en-US" sz="1100" dirty="0">
                          <a:effectLst/>
                        </a:rPr>
                        <a:t>Total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100" b="1" i="0" u="none" strike="noStrike" dirty="0">
                          <a:solidFill>
                            <a:schemeClr val="bg1"/>
                          </a:solidFill>
                          <a:effectLst/>
                          <a:latin typeface="Calibri" panose="020F0502020204030204" pitchFamily="34" charset="0"/>
                        </a:rPr>
                        <a:t>$1,578 </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$1,799 </a:t>
                      </a:r>
                    </a:p>
                  </a:txBody>
                  <a:tcPr marL="7620" marR="7620" marT="7620" marB="0" anchor="ctr"/>
                </a:tc>
                <a:extLst>
                  <a:ext uri="{0D108BD9-81ED-4DB2-BD59-A6C34878D82A}">
                    <a16:rowId xmlns:a16="http://schemas.microsoft.com/office/drawing/2014/main" val="1212125570"/>
                  </a:ext>
                </a:extLst>
              </a:tr>
            </a:tbl>
          </a:graphicData>
        </a:graphic>
      </p:graphicFrame>
      <p:sp>
        <p:nvSpPr>
          <p:cNvPr id="7" name="Rectangle 6">
            <a:extLst>
              <a:ext uri="{FF2B5EF4-FFF2-40B4-BE49-F238E27FC236}">
                <a16:creationId xmlns:a16="http://schemas.microsoft.com/office/drawing/2014/main" id="{8BF5237E-25D6-4928-A468-0386A368C8F2}"/>
              </a:ext>
            </a:extLst>
          </p:cNvPr>
          <p:cNvSpPr/>
          <p:nvPr/>
        </p:nvSpPr>
        <p:spPr>
          <a:xfrm>
            <a:off x="7295074" y="5523721"/>
            <a:ext cx="4058725" cy="861774"/>
          </a:xfrm>
          <a:prstGeom prst="rect">
            <a:avLst/>
          </a:prstGeom>
        </p:spPr>
        <p:txBody>
          <a:bodyPr wrap="square">
            <a:spAutoFit/>
          </a:bodyPr>
          <a:lstStyle/>
          <a:p>
            <a:r>
              <a:rPr lang="en-US" sz="1000" dirty="0"/>
              <a:t>In terms of trip spending, “Other” is a broad category that doesn’t tend to include the same specific items from one trip to another. Examples of spending that visitors tend to include would be medical expenses, beverages if they were purchased independent of a meal, books or magazines, auto repair, etc.</a:t>
            </a:r>
          </a:p>
        </p:txBody>
      </p:sp>
    </p:spTree>
    <p:extLst>
      <p:ext uri="{BB962C8B-B14F-4D97-AF65-F5344CB8AC3E}">
        <p14:creationId xmlns:p14="http://schemas.microsoft.com/office/powerpoint/2010/main" val="15778044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739BA-C639-4DDE-8ABD-DC4716707A57}"/>
              </a:ext>
            </a:extLst>
          </p:cNvPr>
          <p:cNvSpPr>
            <a:spLocks noGrp="1"/>
          </p:cNvSpPr>
          <p:nvPr>
            <p:ph type="title"/>
          </p:nvPr>
        </p:nvSpPr>
        <p:spPr/>
        <p:txBody>
          <a:bodyPr/>
          <a:lstStyle/>
          <a:p>
            <a:r>
              <a:rPr lang="en-US" dirty="0"/>
              <a:t>Impact on Image</a:t>
            </a:r>
          </a:p>
        </p:txBody>
      </p:sp>
      <p:sp>
        <p:nvSpPr>
          <p:cNvPr id="3" name="Content Placeholder 2">
            <a:extLst>
              <a:ext uri="{FF2B5EF4-FFF2-40B4-BE49-F238E27FC236}">
                <a16:creationId xmlns:a16="http://schemas.microsoft.com/office/drawing/2014/main" id="{0D2EC9A6-DB9F-4C5B-90E7-8DD367E50316}"/>
              </a:ext>
            </a:extLst>
          </p:cNvPr>
          <p:cNvSpPr>
            <a:spLocks noGrp="1"/>
          </p:cNvSpPr>
          <p:nvPr>
            <p:ph idx="1"/>
          </p:nvPr>
        </p:nvSpPr>
        <p:spPr>
          <a:xfrm>
            <a:off x="838199" y="1847850"/>
            <a:ext cx="10515600" cy="1651000"/>
          </a:xfrm>
        </p:spPr>
        <p:txBody>
          <a:bodyPr>
            <a:normAutofit/>
          </a:bodyPr>
          <a:lstStyle/>
          <a:p>
            <a:r>
              <a:rPr lang="en-US" sz="1800" dirty="0"/>
              <a:t>Welcome Center visitors have stronger agreement with image statements related to the GS/OB leisure product. </a:t>
            </a:r>
          </a:p>
          <a:p>
            <a:r>
              <a:rPr lang="en-US" sz="1800" dirty="0"/>
              <a:t>Winter visitor views of GS/OB family friendliness, value, and variety of lodging options all saw a more than 10-point lift associated with Welcome Center visitation. Agreement that the destination is safe and has a pristine environment also increased with Welcome Center visitation.</a:t>
            </a:r>
          </a:p>
        </p:txBody>
      </p:sp>
      <p:sp>
        <p:nvSpPr>
          <p:cNvPr id="4" name="Footer Placeholder 3">
            <a:extLst>
              <a:ext uri="{FF2B5EF4-FFF2-40B4-BE49-F238E27FC236}">
                <a16:creationId xmlns:a16="http://schemas.microsoft.com/office/drawing/2014/main" id="{9FAB0469-5DF1-4FC0-BA63-500787DB19E7}"/>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5" name="Slide Number Placeholder 4">
            <a:extLst>
              <a:ext uri="{FF2B5EF4-FFF2-40B4-BE49-F238E27FC236}">
                <a16:creationId xmlns:a16="http://schemas.microsoft.com/office/drawing/2014/main" id="{953CB22E-E23A-4D3F-BB5D-1E89892C11FD}"/>
              </a:ext>
            </a:extLst>
          </p:cNvPr>
          <p:cNvSpPr>
            <a:spLocks noGrp="1"/>
          </p:cNvSpPr>
          <p:nvPr>
            <p:ph type="sldNum" sz="quarter" idx="12"/>
          </p:nvPr>
        </p:nvSpPr>
        <p:spPr/>
        <p:txBody>
          <a:bodyPr/>
          <a:lstStyle/>
          <a:p>
            <a:fld id="{DE80A6C8-14B8-4645-B1A9-9F8FD08AF95B}" type="slidenum">
              <a:rPr lang="en-US" smtClean="0"/>
              <a:t>41</a:t>
            </a:fld>
            <a:endParaRPr lang="en-US" dirty="0"/>
          </a:p>
        </p:txBody>
      </p:sp>
      <p:graphicFrame>
        <p:nvGraphicFramePr>
          <p:cNvPr id="6" name="Chart 5">
            <a:extLst>
              <a:ext uri="{FF2B5EF4-FFF2-40B4-BE49-F238E27FC236}">
                <a16:creationId xmlns:a16="http://schemas.microsoft.com/office/drawing/2014/main" id="{D91C8021-3035-4C41-8F09-7119C857F3DA}"/>
              </a:ext>
            </a:extLst>
          </p:cNvPr>
          <p:cNvGraphicFramePr/>
          <p:nvPr>
            <p:extLst>
              <p:ext uri="{D42A27DB-BD31-4B8C-83A1-F6EECF244321}">
                <p14:modId xmlns:p14="http://schemas.microsoft.com/office/powerpoint/2010/main" val="722606102"/>
              </p:ext>
            </p:extLst>
          </p:nvPr>
        </p:nvGraphicFramePr>
        <p:xfrm>
          <a:off x="2432703" y="3498850"/>
          <a:ext cx="7437689" cy="2857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0349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739BA-C639-4DDE-8ABD-DC4716707A57}"/>
              </a:ext>
            </a:extLst>
          </p:cNvPr>
          <p:cNvSpPr>
            <a:spLocks noGrp="1"/>
          </p:cNvSpPr>
          <p:nvPr>
            <p:ph type="title"/>
          </p:nvPr>
        </p:nvSpPr>
        <p:spPr/>
        <p:txBody>
          <a:bodyPr/>
          <a:lstStyle/>
          <a:p>
            <a:r>
              <a:rPr lang="en-US" dirty="0">
                <a:solidFill>
                  <a:schemeClr val="tx2"/>
                </a:solidFill>
              </a:rPr>
              <a:t>Demographic Differences</a:t>
            </a:r>
          </a:p>
        </p:txBody>
      </p:sp>
      <p:sp>
        <p:nvSpPr>
          <p:cNvPr id="3" name="Content Placeholder 2">
            <a:extLst>
              <a:ext uri="{FF2B5EF4-FFF2-40B4-BE49-F238E27FC236}">
                <a16:creationId xmlns:a16="http://schemas.microsoft.com/office/drawing/2014/main" id="{0D2EC9A6-DB9F-4C5B-90E7-8DD367E50316}"/>
              </a:ext>
            </a:extLst>
          </p:cNvPr>
          <p:cNvSpPr>
            <a:spLocks noGrp="1"/>
          </p:cNvSpPr>
          <p:nvPr>
            <p:ph idx="1"/>
          </p:nvPr>
        </p:nvSpPr>
        <p:spPr>
          <a:xfrm>
            <a:off x="838199" y="1847849"/>
            <a:ext cx="4352110" cy="3446961"/>
          </a:xfrm>
        </p:spPr>
        <p:txBody>
          <a:bodyPr>
            <a:normAutofit/>
          </a:bodyPr>
          <a:lstStyle/>
          <a:p>
            <a:r>
              <a:rPr lang="en-US" sz="1800" dirty="0"/>
              <a:t>Some of the image differences between Welcome Center visitors and non-visitors can be explained to an extent by demographic differences. </a:t>
            </a:r>
          </a:p>
          <a:p>
            <a:r>
              <a:rPr lang="en-US" sz="1800" dirty="0"/>
              <a:t>Those who visit the centers tend to be younger, and they are slightly more likely to have kids in their travel parties. </a:t>
            </a:r>
          </a:p>
          <a:p>
            <a:r>
              <a:rPr lang="en-US" sz="1800" dirty="0"/>
              <a:t>This is also consistent with Welcome Center visitors being newer to GS/OB and having generally more active trips in terms of activity volume.</a:t>
            </a:r>
          </a:p>
        </p:txBody>
      </p:sp>
      <p:sp>
        <p:nvSpPr>
          <p:cNvPr id="4" name="Footer Placeholder 3">
            <a:extLst>
              <a:ext uri="{FF2B5EF4-FFF2-40B4-BE49-F238E27FC236}">
                <a16:creationId xmlns:a16="http://schemas.microsoft.com/office/drawing/2014/main" id="{9FAB0469-5DF1-4FC0-BA63-500787DB19E7}"/>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5" name="Slide Number Placeholder 4">
            <a:extLst>
              <a:ext uri="{FF2B5EF4-FFF2-40B4-BE49-F238E27FC236}">
                <a16:creationId xmlns:a16="http://schemas.microsoft.com/office/drawing/2014/main" id="{953CB22E-E23A-4D3F-BB5D-1E89892C11FD}"/>
              </a:ext>
            </a:extLst>
          </p:cNvPr>
          <p:cNvSpPr>
            <a:spLocks noGrp="1"/>
          </p:cNvSpPr>
          <p:nvPr>
            <p:ph type="sldNum" sz="quarter" idx="12"/>
          </p:nvPr>
        </p:nvSpPr>
        <p:spPr/>
        <p:txBody>
          <a:bodyPr/>
          <a:lstStyle/>
          <a:p>
            <a:fld id="{DE80A6C8-14B8-4645-B1A9-9F8FD08AF95B}" type="slidenum">
              <a:rPr lang="en-US" smtClean="0"/>
              <a:t>42</a:t>
            </a:fld>
            <a:endParaRPr lang="en-US" dirty="0"/>
          </a:p>
        </p:txBody>
      </p:sp>
      <p:graphicFrame>
        <p:nvGraphicFramePr>
          <p:cNvPr id="7" name="Table 6">
            <a:extLst>
              <a:ext uri="{FF2B5EF4-FFF2-40B4-BE49-F238E27FC236}">
                <a16:creationId xmlns:a16="http://schemas.microsoft.com/office/drawing/2014/main" id="{E45131C1-E89C-4057-939E-0F03E9765230}"/>
              </a:ext>
            </a:extLst>
          </p:cNvPr>
          <p:cNvGraphicFramePr>
            <a:graphicFrameLocks noGrp="1"/>
          </p:cNvGraphicFramePr>
          <p:nvPr>
            <p:extLst>
              <p:ext uri="{D42A27DB-BD31-4B8C-83A1-F6EECF244321}">
                <p14:modId xmlns:p14="http://schemas.microsoft.com/office/powerpoint/2010/main" val="3441430122"/>
              </p:ext>
            </p:extLst>
          </p:nvPr>
        </p:nvGraphicFramePr>
        <p:xfrm>
          <a:off x="5817326" y="1847850"/>
          <a:ext cx="3309256" cy="2009001"/>
        </p:xfrm>
        <a:graphic>
          <a:graphicData uri="http://schemas.openxmlformats.org/drawingml/2006/table">
            <a:tbl>
              <a:tblPr firstRow="1">
                <a:tableStyleId>{5C22544A-7EE6-4342-B048-85BDC9FD1C3A}</a:tableStyleId>
              </a:tblPr>
              <a:tblGrid>
                <a:gridCol w="827314">
                  <a:extLst>
                    <a:ext uri="{9D8B030D-6E8A-4147-A177-3AD203B41FA5}">
                      <a16:colId xmlns:a16="http://schemas.microsoft.com/office/drawing/2014/main" val="2081739236"/>
                    </a:ext>
                  </a:extLst>
                </a:gridCol>
                <a:gridCol w="827314">
                  <a:extLst>
                    <a:ext uri="{9D8B030D-6E8A-4147-A177-3AD203B41FA5}">
                      <a16:colId xmlns:a16="http://schemas.microsoft.com/office/drawing/2014/main" val="1401518490"/>
                    </a:ext>
                  </a:extLst>
                </a:gridCol>
                <a:gridCol w="827314">
                  <a:extLst>
                    <a:ext uri="{9D8B030D-6E8A-4147-A177-3AD203B41FA5}">
                      <a16:colId xmlns:a16="http://schemas.microsoft.com/office/drawing/2014/main" val="3420745941"/>
                    </a:ext>
                  </a:extLst>
                </a:gridCol>
                <a:gridCol w="827314">
                  <a:extLst>
                    <a:ext uri="{9D8B030D-6E8A-4147-A177-3AD203B41FA5}">
                      <a16:colId xmlns:a16="http://schemas.microsoft.com/office/drawing/2014/main" val="2023215812"/>
                    </a:ext>
                  </a:extLst>
                </a:gridCol>
              </a:tblGrid>
              <a:tr h="523442">
                <a:tc gridSpan="2">
                  <a:txBody>
                    <a:bodyPr/>
                    <a:lstStyle/>
                    <a:p>
                      <a:pPr algn="l" fontAlgn="b"/>
                      <a:r>
                        <a:rPr lang="en-US" sz="1100" u="none" strike="noStrike" dirty="0">
                          <a:effectLst/>
                        </a:rPr>
                        <a:t>Demographic differences</a:t>
                      </a:r>
                      <a:endParaRPr lang="en-US" sz="1100" b="0" i="0" u="none" strike="noStrike" dirty="0">
                        <a:solidFill>
                          <a:srgbClr val="000000"/>
                        </a:solidFill>
                        <a:effectLst/>
                        <a:latin typeface="Calibri" panose="020F0502020204030204" pitchFamily="34" charset="0"/>
                      </a:endParaRPr>
                    </a:p>
                  </a:txBody>
                  <a:tcPr marR="7620" marT="7620" marB="0" anchor="ct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algn="ctr">
                        <a:lnSpc>
                          <a:spcPct val="125000"/>
                        </a:lnSpc>
                        <a:spcBef>
                          <a:spcPts val="0"/>
                        </a:spcBef>
                        <a:spcAft>
                          <a:spcPts val="0"/>
                        </a:spcAft>
                      </a:pPr>
                      <a:r>
                        <a:rPr lang="en-US" sz="1100" dirty="0">
                          <a:effectLst/>
                        </a:rPr>
                        <a:t>No Welcome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25000"/>
                        </a:lnSpc>
                        <a:spcBef>
                          <a:spcPts val="0"/>
                        </a:spcBef>
                        <a:spcAft>
                          <a:spcPts val="0"/>
                        </a:spcAft>
                      </a:pPr>
                      <a:r>
                        <a:rPr lang="en-US" sz="1100" dirty="0">
                          <a:effectLst/>
                        </a:rPr>
                        <a:t>Visited Welcome Center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1947267"/>
                  </a:ext>
                </a:extLst>
              </a:tr>
              <a:tr h="279169">
                <a:tc rowSpan="4">
                  <a:txBody>
                    <a:bodyPr/>
                    <a:lstStyle/>
                    <a:p>
                      <a:pPr algn="l" fontAlgn="b"/>
                      <a:r>
                        <a:rPr lang="en-US" sz="1100" u="none" strike="noStrike" dirty="0">
                          <a:effectLst/>
                        </a:rPr>
                        <a:t>Age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l" fontAlgn="b"/>
                      <a:r>
                        <a:rPr lang="en-US" sz="1100" u="none" strike="noStrike" dirty="0">
                          <a:effectLst/>
                        </a:rPr>
                        <a:t>25-35</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26%</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57%</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64019353"/>
                  </a:ext>
                </a:extLst>
              </a:tr>
              <a:tr h="279169">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36-50</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27%</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24%</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8347979"/>
                  </a:ext>
                </a:extLst>
              </a:tr>
              <a:tr h="279169">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51-65</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32%</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13%</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07612747"/>
                  </a:ext>
                </a:extLst>
              </a:tr>
              <a:tr h="279169">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66+</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5%</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43885433"/>
                  </a:ext>
                </a:extLst>
              </a:tr>
              <a:tr h="279169">
                <a:tc gridSpan="2">
                  <a:txBody>
                    <a:bodyPr/>
                    <a:lstStyle/>
                    <a:p>
                      <a:pPr algn="l" fontAlgn="b"/>
                      <a:r>
                        <a:rPr lang="en-US" sz="1100" u="none" strike="noStrike" dirty="0">
                          <a:effectLst/>
                        </a:rPr>
                        <a:t>Kids on trip</a:t>
                      </a:r>
                      <a:endParaRPr lang="en-US" sz="1100" b="0" i="0" u="none" strike="noStrike" dirty="0">
                        <a:solidFill>
                          <a:srgbClr val="000000"/>
                        </a:solidFill>
                        <a:effectLst/>
                        <a:latin typeface="Calibri" panose="020F0502020204030204" pitchFamily="34" charset="0"/>
                      </a:endParaRPr>
                    </a:p>
                  </a:txBody>
                  <a:tcPr marR="7620" marT="7620" marB="0" anchor="ct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20%</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u="none" strike="noStrike" dirty="0">
                          <a:effectLst/>
                        </a:rPr>
                        <a:t>27%</a:t>
                      </a:r>
                      <a:endParaRPr lang="en-US"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73389006"/>
                  </a:ext>
                </a:extLst>
              </a:tr>
            </a:tbl>
          </a:graphicData>
        </a:graphic>
      </p:graphicFrame>
    </p:spTree>
    <p:extLst>
      <p:ext uri="{BB962C8B-B14F-4D97-AF65-F5344CB8AC3E}">
        <p14:creationId xmlns:p14="http://schemas.microsoft.com/office/powerpoint/2010/main" val="13986288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F9A8D-6670-4F0F-89CE-37A475281158}"/>
              </a:ext>
            </a:extLst>
          </p:cNvPr>
          <p:cNvSpPr>
            <a:spLocks noGrp="1"/>
          </p:cNvSpPr>
          <p:nvPr>
            <p:ph type="title"/>
          </p:nvPr>
        </p:nvSpPr>
        <p:spPr/>
        <p:txBody>
          <a:bodyPr/>
          <a:lstStyle/>
          <a:p>
            <a:r>
              <a:rPr lang="en-US" dirty="0">
                <a:solidFill>
                  <a:schemeClr val="tx2"/>
                </a:solidFill>
              </a:rPr>
              <a:t>Impact on Experience and Intent to Return</a:t>
            </a:r>
          </a:p>
        </p:txBody>
      </p:sp>
      <p:sp>
        <p:nvSpPr>
          <p:cNvPr id="3" name="Content Placeholder 2">
            <a:extLst>
              <a:ext uri="{FF2B5EF4-FFF2-40B4-BE49-F238E27FC236}">
                <a16:creationId xmlns:a16="http://schemas.microsoft.com/office/drawing/2014/main" id="{481BF8FE-DFE3-4183-BA9D-E8309B942BDD}"/>
              </a:ext>
            </a:extLst>
          </p:cNvPr>
          <p:cNvSpPr>
            <a:spLocks noGrp="1"/>
          </p:cNvSpPr>
          <p:nvPr>
            <p:ph idx="1"/>
          </p:nvPr>
        </p:nvSpPr>
        <p:spPr/>
        <p:txBody>
          <a:bodyPr>
            <a:normAutofit/>
          </a:bodyPr>
          <a:lstStyle/>
          <a:p>
            <a:r>
              <a:rPr lang="en-US" sz="1800" dirty="0"/>
              <a:t>Winter visitors who used a Welcome Center are more likely to report an excellent overall experience in the destination. Welcome Center usage is associated with a higher likelihood to return.</a:t>
            </a:r>
          </a:p>
        </p:txBody>
      </p:sp>
      <p:sp>
        <p:nvSpPr>
          <p:cNvPr id="4" name="Footer Placeholder 3">
            <a:extLst>
              <a:ext uri="{FF2B5EF4-FFF2-40B4-BE49-F238E27FC236}">
                <a16:creationId xmlns:a16="http://schemas.microsoft.com/office/drawing/2014/main" id="{C3A109C8-5362-4A60-8651-4DC6A50ABAC5}"/>
              </a:ext>
            </a:extLst>
          </p:cNvPr>
          <p:cNvSpPr>
            <a:spLocks noGrp="1"/>
          </p:cNvSpPr>
          <p:nvPr>
            <p:ph type="ftr" sz="quarter" idx="11"/>
          </p:nvPr>
        </p:nvSpPr>
        <p:spPr/>
        <p:txBody>
          <a:bodyPr/>
          <a:lstStyle/>
          <a:p>
            <a:r>
              <a:rPr lang="en-US" dirty="0"/>
              <a:t>GSOBT Spring 2018 Visitor Profile — Strategic Marketing &amp; Research Insights</a:t>
            </a:r>
          </a:p>
        </p:txBody>
      </p:sp>
      <p:sp>
        <p:nvSpPr>
          <p:cNvPr id="5" name="Slide Number Placeholder 4">
            <a:extLst>
              <a:ext uri="{FF2B5EF4-FFF2-40B4-BE49-F238E27FC236}">
                <a16:creationId xmlns:a16="http://schemas.microsoft.com/office/drawing/2014/main" id="{898F45DD-5EB0-4673-8748-27CAC32B05E0}"/>
              </a:ext>
            </a:extLst>
          </p:cNvPr>
          <p:cNvSpPr>
            <a:spLocks noGrp="1"/>
          </p:cNvSpPr>
          <p:nvPr>
            <p:ph type="sldNum" sz="quarter" idx="12"/>
          </p:nvPr>
        </p:nvSpPr>
        <p:spPr/>
        <p:txBody>
          <a:bodyPr/>
          <a:lstStyle/>
          <a:p>
            <a:fld id="{DE80A6C8-14B8-4645-B1A9-9F8FD08AF95B}" type="slidenum">
              <a:rPr lang="en-US" smtClean="0"/>
              <a:t>43</a:t>
            </a:fld>
            <a:endParaRPr lang="en-US" dirty="0"/>
          </a:p>
        </p:txBody>
      </p:sp>
      <p:graphicFrame>
        <p:nvGraphicFramePr>
          <p:cNvPr id="6" name="Chart 5">
            <a:extLst>
              <a:ext uri="{FF2B5EF4-FFF2-40B4-BE49-F238E27FC236}">
                <a16:creationId xmlns:a16="http://schemas.microsoft.com/office/drawing/2014/main" id="{F7E7BC0A-2260-446E-8228-F3B501C109A0}"/>
              </a:ext>
            </a:extLst>
          </p:cNvPr>
          <p:cNvGraphicFramePr/>
          <p:nvPr>
            <p:extLst>
              <p:ext uri="{D42A27DB-BD31-4B8C-83A1-F6EECF244321}">
                <p14:modId xmlns:p14="http://schemas.microsoft.com/office/powerpoint/2010/main" val="215149638"/>
              </p:ext>
            </p:extLst>
          </p:nvPr>
        </p:nvGraphicFramePr>
        <p:xfrm>
          <a:off x="2205815" y="2654345"/>
          <a:ext cx="2636773" cy="28555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a:extLst>
              <a:ext uri="{FF2B5EF4-FFF2-40B4-BE49-F238E27FC236}">
                <a16:creationId xmlns:a16="http://schemas.microsoft.com/office/drawing/2014/main" id="{D7C30181-DFAC-4CF7-8BBF-DEDB1F16FCE9}"/>
              </a:ext>
            </a:extLst>
          </p:cNvPr>
          <p:cNvGraphicFramePr/>
          <p:nvPr>
            <p:extLst>
              <p:ext uri="{D42A27DB-BD31-4B8C-83A1-F6EECF244321}">
                <p14:modId xmlns:p14="http://schemas.microsoft.com/office/powerpoint/2010/main" val="539919677"/>
              </p:ext>
            </p:extLst>
          </p:nvPr>
        </p:nvGraphicFramePr>
        <p:xfrm>
          <a:off x="5466669" y="2574448"/>
          <a:ext cx="4078547" cy="34251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7616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9120D2-1BE9-4357-BF66-83C8822C15A3}"/>
              </a:ext>
            </a:extLst>
          </p:cNvPr>
          <p:cNvSpPr>
            <a:spLocks noGrp="1"/>
          </p:cNvSpPr>
          <p:nvPr>
            <p:ph type="title"/>
          </p:nvPr>
        </p:nvSpPr>
        <p:spPr>
          <a:xfrm>
            <a:off x="2971800" y="1709738"/>
            <a:ext cx="8375650" cy="2852737"/>
          </a:xfrm>
        </p:spPr>
        <p:txBody>
          <a:bodyPr/>
          <a:lstStyle/>
          <a:p>
            <a:r>
              <a:rPr lang="en-US" dirty="0">
                <a:solidFill>
                  <a:schemeClr val="tx2"/>
                </a:solidFill>
              </a:rPr>
              <a:t>Appendix</a:t>
            </a:r>
          </a:p>
        </p:txBody>
      </p:sp>
      <p:sp>
        <p:nvSpPr>
          <p:cNvPr id="5" name="Text Placeholder 4">
            <a:extLst>
              <a:ext uri="{FF2B5EF4-FFF2-40B4-BE49-F238E27FC236}">
                <a16:creationId xmlns:a16="http://schemas.microsoft.com/office/drawing/2014/main" id="{10E70313-6712-4939-A7EE-4C09939C4CB9}"/>
              </a:ext>
            </a:extLst>
          </p:cNvPr>
          <p:cNvSpPr>
            <a:spLocks noGrp="1"/>
          </p:cNvSpPr>
          <p:nvPr>
            <p:ph type="body" idx="1"/>
          </p:nvPr>
        </p:nvSpPr>
        <p:spPr>
          <a:xfrm>
            <a:off x="2971798" y="4589463"/>
            <a:ext cx="8375651" cy="1500187"/>
          </a:xfrm>
        </p:spPr>
        <p:txBody>
          <a:bodyPr/>
          <a:lstStyle/>
          <a:p>
            <a:r>
              <a:rPr lang="en-US" dirty="0"/>
              <a:t>Visitor Profile Research – Winter 2018-19 </a:t>
            </a:r>
          </a:p>
        </p:txBody>
      </p:sp>
      <p:cxnSp>
        <p:nvCxnSpPr>
          <p:cNvPr id="8" name="Straight Connector 7">
            <a:extLst>
              <a:ext uri="{FF2B5EF4-FFF2-40B4-BE49-F238E27FC236}">
                <a16:creationId xmlns:a16="http://schemas.microsoft.com/office/drawing/2014/main" id="{9B1B1EFD-3E97-4E93-8427-184A8C0633A0}"/>
              </a:ext>
            </a:extLst>
          </p:cNvPr>
          <p:cNvCxnSpPr/>
          <p:nvPr/>
        </p:nvCxnSpPr>
        <p:spPr>
          <a:xfrm>
            <a:off x="2709595" y="3105150"/>
            <a:ext cx="0" cy="2686050"/>
          </a:xfrm>
          <a:prstGeom prst="line">
            <a:avLst/>
          </a:prstGeom>
          <a:ln>
            <a:solidFill>
              <a:srgbClr val="007773"/>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52ACD08-7624-41AF-8CAC-00A1E3D7938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descr="A close up of a sign&#10;&#10;Description automatically generated">
            <a:extLst>
              <a:ext uri="{FF2B5EF4-FFF2-40B4-BE49-F238E27FC236}">
                <a16:creationId xmlns:a16="http://schemas.microsoft.com/office/drawing/2014/main" id="{E6B4E285-A65C-45AF-9B35-4BB27CBA0E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6" y="3880039"/>
            <a:ext cx="2011101" cy="568136"/>
          </a:xfrm>
          <a:prstGeom prst="rect">
            <a:avLst/>
          </a:prstGeom>
        </p:spPr>
      </p:pic>
    </p:spTree>
    <p:extLst>
      <p:ext uri="{BB962C8B-B14F-4D97-AF65-F5344CB8AC3E}">
        <p14:creationId xmlns:p14="http://schemas.microsoft.com/office/powerpoint/2010/main" val="33343278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normAutofit/>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Content Placeholder 5">
            <a:extLst>
              <a:ext uri="{FF2B5EF4-FFF2-40B4-BE49-F238E27FC236}">
                <a16:creationId xmlns:a16="http://schemas.microsoft.com/office/drawing/2014/main" id="{93DC3F21-EF0E-42C0-9ACE-763E795CEAE1}"/>
              </a:ext>
            </a:extLst>
          </p:cNvPr>
          <p:cNvSpPr>
            <a:spLocks noGrp="1"/>
          </p:cNvSpPr>
          <p:nvPr>
            <p:ph idx="1"/>
          </p:nvPr>
        </p:nvSpPr>
        <p:spPr>
          <a:xfrm>
            <a:off x="838200" y="1825625"/>
            <a:ext cx="5873151" cy="4351338"/>
          </a:xfrm>
        </p:spPr>
        <p:txBody>
          <a:bodyPr>
            <a:normAutofit/>
          </a:bodyPr>
          <a:lstStyle/>
          <a:p>
            <a:r>
              <a:rPr lang="en-US" sz="1800" dirty="0"/>
              <a:t>Non-target trips are divided into three groups: those who visit for the day only, those who stay overnight but do not use paid lodging, and those who stay long-term (more than 30 nights).</a:t>
            </a:r>
          </a:p>
          <a:p>
            <a:r>
              <a:rPr lang="en-US" sz="1800" dirty="0"/>
              <a:t>Sample sizes for each of these individual groups are small, since the overall non-target sample is 100. Identifying long-term visitors has been challenging, in part because those who come to the area for a month or more at a time often do not consider the stay a “leisure trip” and do not think of themselves as travelers; rather, this is their lifestyle and they live in the area part of the year. Further, while these visitors do stay long-term for part of the year, most also visit for shorter stays during other times of the year.</a:t>
            </a:r>
          </a:p>
          <a:p>
            <a:r>
              <a:rPr lang="en-US" sz="1800" dirty="0"/>
              <a:t>Because long-term stayers are a small sample size, their data is presented as a single unit in this report.</a:t>
            </a:r>
          </a:p>
        </p:txBody>
      </p:sp>
      <p:graphicFrame>
        <p:nvGraphicFramePr>
          <p:cNvPr id="7" name="Table 6">
            <a:extLst>
              <a:ext uri="{FF2B5EF4-FFF2-40B4-BE49-F238E27FC236}">
                <a16:creationId xmlns:a16="http://schemas.microsoft.com/office/drawing/2014/main" id="{218D6A73-4DF5-4463-B4F3-A7ABD13788EC}"/>
              </a:ext>
            </a:extLst>
          </p:cNvPr>
          <p:cNvGraphicFramePr>
            <a:graphicFrameLocks noGrp="1"/>
          </p:cNvGraphicFramePr>
          <p:nvPr>
            <p:extLst>
              <p:ext uri="{D42A27DB-BD31-4B8C-83A1-F6EECF244321}">
                <p14:modId xmlns:p14="http://schemas.microsoft.com/office/powerpoint/2010/main" val="972943800"/>
              </p:ext>
            </p:extLst>
          </p:nvPr>
        </p:nvGraphicFramePr>
        <p:xfrm>
          <a:off x="7112569" y="4163562"/>
          <a:ext cx="4280110" cy="1579391"/>
        </p:xfrm>
        <a:graphic>
          <a:graphicData uri="http://schemas.openxmlformats.org/drawingml/2006/table">
            <a:tbl>
              <a:tblPr firstRow="1" bandRow="1">
                <a:tableStyleId>{5C22544A-7EE6-4342-B048-85BDC9FD1C3A}</a:tableStyleId>
              </a:tblPr>
              <a:tblGrid>
                <a:gridCol w="1226420">
                  <a:extLst>
                    <a:ext uri="{9D8B030D-6E8A-4147-A177-3AD203B41FA5}">
                      <a16:colId xmlns:a16="http://schemas.microsoft.com/office/drawing/2014/main" val="2457024154"/>
                    </a:ext>
                  </a:extLst>
                </a:gridCol>
                <a:gridCol w="610738">
                  <a:extLst>
                    <a:ext uri="{9D8B030D-6E8A-4147-A177-3AD203B41FA5}">
                      <a16:colId xmlns:a16="http://schemas.microsoft.com/office/drawing/2014/main" val="1929120780"/>
                    </a:ext>
                  </a:extLst>
                </a:gridCol>
                <a:gridCol w="610738">
                  <a:extLst>
                    <a:ext uri="{9D8B030D-6E8A-4147-A177-3AD203B41FA5}">
                      <a16:colId xmlns:a16="http://schemas.microsoft.com/office/drawing/2014/main" val="2730111609"/>
                    </a:ext>
                  </a:extLst>
                </a:gridCol>
                <a:gridCol w="610738">
                  <a:extLst>
                    <a:ext uri="{9D8B030D-6E8A-4147-A177-3AD203B41FA5}">
                      <a16:colId xmlns:a16="http://schemas.microsoft.com/office/drawing/2014/main" val="2614236771"/>
                    </a:ext>
                  </a:extLst>
                </a:gridCol>
                <a:gridCol w="610738">
                  <a:extLst>
                    <a:ext uri="{9D8B030D-6E8A-4147-A177-3AD203B41FA5}">
                      <a16:colId xmlns:a16="http://schemas.microsoft.com/office/drawing/2014/main" val="2499643478"/>
                    </a:ext>
                  </a:extLst>
                </a:gridCol>
                <a:gridCol w="610738">
                  <a:extLst>
                    <a:ext uri="{9D8B030D-6E8A-4147-A177-3AD203B41FA5}">
                      <a16:colId xmlns:a16="http://schemas.microsoft.com/office/drawing/2014/main" val="3889822017"/>
                    </a:ext>
                  </a:extLst>
                </a:gridCol>
              </a:tblGrid>
              <a:tr h="180774">
                <a:tc rowSpan="2">
                  <a:txBody>
                    <a:bodyPr/>
                    <a:lstStyle/>
                    <a:p>
                      <a:pPr algn="l" fontAlgn="b"/>
                      <a:r>
                        <a:rPr lang="en-US" sz="1100" u="none" strike="noStrike" dirty="0">
                          <a:effectLst/>
                        </a:rPr>
                        <a:t>Non-target trips</a:t>
                      </a:r>
                      <a:endParaRPr lang="en-US" sz="1100" b="0" i="0" u="none" strike="noStrike" dirty="0">
                        <a:solidFill>
                          <a:srgbClr val="000000"/>
                        </a:solidFill>
                        <a:effectLst/>
                        <a:latin typeface="Calibri" panose="020F0502020204030204" pitchFamily="34" charset="0"/>
                      </a:endParaRPr>
                    </a:p>
                  </a:txBody>
                  <a:tcPr marR="7620" marT="7620" marB="0" anchor="ctr"/>
                </a:tc>
                <a:tc gridSpan="2">
                  <a:txBody>
                    <a:bodyPr/>
                    <a:lstStyle/>
                    <a:p>
                      <a:pPr algn="ctr" fontAlgn="b"/>
                      <a:r>
                        <a:rPr lang="en-US" sz="1100" u="none" strike="noStrike" dirty="0">
                          <a:effectLst/>
                        </a:rPr>
                        <a:t>Day trip</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gridSpan="2">
                  <a:txBody>
                    <a:bodyPr/>
                    <a:lstStyle/>
                    <a:p>
                      <a:pPr algn="ctr" fontAlgn="b"/>
                      <a:r>
                        <a:rPr lang="en-US" sz="1100" u="none" strike="noStrike" dirty="0">
                          <a:effectLst/>
                        </a:rPr>
                        <a:t>No paid lodging</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endParaRPr lang="en-US"/>
                    </a:p>
                  </a:txBody>
                  <a:tcPr/>
                </a:tc>
                <a:tc rowSpan="2">
                  <a:txBody>
                    <a:bodyPr/>
                    <a:lstStyle/>
                    <a:p>
                      <a:pPr algn="ctr" fontAlgn="b"/>
                      <a:r>
                        <a:rPr lang="en-US" sz="1100" b="1" i="0" u="none" strike="noStrike" dirty="0">
                          <a:solidFill>
                            <a:schemeClr val="bg1"/>
                          </a:solidFill>
                          <a:effectLst/>
                          <a:latin typeface="Calibri" panose="020F0502020204030204" pitchFamily="34" charset="0"/>
                        </a:rPr>
                        <a:t>30+ night stay (e)</a:t>
                      </a:r>
                    </a:p>
                  </a:txBody>
                  <a:tcPr marL="7620" marR="7620" marT="7620" marB="0" anchor="ctr"/>
                </a:tc>
                <a:extLst>
                  <a:ext uri="{0D108BD9-81ED-4DB2-BD59-A6C34878D82A}">
                    <a16:rowId xmlns:a16="http://schemas.microsoft.com/office/drawing/2014/main" val="623522089"/>
                  </a:ext>
                </a:extLst>
              </a:tr>
              <a:tr h="180774">
                <a:tc vMerge="1">
                  <a:txBody>
                    <a:bodyPr/>
                    <a:lstStyle/>
                    <a:p>
                      <a:endParaRPr lang="en-US"/>
                    </a:p>
                  </a:txBody>
                  <a:tcPr/>
                </a:tc>
                <a:tc>
                  <a:txBody>
                    <a:bodyPr/>
                    <a:lstStyle/>
                    <a:p>
                      <a:pPr algn="ctr" fontAlgn="b"/>
                      <a:r>
                        <a:rPr lang="en-US" sz="1100" b="1" i="0" u="none" strike="noStrike" dirty="0">
                          <a:solidFill>
                            <a:schemeClr val="bg1"/>
                          </a:solidFill>
                          <a:effectLst/>
                          <a:latin typeface="Calibri" panose="020F0502020204030204" pitchFamily="34" charset="0"/>
                        </a:rPr>
                        <a:t>2017-18 (a)</a:t>
                      </a:r>
                    </a:p>
                  </a:txBody>
                  <a:tcPr marL="7620" marR="7620" marT="7620" marB="0" anchor="ctr">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2018-19 (b)</a:t>
                      </a:r>
                    </a:p>
                  </a:txBody>
                  <a:tcPr marL="7620" marR="7620" marT="7620" marB="0" anchor="ctr">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2017-18 (c)</a:t>
                      </a:r>
                    </a:p>
                  </a:txBody>
                  <a:tcPr marL="7620" marR="7620" marT="7620" marB="0" anchor="ctr">
                    <a:solidFill>
                      <a:schemeClr val="accent1"/>
                    </a:solidFill>
                  </a:tcPr>
                </a:tc>
                <a:tc>
                  <a:txBody>
                    <a:bodyPr/>
                    <a:lstStyle/>
                    <a:p>
                      <a:pPr algn="ctr" fontAlgn="b"/>
                      <a:r>
                        <a:rPr lang="en-US" sz="1100" b="1" i="0" u="none" strike="noStrike" dirty="0">
                          <a:solidFill>
                            <a:schemeClr val="bg1"/>
                          </a:solidFill>
                          <a:effectLst/>
                          <a:latin typeface="Calibri" panose="020F0502020204030204" pitchFamily="34" charset="0"/>
                        </a:rPr>
                        <a:t>2018-19 (d)</a:t>
                      </a:r>
                    </a:p>
                  </a:txBody>
                  <a:tcPr marL="7620" marR="7620" marT="7620" marB="0" anchor="ctr">
                    <a:solidFill>
                      <a:schemeClr val="accent1"/>
                    </a:solidFill>
                  </a:tcPr>
                </a:tc>
                <a:tc vMerge="1">
                  <a:txBody>
                    <a:bodyPr/>
                    <a:lstStyle/>
                    <a:p>
                      <a:pPr algn="ctr" fontAlgn="b"/>
                      <a:endParaRPr lang="en-US" sz="1100" b="1" i="0" u="none" strike="noStrike" dirty="0">
                        <a:solidFill>
                          <a:schemeClr val="bg1"/>
                        </a:solidFill>
                        <a:effectLst/>
                        <a:latin typeface="Calibri" panose="020F0502020204030204" pitchFamily="34" charset="0"/>
                      </a:endParaRPr>
                    </a:p>
                  </a:txBody>
                  <a:tcPr marL="7620" marR="7620" marT="7620" marB="0" anchor="ctr">
                    <a:solidFill>
                      <a:schemeClr val="accent1"/>
                    </a:solidFill>
                  </a:tcPr>
                </a:tc>
                <a:extLst>
                  <a:ext uri="{0D108BD9-81ED-4DB2-BD59-A6C34878D82A}">
                    <a16:rowId xmlns:a16="http://schemas.microsoft.com/office/drawing/2014/main" val="972343150"/>
                  </a:ext>
                </a:extLst>
              </a:tr>
              <a:tr h="361547">
                <a:tc>
                  <a:txBody>
                    <a:bodyPr/>
                    <a:lstStyle/>
                    <a:p>
                      <a:pPr algn="l" rtl="0" fontAlgn="b"/>
                      <a:r>
                        <a:rPr lang="en-US" sz="1100" u="none" strike="noStrike" dirty="0">
                          <a:effectLst/>
                        </a:rPr>
                        <a:t>Length of stay</a:t>
                      </a:r>
                      <a:endParaRPr lang="en-US" sz="1100" b="1" i="0" u="none" strike="noStrike" dirty="0">
                        <a:solidFill>
                          <a:srgbClr val="FFFFFF"/>
                        </a:solidFill>
                        <a:effectLst/>
                        <a:latin typeface="Calibri" panose="020F0502020204030204" pitchFamily="34" charset="0"/>
                      </a:endParaRPr>
                    </a:p>
                  </a:txBody>
                  <a:tcPr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0</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0</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4.1</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3.6</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35</a:t>
                      </a:r>
                    </a:p>
                  </a:txBody>
                  <a:tcPr marL="7620" marR="7620" marT="7620" marB="0" anchor="ctr"/>
                </a:tc>
                <a:extLst>
                  <a:ext uri="{0D108BD9-81ED-4DB2-BD59-A6C34878D82A}">
                    <a16:rowId xmlns:a16="http://schemas.microsoft.com/office/drawing/2014/main" val="4269509235"/>
                  </a:ext>
                </a:extLst>
              </a:tr>
              <a:tr h="347085">
                <a:tc>
                  <a:txBody>
                    <a:bodyPr/>
                    <a:lstStyle/>
                    <a:p>
                      <a:pPr algn="l" rtl="0" fontAlgn="b"/>
                      <a:r>
                        <a:rPr lang="en-US" sz="1100" u="none" strike="noStrike" dirty="0">
                          <a:effectLst/>
                        </a:rPr>
                        <a:t>Average # visits/year</a:t>
                      </a:r>
                      <a:endParaRPr lang="en-US" sz="1100" b="1" i="0" u="none" strike="noStrike" dirty="0">
                        <a:solidFill>
                          <a:srgbClr val="FFFFFF"/>
                        </a:solidFill>
                        <a:effectLst/>
                        <a:latin typeface="Calibri" panose="020F0502020204030204" pitchFamily="34" charset="0"/>
                      </a:endParaRPr>
                    </a:p>
                  </a:txBody>
                  <a:tcPr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3.8</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3.6</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3.3</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5.8</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8.9</a:t>
                      </a:r>
                    </a:p>
                  </a:txBody>
                  <a:tcPr marL="7620" marR="7620" marT="7620" marB="0" anchor="ctr"/>
                </a:tc>
                <a:extLst>
                  <a:ext uri="{0D108BD9-81ED-4DB2-BD59-A6C34878D82A}">
                    <a16:rowId xmlns:a16="http://schemas.microsoft.com/office/drawing/2014/main" val="2552782466"/>
                  </a:ext>
                </a:extLst>
              </a:tr>
              <a:tr h="347085">
                <a:tc>
                  <a:txBody>
                    <a:bodyPr/>
                    <a:lstStyle/>
                    <a:p>
                      <a:pPr algn="l" rtl="0" fontAlgn="b"/>
                      <a:r>
                        <a:rPr lang="en-US" sz="1100" b="0" i="0" u="none" strike="noStrike" dirty="0">
                          <a:solidFill>
                            <a:schemeClr val="tx1"/>
                          </a:solidFill>
                          <a:effectLst/>
                          <a:latin typeface="Calibri" panose="020F0502020204030204" pitchFamily="34" charset="0"/>
                        </a:rPr>
                        <a:t>First time trips</a:t>
                      </a:r>
                    </a:p>
                  </a:txBody>
                  <a:tcPr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41%</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50%</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20%</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14%</a:t>
                      </a:r>
                    </a:p>
                  </a:txBody>
                  <a:tcPr marL="7620" marR="7620" marT="7620" marB="0" anchor="ctr"/>
                </a:tc>
                <a:tc>
                  <a:txBody>
                    <a:bodyPr/>
                    <a:lstStyle/>
                    <a:p>
                      <a:pPr algn="ctr" fontAlgn="b"/>
                      <a:r>
                        <a:rPr lang="en-US" sz="1100" b="0" i="0" u="none" strike="noStrike" dirty="0">
                          <a:solidFill>
                            <a:schemeClr val="tx1"/>
                          </a:solidFill>
                          <a:effectLst/>
                          <a:latin typeface="Calibri" panose="020F0502020204030204" pitchFamily="34" charset="0"/>
                        </a:rPr>
                        <a:t>30%</a:t>
                      </a:r>
                    </a:p>
                  </a:txBody>
                  <a:tcPr marL="7620" marR="7620" marT="7620" marB="0" anchor="ctr"/>
                </a:tc>
                <a:extLst>
                  <a:ext uri="{0D108BD9-81ED-4DB2-BD59-A6C34878D82A}">
                    <a16:rowId xmlns:a16="http://schemas.microsoft.com/office/drawing/2014/main" val="3297188138"/>
                  </a:ext>
                </a:extLst>
              </a:tr>
            </a:tbl>
          </a:graphicData>
        </a:graphic>
      </p:graphicFrame>
      <p:graphicFrame>
        <p:nvGraphicFramePr>
          <p:cNvPr id="3" name="Table 2">
            <a:extLst>
              <a:ext uri="{FF2B5EF4-FFF2-40B4-BE49-F238E27FC236}">
                <a16:creationId xmlns:a16="http://schemas.microsoft.com/office/drawing/2014/main" id="{EF1C66FE-AAB4-4CB8-994B-F33AEFD0C53E}"/>
              </a:ext>
            </a:extLst>
          </p:cNvPr>
          <p:cNvGraphicFramePr>
            <a:graphicFrameLocks noGrp="1"/>
          </p:cNvGraphicFramePr>
          <p:nvPr>
            <p:extLst>
              <p:ext uri="{D42A27DB-BD31-4B8C-83A1-F6EECF244321}">
                <p14:modId xmlns:p14="http://schemas.microsoft.com/office/powerpoint/2010/main" val="3038162572"/>
              </p:ext>
            </p:extLst>
          </p:nvPr>
        </p:nvGraphicFramePr>
        <p:xfrm>
          <a:off x="7112563" y="1825624"/>
          <a:ext cx="3425425" cy="2018588"/>
        </p:xfrm>
        <a:graphic>
          <a:graphicData uri="http://schemas.openxmlformats.org/drawingml/2006/table">
            <a:tbl>
              <a:tblPr firstRow="1" bandRow="1">
                <a:tableStyleId>{93296810-A885-4BE3-A3E7-6D5BEEA58F35}</a:tableStyleId>
              </a:tblPr>
              <a:tblGrid>
                <a:gridCol w="1413745">
                  <a:extLst>
                    <a:ext uri="{9D8B030D-6E8A-4147-A177-3AD203B41FA5}">
                      <a16:colId xmlns:a16="http://schemas.microsoft.com/office/drawing/2014/main" val="3626350906"/>
                    </a:ext>
                  </a:extLst>
                </a:gridCol>
                <a:gridCol w="1005840">
                  <a:extLst>
                    <a:ext uri="{9D8B030D-6E8A-4147-A177-3AD203B41FA5}">
                      <a16:colId xmlns:a16="http://schemas.microsoft.com/office/drawing/2014/main" val="1207942182"/>
                    </a:ext>
                  </a:extLst>
                </a:gridCol>
                <a:gridCol w="1005840">
                  <a:extLst>
                    <a:ext uri="{9D8B030D-6E8A-4147-A177-3AD203B41FA5}">
                      <a16:colId xmlns:a16="http://schemas.microsoft.com/office/drawing/2014/main" val="1764453236"/>
                    </a:ext>
                  </a:extLst>
                </a:gridCol>
              </a:tblGrid>
              <a:tr h="504647">
                <a:tc>
                  <a:txBody>
                    <a:bodyPr/>
                    <a:lstStyle/>
                    <a:p>
                      <a:pPr algn="l" fontAlgn="b"/>
                      <a:r>
                        <a:rPr lang="en-US" sz="1100" u="none" strike="noStrike" dirty="0">
                          <a:effectLst/>
                          <a:latin typeface="+mn-lt"/>
                        </a:rPr>
                        <a:t>Non-target trip type</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u="none" strike="noStrike" dirty="0">
                          <a:effectLst/>
                          <a:latin typeface="+mn-lt"/>
                        </a:rPr>
                        <a:t>Day trip</a:t>
                      </a:r>
                      <a:endParaRPr lang="en-US" sz="1100" b="0" i="0" u="none" strike="noStrike" dirty="0">
                        <a:solidFill>
                          <a:srgbClr val="000000"/>
                        </a:solidFill>
                        <a:effectLst/>
                        <a:latin typeface="+mn-lt"/>
                      </a:endParaRPr>
                    </a:p>
                  </a:txBody>
                  <a:tcPr marL="7620" marR="7620" marT="7620" marB="0" anchor="ctr"/>
                </a:tc>
                <a:tc>
                  <a:txBody>
                    <a:bodyPr/>
                    <a:lstStyle/>
                    <a:p>
                      <a:pPr algn="ctr" fontAlgn="b"/>
                      <a:r>
                        <a:rPr lang="en-US" sz="1100" u="none" strike="noStrike" dirty="0">
                          <a:effectLst/>
                          <a:latin typeface="+mn-lt"/>
                        </a:rPr>
                        <a:t>No paid lodging</a:t>
                      </a:r>
                      <a:endParaRPr lang="en-US" sz="1100" b="0" i="0" u="none" strike="noStrike" dirty="0">
                        <a:solidFill>
                          <a:srgbClr val="000000"/>
                        </a:solidFill>
                        <a:effectLst/>
                        <a:latin typeface="+mn-lt"/>
                      </a:endParaRPr>
                    </a:p>
                  </a:txBody>
                  <a:tcPr marL="7620" marR="7620" marT="7620" marB="0" anchor="ctr"/>
                </a:tc>
                <a:extLst>
                  <a:ext uri="{0D108BD9-81ED-4DB2-BD59-A6C34878D82A}">
                    <a16:rowId xmlns:a16="http://schemas.microsoft.com/office/drawing/2014/main" val="1222596178"/>
                  </a:ext>
                </a:extLst>
              </a:tr>
              <a:tr h="504647">
                <a:tc>
                  <a:txBody>
                    <a:bodyPr/>
                    <a:lstStyle/>
                    <a:p>
                      <a:pPr algn="l" fontAlgn="b"/>
                      <a:r>
                        <a:rPr lang="en-US" sz="1100" u="none" strike="noStrike" dirty="0">
                          <a:effectLst/>
                          <a:latin typeface="+mn-lt"/>
                        </a:rPr>
                        <a:t>2017-18</a:t>
                      </a:r>
                      <a:endParaRPr lang="en-US" sz="1100" b="0" i="0" u="none" strike="noStrike" dirty="0">
                        <a:solidFill>
                          <a:srgbClr val="000000"/>
                        </a:solidFill>
                        <a:effectLst/>
                        <a:latin typeface="+mn-lt"/>
                      </a:endParaRPr>
                    </a:p>
                  </a:txBody>
                  <a:tcPr marR="7620" marT="7620" marB="0" anchor="ctr"/>
                </a:tc>
                <a:tc>
                  <a:txBody>
                    <a:bodyPr/>
                    <a:lstStyle/>
                    <a:p>
                      <a:pPr algn="ctr" fontAlgn="b"/>
                      <a:r>
                        <a:rPr lang="en-US" sz="1100" b="0" i="0" u="none" strike="noStrike" dirty="0">
                          <a:solidFill>
                            <a:schemeClr val="tx1"/>
                          </a:solidFill>
                          <a:effectLst/>
                          <a:latin typeface="+mn-lt"/>
                        </a:rPr>
                        <a:t>231</a:t>
                      </a:r>
                    </a:p>
                  </a:txBody>
                  <a:tcPr marL="7620" marR="7620" marT="7620" marB="0" anchor="ctr"/>
                </a:tc>
                <a:tc>
                  <a:txBody>
                    <a:bodyPr/>
                    <a:lstStyle/>
                    <a:p>
                      <a:pPr algn="ctr" fontAlgn="b"/>
                      <a:r>
                        <a:rPr lang="en-US" sz="1100" u="none" strike="noStrike" dirty="0">
                          <a:solidFill>
                            <a:schemeClr val="tx1"/>
                          </a:solidFill>
                          <a:effectLst/>
                          <a:latin typeface="+mn-lt"/>
                        </a:rPr>
                        <a:t>132</a:t>
                      </a:r>
                      <a:endParaRPr lang="en-US" sz="1100" b="0" i="0" u="none" strike="noStrike" dirty="0">
                        <a:solidFill>
                          <a:schemeClr val="tx1"/>
                        </a:solidFill>
                        <a:effectLst/>
                        <a:latin typeface="+mn-lt"/>
                      </a:endParaRPr>
                    </a:p>
                  </a:txBody>
                  <a:tcPr marL="7620" marR="7620" marT="7620" marB="0" anchor="ctr"/>
                </a:tc>
                <a:extLst>
                  <a:ext uri="{0D108BD9-81ED-4DB2-BD59-A6C34878D82A}">
                    <a16:rowId xmlns:a16="http://schemas.microsoft.com/office/drawing/2014/main" val="3377499928"/>
                  </a:ext>
                </a:extLst>
              </a:tr>
              <a:tr h="504647">
                <a:tc>
                  <a:txBody>
                    <a:bodyPr/>
                    <a:lstStyle/>
                    <a:p>
                      <a:pPr algn="l" fontAlgn="b"/>
                      <a:r>
                        <a:rPr lang="en-US" sz="1100" u="none" strike="noStrike" dirty="0">
                          <a:effectLst/>
                          <a:latin typeface="+mn-lt"/>
                        </a:rPr>
                        <a:t>2018-19</a:t>
                      </a:r>
                      <a:endParaRPr lang="en-US" sz="1100" b="0" i="0" u="none" strike="noStrike" dirty="0">
                        <a:solidFill>
                          <a:srgbClr val="000000"/>
                        </a:solidFill>
                        <a:effectLst/>
                        <a:latin typeface="+mn-lt"/>
                      </a:endParaRPr>
                    </a:p>
                  </a:txBody>
                  <a:tcPr marR="7620" marT="7620" marB="0" anchor="ctr">
                    <a:lnB w="12700" cap="flat" cmpd="sng" algn="ctr">
                      <a:solidFill>
                        <a:schemeClr val="accent6"/>
                      </a:solidFill>
                      <a:prstDash val="solid"/>
                      <a:round/>
                      <a:headEnd type="none" w="med" len="med"/>
                      <a:tailEnd type="none" w="med" len="med"/>
                    </a:lnB>
                  </a:tcPr>
                </a:tc>
                <a:tc>
                  <a:txBody>
                    <a:bodyPr/>
                    <a:lstStyle/>
                    <a:p>
                      <a:pPr algn="ctr" fontAlgn="b"/>
                      <a:r>
                        <a:rPr lang="en-US" sz="1100" u="none" strike="noStrike" dirty="0">
                          <a:solidFill>
                            <a:schemeClr val="tx1"/>
                          </a:solidFill>
                          <a:effectLst/>
                          <a:latin typeface="+mn-lt"/>
                        </a:rPr>
                        <a:t>6</a:t>
                      </a:r>
                      <a:endParaRPr lang="en-US" sz="1100" b="0" i="0" u="none" strike="noStrike" dirty="0">
                        <a:solidFill>
                          <a:schemeClr val="tx1"/>
                        </a:solidFill>
                        <a:effectLst/>
                        <a:latin typeface="+mn-lt"/>
                      </a:endParaRPr>
                    </a:p>
                  </a:txBody>
                  <a:tcPr marL="7620" marR="7620" marT="7620" marB="0" anchor="ctr">
                    <a:lnB w="12700" cap="flat" cmpd="sng" algn="ctr">
                      <a:solidFill>
                        <a:schemeClr val="accent6"/>
                      </a:solidFill>
                      <a:prstDash val="solid"/>
                      <a:round/>
                      <a:headEnd type="none" w="med" len="med"/>
                      <a:tailEnd type="none" w="med" len="med"/>
                    </a:lnB>
                  </a:tcPr>
                </a:tc>
                <a:tc>
                  <a:txBody>
                    <a:bodyPr/>
                    <a:lstStyle/>
                    <a:p>
                      <a:pPr algn="ctr" fontAlgn="b"/>
                      <a:r>
                        <a:rPr lang="en-US" sz="1100" b="0" i="0" u="none" strike="noStrike" dirty="0">
                          <a:solidFill>
                            <a:schemeClr val="tx1"/>
                          </a:solidFill>
                          <a:effectLst/>
                          <a:latin typeface="+mn-lt"/>
                        </a:rPr>
                        <a:t>69</a:t>
                      </a:r>
                    </a:p>
                  </a:txBody>
                  <a:tcPr marL="7620" marR="7620" marT="7620" marB="0" anchor="ctr">
                    <a:lnB w="127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3467463400"/>
                  </a:ext>
                </a:extLst>
              </a:tr>
              <a:tr h="504647">
                <a:tc>
                  <a:txBody>
                    <a:bodyPr/>
                    <a:lstStyle/>
                    <a:p>
                      <a:pPr algn="l" fontAlgn="b"/>
                      <a:r>
                        <a:rPr lang="en-US" sz="1100" u="none" strike="noStrike" dirty="0">
                          <a:effectLst/>
                          <a:latin typeface="+mn-lt"/>
                        </a:rPr>
                        <a:t>30+ night stay</a:t>
                      </a:r>
                      <a:endParaRPr lang="en-US" sz="1100" b="0" i="0" u="none" strike="noStrike" dirty="0">
                        <a:solidFill>
                          <a:srgbClr val="000000"/>
                        </a:solidFill>
                        <a:effectLst/>
                        <a:latin typeface="+mn-lt"/>
                      </a:endParaRPr>
                    </a:p>
                  </a:txBody>
                  <a:tcPr marR="7620" marT="7620" marB="0" anchor="ctr">
                    <a:lnT w="12700" cap="flat" cmpd="sng" algn="ctr">
                      <a:solidFill>
                        <a:schemeClr val="accent6"/>
                      </a:solidFill>
                      <a:prstDash val="solid"/>
                      <a:round/>
                      <a:headEnd type="none" w="med" len="med"/>
                      <a:tailEnd type="none" w="med" len="med"/>
                    </a:lnT>
                  </a:tcPr>
                </a:tc>
                <a:tc gridSpan="2">
                  <a:txBody>
                    <a:bodyPr/>
                    <a:lstStyle/>
                    <a:p>
                      <a:pPr algn="ctr" fontAlgn="b"/>
                      <a:r>
                        <a:rPr lang="en-US" sz="1100" b="0" i="0" u="none" strike="noStrike" dirty="0">
                          <a:solidFill>
                            <a:schemeClr val="tx1"/>
                          </a:solidFill>
                          <a:effectLst/>
                          <a:latin typeface="+mn-lt"/>
                        </a:rPr>
                        <a:t>30</a:t>
                      </a:r>
                    </a:p>
                  </a:txBody>
                  <a:tcPr marL="7620" marR="7620" marT="7620" marB="0" anchor="ctr">
                    <a:lnT w="12700" cap="flat" cmpd="sng" algn="ctr">
                      <a:solidFill>
                        <a:schemeClr val="accent6"/>
                      </a:solidFill>
                      <a:prstDash val="solid"/>
                      <a:round/>
                      <a:headEnd type="none" w="med" len="med"/>
                      <a:tailEnd type="none" w="med" len="med"/>
                    </a:lnT>
                  </a:tcPr>
                </a:tc>
                <a:tc hMerge="1">
                  <a:txBody>
                    <a:bodyPr/>
                    <a:lstStyle/>
                    <a:p>
                      <a:pPr algn="ctr" fontAlgn="b"/>
                      <a:endParaRPr lang="en-US" sz="1100" b="0" i="0" u="none" strike="noStrike" dirty="0">
                        <a:solidFill>
                          <a:srgbClr val="000000"/>
                        </a:solidFill>
                        <a:effectLst/>
                        <a:latin typeface="+mn-lt"/>
                      </a:endParaRPr>
                    </a:p>
                  </a:txBody>
                  <a:tcPr marL="7620" marR="7620" marT="7620" marB="0" anchor="ctr">
                    <a:lnT w="127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993105561"/>
                  </a:ext>
                </a:extLst>
              </a:tr>
            </a:tbl>
          </a:graphicData>
        </a:graphic>
      </p:graphicFrame>
      <p:sp>
        <p:nvSpPr>
          <p:cNvPr id="9" name="TextBox 8">
            <a:extLst>
              <a:ext uri="{FF2B5EF4-FFF2-40B4-BE49-F238E27FC236}">
                <a16:creationId xmlns:a16="http://schemas.microsoft.com/office/drawing/2014/main" id="{86004651-03AE-44AE-8D73-6D50A357118B}"/>
              </a:ext>
            </a:extLst>
          </p:cNvPr>
          <p:cNvSpPr txBox="1"/>
          <p:nvPr/>
        </p:nvSpPr>
        <p:spPr>
          <a:xfrm>
            <a:off x="7090901" y="5744791"/>
            <a:ext cx="437086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6639452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8" name="Content Placeholder 7">
            <a:extLst>
              <a:ext uri="{FF2B5EF4-FFF2-40B4-BE49-F238E27FC236}">
                <a16:creationId xmlns:a16="http://schemas.microsoft.com/office/drawing/2014/main" id="{55426981-73D7-4967-81CF-1958F0314B44}"/>
              </a:ext>
            </a:extLst>
          </p:cNvPr>
          <p:cNvGraphicFramePr>
            <a:graphicFrameLocks noGrp="1"/>
          </p:cNvGraphicFramePr>
          <p:nvPr>
            <p:ph idx="1"/>
            <p:extLst>
              <p:ext uri="{D42A27DB-BD31-4B8C-83A1-F6EECF244321}">
                <p14:modId xmlns:p14="http://schemas.microsoft.com/office/powerpoint/2010/main" val="1279002273"/>
              </p:ext>
            </p:extLst>
          </p:nvPr>
        </p:nvGraphicFramePr>
        <p:xfrm>
          <a:off x="838198" y="1709156"/>
          <a:ext cx="9073461" cy="1992979"/>
        </p:xfrm>
        <a:graphic>
          <a:graphicData uri="http://schemas.openxmlformats.org/drawingml/2006/table">
            <a:tbl>
              <a:tblPr firstRow="1" bandRow="1">
                <a:tableStyleId>{5C22544A-7EE6-4342-B048-85BDC9FD1C3A}</a:tableStyleId>
              </a:tblPr>
              <a:tblGrid>
                <a:gridCol w="2298609">
                  <a:extLst>
                    <a:ext uri="{9D8B030D-6E8A-4147-A177-3AD203B41FA5}">
                      <a16:colId xmlns:a16="http://schemas.microsoft.com/office/drawing/2014/main" val="1357998904"/>
                    </a:ext>
                  </a:extLst>
                </a:gridCol>
                <a:gridCol w="967836">
                  <a:extLst>
                    <a:ext uri="{9D8B030D-6E8A-4147-A177-3AD203B41FA5}">
                      <a16:colId xmlns:a16="http://schemas.microsoft.com/office/drawing/2014/main" val="233065835"/>
                    </a:ext>
                  </a:extLst>
                </a:gridCol>
                <a:gridCol w="967836">
                  <a:extLst>
                    <a:ext uri="{9D8B030D-6E8A-4147-A177-3AD203B41FA5}">
                      <a16:colId xmlns:a16="http://schemas.microsoft.com/office/drawing/2014/main" val="4250362458"/>
                    </a:ext>
                  </a:extLst>
                </a:gridCol>
                <a:gridCol w="967836">
                  <a:extLst>
                    <a:ext uri="{9D8B030D-6E8A-4147-A177-3AD203B41FA5}">
                      <a16:colId xmlns:a16="http://schemas.microsoft.com/office/drawing/2014/main" val="535998851"/>
                    </a:ext>
                  </a:extLst>
                </a:gridCol>
                <a:gridCol w="967836">
                  <a:extLst>
                    <a:ext uri="{9D8B030D-6E8A-4147-A177-3AD203B41FA5}">
                      <a16:colId xmlns:a16="http://schemas.microsoft.com/office/drawing/2014/main" val="1140906346"/>
                    </a:ext>
                  </a:extLst>
                </a:gridCol>
                <a:gridCol w="967836">
                  <a:extLst>
                    <a:ext uri="{9D8B030D-6E8A-4147-A177-3AD203B41FA5}">
                      <a16:colId xmlns:a16="http://schemas.microsoft.com/office/drawing/2014/main" val="378485884"/>
                    </a:ext>
                  </a:extLst>
                </a:gridCol>
                <a:gridCol w="967836">
                  <a:extLst>
                    <a:ext uri="{9D8B030D-6E8A-4147-A177-3AD203B41FA5}">
                      <a16:colId xmlns:a16="http://schemas.microsoft.com/office/drawing/2014/main" val="3784562680"/>
                    </a:ext>
                  </a:extLst>
                </a:gridCol>
                <a:gridCol w="967836">
                  <a:extLst>
                    <a:ext uri="{9D8B030D-6E8A-4147-A177-3AD203B41FA5}">
                      <a16:colId xmlns:a16="http://schemas.microsoft.com/office/drawing/2014/main" val="1797569971"/>
                    </a:ext>
                  </a:extLst>
                </a:gridCol>
              </a:tblGrid>
              <a:tr h="211777">
                <a:tc rowSpan="2">
                  <a:txBody>
                    <a:bodyPr/>
                    <a:lstStyle/>
                    <a:p>
                      <a:pPr algn="l" fontAlgn="b"/>
                      <a:r>
                        <a:rPr lang="en-US" sz="1100" u="none" strike="noStrike" dirty="0">
                          <a:effectLst/>
                        </a:rPr>
                        <a:t>Began planning fall trip</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3064601007"/>
                  </a:ext>
                </a:extLst>
              </a:tr>
              <a:tr h="426175">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08915316"/>
                  </a:ext>
                </a:extLst>
              </a:tr>
              <a:tr h="211777">
                <a:tc>
                  <a:txBody>
                    <a:bodyPr/>
                    <a:lstStyle/>
                    <a:p>
                      <a:pPr algn="l" fontAlgn="b"/>
                      <a:r>
                        <a:rPr lang="en-US" sz="1100" u="none" strike="noStrike" dirty="0">
                          <a:effectLst/>
                        </a:rPr>
                        <a:t>&lt; 1 week before trip</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29%</a:t>
                      </a:r>
                      <a:r>
                        <a:rPr lang="en-US" sz="900" b="0" i="0" u="none" strike="noStrike" baseline="30000" dirty="0">
                          <a:solidFill>
                            <a:srgbClr val="000000"/>
                          </a:solidFill>
                          <a:effectLst/>
                          <a:latin typeface="Arial" panose="020B0604020202020204" pitchFamily="34" charset="0"/>
                        </a:rPr>
                        <a:t>AD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31%</a:t>
                      </a:r>
                      <a:r>
                        <a:rPr lang="en-US" sz="900" b="0" i="0" u="none" strike="noStrike" baseline="30000" dirty="0">
                          <a:solidFill>
                            <a:srgbClr val="000000"/>
                          </a:solidFill>
                          <a:effectLst/>
                          <a:latin typeface="Arial" panose="020B0604020202020204" pitchFamily="34" charset="0"/>
                        </a:rPr>
                        <a:t>AD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32%</a:t>
                      </a:r>
                      <a:r>
                        <a:rPr lang="en-US" sz="900" b="0" i="0" u="none" strike="noStrike" baseline="30000" dirty="0">
                          <a:solidFill>
                            <a:srgbClr val="000000"/>
                          </a:solidFill>
                          <a:effectLst/>
                          <a:latin typeface="Arial" panose="020B0604020202020204" pitchFamily="34" charset="0"/>
                        </a:rPr>
                        <a:t>AD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2281224505"/>
                  </a:ext>
                </a:extLst>
              </a:tr>
              <a:tr h="211777">
                <a:tc>
                  <a:txBody>
                    <a:bodyPr/>
                    <a:lstStyle/>
                    <a:p>
                      <a:pPr algn="l" fontAlgn="b"/>
                      <a:r>
                        <a:rPr lang="en-US" sz="1100" u="none" strike="noStrike" dirty="0">
                          <a:effectLst/>
                        </a:rPr>
                        <a:t>1-2 weeks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2571526591"/>
                  </a:ext>
                </a:extLst>
              </a:tr>
              <a:tr h="211777">
                <a:tc>
                  <a:txBody>
                    <a:bodyPr/>
                    <a:lstStyle/>
                    <a:p>
                      <a:pPr algn="l" fontAlgn="b"/>
                      <a:r>
                        <a:rPr lang="en-US" sz="1100" u="none" strike="noStrike" dirty="0">
                          <a:effectLst/>
                        </a:rPr>
                        <a:t>3 weeks - 1 month</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extLst>
                  <a:ext uri="{0D108BD9-81ED-4DB2-BD59-A6C34878D82A}">
                    <a16:rowId xmlns:a16="http://schemas.microsoft.com/office/drawing/2014/main" val="3055528350"/>
                  </a:ext>
                </a:extLst>
              </a:tr>
              <a:tr h="211777">
                <a:tc>
                  <a:txBody>
                    <a:bodyPr/>
                    <a:lstStyle/>
                    <a:p>
                      <a:pPr algn="l" fontAlgn="b"/>
                      <a:r>
                        <a:rPr lang="en-US" sz="1100" u="none" strike="noStrike" dirty="0">
                          <a:effectLst/>
                        </a:rPr>
                        <a:t>2 - 3 months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35%</a:t>
                      </a:r>
                      <a:r>
                        <a:rPr lang="en-US" sz="900" b="0" i="0" u="none" strike="noStrike" baseline="30000" dirty="0">
                          <a:solidFill>
                            <a:srgbClr val="000000"/>
                          </a:solidFill>
                          <a:effectLst/>
                          <a:latin typeface="Arial" panose="020B0604020202020204" pitchFamily="34" charset="0"/>
                        </a:rPr>
                        <a:t>ABC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3328223638"/>
                  </a:ext>
                </a:extLst>
              </a:tr>
              <a:tr h="211777">
                <a:tc>
                  <a:txBody>
                    <a:bodyPr/>
                    <a:lstStyle/>
                    <a:p>
                      <a:pPr algn="l" fontAlgn="b"/>
                      <a:r>
                        <a:rPr lang="en-US" sz="1100" u="none" strike="noStrike" dirty="0">
                          <a:effectLst/>
                        </a:rPr>
                        <a:t>4-6 months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r>
                        <a:rPr lang="en-US" sz="900" b="0" i="0" u="none" strike="noStrike" baseline="30000" dirty="0">
                          <a:solidFill>
                            <a:srgbClr val="000000"/>
                          </a:solidFill>
                          <a:effectLst/>
                          <a:latin typeface="Arial" panose="020B0604020202020204" pitchFamily="34" charset="0"/>
                        </a:rPr>
                        <a:t>ABC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328843665"/>
                  </a:ext>
                </a:extLst>
              </a:tr>
              <a:tr h="211777">
                <a:tc>
                  <a:txBody>
                    <a:bodyPr/>
                    <a:lstStyle/>
                    <a:p>
                      <a:pPr algn="l" fontAlgn="b"/>
                      <a:r>
                        <a:rPr lang="en-US" sz="1100" u="none" strike="noStrike" dirty="0">
                          <a:effectLst/>
                        </a:rPr>
                        <a:t>6+ months</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15%</a:t>
                      </a:r>
                      <a:r>
                        <a:rPr lang="en-US" sz="900" b="0" i="0" u="none" strike="noStrike" baseline="30000" dirty="0">
                          <a:solidFill>
                            <a:srgbClr val="000000"/>
                          </a:solidFill>
                          <a:effectLst/>
                          <a:latin typeface="Arial" panose="020B0604020202020204" pitchFamily="34" charset="0"/>
                        </a:rPr>
                        <a:t>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30%</a:t>
                      </a:r>
                      <a:r>
                        <a:rPr lang="en-US" sz="900" b="0" i="0" u="none" strike="noStrike" baseline="30000" dirty="0">
                          <a:solidFill>
                            <a:srgbClr val="000000"/>
                          </a:solidFill>
                          <a:effectLst/>
                          <a:latin typeface="Arial" panose="020B0604020202020204" pitchFamily="34" charset="0"/>
                        </a:rPr>
                        <a:t>BCDF</a:t>
                      </a:r>
                    </a:p>
                  </a:txBody>
                  <a:tcPr marL="9525" marR="9525" marT="9525" marB="0" anchor="ctr"/>
                </a:tc>
                <a:extLst>
                  <a:ext uri="{0D108BD9-81ED-4DB2-BD59-A6C34878D82A}">
                    <a16:rowId xmlns:a16="http://schemas.microsoft.com/office/drawing/2014/main" val="2391255715"/>
                  </a:ext>
                </a:extLst>
              </a:tr>
            </a:tbl>
          </a:graphicData>
        </a:graphic>
      </p:graphicFrame>
      <p:graphicFrame>
        <p:nvGraphicFramePr>
          <p:cNvPr id="7" name="Content Placeholder 7">
            <a:extLst>
              <a:ext uri="{FF2B5EF4-FFF2-40B4-BE49-F238E27FC236}">
                <a16:creationId xmlns:a16="http://schemas.microsoft.com/office/drawing/2014/main" id="{6840016F-F954-4983-B0C8-03E2DAF21C10}"/>
              </a:ext>
            </a:extLst>
          </p:cNvPr>
          <p:cNvGraphicFramePr>
            <a:graphicFrameLocks/>
          </p:cNvGraphicFramePr>
          <p:nvPr>
            <p:extLst>
              <p:ext uri="{D42A27DB-BD31-4B8C-83A1-F6EECF244321}">
                <p14:modId xmlns:p14="http://schemas.microsoft.com/office/powerpoint/2010/main" val="1679134944"/>
              </p:ext>
            </p:extLst>
          </p:nvPr>
        </p:nvGraphicFramePr>
        <p:xfrm>
          <a:off x="838199" y="4044603"/>
          <a:ext cx="9073461" cy="897577"/>
        </p:xfrm>
        <a:graphic>
          <a:graphicData uri="http://schemas.openxmlformats.org/drawingml/2006/table">
            <a:tbl>
              <a:tblPr firstRow="1" bandRow="1">
                <a:tableStyleId>{5C22544A-7EE6-4342-B048-85BDC9FD1C3A}</a:tableStyleId>
              </a:tblPr>
              <a:tblGrid>
                <a:gridCol w="2298609">
                  <a:extLst>
                    <a:ext uri="{9D8B030D-6E8A-4147-A177-3AD203B41FA5}">
                      <a16:colId xmlns:a16="http://schemas.microsoft.com/office/drawing/2014/main" val="1357998904"/>
                    </a:ext>
                  </a:extLst>
                </a:gridCol>
                <a:gridCol w="967836">
                  <a:extLst>
                    <a:ext uri="{9D8B030D-6E8A-4147-A177-3AD203B41FA5}">
                      <a16:colId xmlns:a16="http://schemas.microsoft.com/office/drawing/2014/main" val="233065835"/>
                    </a:ext>
                  </a:extLst>
                </a:gridCol>
                <a:gridCol w="967836">
                  <a:extLst>
                    <a:ext uri="{9D8B030D-6E8A-4147-A177-3AD203B41FA5}">
                      <a16:colId xmlns:a16="http://schemas.microsoft.com/office/drawing/2014/main" val="4250362458"/>
                    </a:ext>
                  </a:extLst>
                </a:gridCol>
                <a:gridCol w="967836">
                  <a:extLst>
                    <a:ext uri="{9D8B030D-6E8A-4147-A177-3AD203B41FA5}">
                      <a16:colId xmlns:a16="http://schemas.microsoft.com/office/drawing/2014/main" val="535998851"/>
                    </a:ext>
                  </a:extLst>
                </a:gridCol>
                <a:gridCol w="967836">
                  <a:extLst>
                    <a:ext uri="{9D8B030D-6E8A-4147-A177-3AD203B41FA5}">
                      <a16:colId xmlns:a16="http://schemas.microsoft.com/office/drawing/2014/main" val="1140906346"/>
                    </a:ext>
                  </a:extLst>
                </a:gridCol>
                <a:gridCol w="967836">
                  <a:extLst>
                    <a:ext uri="{9D8B030D-6E8A-4147-A177-3AD203B41FA5}">
                      <a16:colId xmlns:a16="http://schemas.microsoft.com/office/drawing/2014/main" val="378485884"/>
                    </a:ext>
                  </a:extLst>
                </a:gridCol>
                <a:gridCol w="967836">
                  <a:extLst>
                    <a:ext uri="{9D8B030D-6E8A-4147-A177-3AD203B41FA5}">
                      <a16:colId xmlns:a16="http://schemas.microsoft.com/office/drawing/2014/main" val="3784562680"/>
                    </a:ext>
                  </a:extLst>
                </a:gridCol>
                <a:gridCol w="967836">
                  <a:extLst>
                    <a:ext uri="{9D8B030D-6E8A-4147-A177-3AD203B41FA5}">
                      <a16:colId xmlns:a16="http://schemas.microsoft.com/office/drawing/2014/main" val="2333975736"/>
                    </a:ext>
                  </a:extLst>
                </a:gridCol>
              </a:tblGrid>
              <a:tr h="0">
                <a:tc rowSpan="2">
                  <a:txBody>
                    <a:bodyPr/>
                    <a:lstStyle/>
                    <a:p>
                      <a:pPr algn="l" fontAlgn="b"/>
                      <a:r>
                        <a:rPr lang="en-US" sz="1100" u="none" strike="noStrike" dirty="0">
                          <a:effectLst/>
                        </a:rPr>
                        <a:t>GS/OB is only destination visited on this trip</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3064601007"/>
                  </a:ext>
                </a:extLst>
              </a:tr>
              <a:tr h="397081">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08915316"/>
                  </a:ext>
                </a:extLst>
              </a:tr>
              <a:tr h="211777">
                <a:tc>
                  <a:txBody>
                    <a:bodyPr/>
                    <a:lstStyle/>
                    <a:p>
                      <a:pPr algn="l" fontAlgn="b"/>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82%</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90%</a:t>
                      </a:r>
                    </a:p>
                  </a:txBody>
                  <a:tcPr marL="9525" marR="9525" marT="9525" marB="0" anchor="ctr"/>
                </a:tc>
                <a:extLst>
                  <a:ext uri="{0D108BD9-81ED-4DB2-BD59-A6C34878D82A}">
                    <a16:rowId xmlns:a16="http://schemas.microsoft.com/office/drawing/2014/main" val="2281224505"/>
                  </a:ext>
                </a:extLst>
              </a:tr>
            </a:tbl>
          </a:graphicData>
        </a:graphic>
      </p:graphicFrame>
      <p:sp>
        <p:nvSpPr>
          <p:cNvPr id="11" name="TextBox 10">
            <a:extLst>
              <a:ext uri="{FF2B5EF4-FFF2-40B4-BE49-F238E27FC236}">
                <a16:creationId xmlns:a16="http://schemas.microsoft.com/office/drawing/2014/main" id="{DB4BA5DE-3235-4425-A906-C9A55255867D}"/>
              </a:ext>
            </a:extLst>
          </p:cNvPr>
          <p:cNvSpPr txBox="1"/>
          <p:nvPr/>
        </p:nvSpPr>
        <p:spPr>
          <a:xfrm>
            <a:off x="838199" y="4963651"/>
            <a:ext cx="969606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
        <p:nvSpPr>
          <p:cNvPr id="9" name="TextBox 8">
            <a:extLst>
              <a:ext uri="{FF2B5EF4-FFF2-40B4-BE49-F238E27FC236}">
                <a16:creationId xmlns:a16="http://schemas.microsoft.com/office/drawing/2014/main" id="{A89AD79F-ABB9-4A75-AF89-7DCC377BCCC8}"/>
              </a:ext>
            </a:extLst>
          </p:cNvPr>
          <p:cNvSpPr txBox="1"/>
          <p:nvPr/>
        </p:nvSpPr>
        <p:spPr>
          <a:xfrm>
            <a:off x="838199" y="5987018"/>
            <a:ext cx="705176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How far in advance did you begin planning your trip to Gulf Shores/Orange Beach? Response options as shown in graph above.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Was Gulf Shores/Orange Beach the only destination you visited on this trip? YES/NO </a:t>
            </a:r>
          </a:p>
        </p:txBody>
      </p:sp>
    </p:spTree>
    <p:extLst>
      <p:ext uri="{BB962C8B-B14F-4D97-AF65-F5344CB8AC3E}">
        <p14:creationId xmlns:p14="http://schemas.microsoft.com/office/powerpoint/2010/main" val="30826260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a:xfrm>
            <a:off x="838199" y="6350138"/>
            <a:ext cx="892109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D24B7EF3-1519-4F30-8A37-6782E3871E51}"/>
              </a:ext>
            </a:extLst>
          </p:cNvPr>
          <p:cNvGraphicFramePr>
            <a:graphicFrameLocks noGrp="1"/>
          </p:cNvGraphicFramePr>
          <p:nvPr>
            <p:extLst>
              <p:ext uri="{D42A27DB-BD31-4B8C-83A1-F6EECF244321}">
                <p14:modId xmlns:p14="http://schemas.microsoft.com/office/powerpoint/2010/main" val="3763343076"/>
              </p:ext>
            </p:extLst>
          </p:nvPr>
        </p:nvGraphicFramePr>
        <p:xfrm>
          <a:off x="838199" y="1728140"/>
          <a:ext cx="8136728" cy="466781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545075101"/>
                    </a:ext>
                  </a:extLst>
                </a:gridCol>
                <a:gridCol w="770504">
                  <a:extLst>
                    <a:ext uri="{9D8B030D-6E8A-4147-A177-3AD203B41FA5}">
                      <a16:colId xmlns:a16="http://schemas.microsoft.com/office/drawing/2014/main" val="4171999153"/>
                    </a:ext>
                  </a:extLst>
                </a:gridCol>
                <a:gridCol w="770504">
                  <a:extLst>
                    <a:ext uri="{9D8B030D-6E8A-4147-A177-3AD203B41FA5}">
                      <a16:colId xmlns:a16="http://schemas.microsoft.com/office/drawing/2014/main" val="1085423440"/>
                    </a:ext>
                  </a:extLst>
                </a:gridCol>
                <a:gridCol w="770504">
                  <a:extLst>
                    <a:ext uri="{9D8B030D-6E8A-4147-A177-3AD203B41FA5}">
                      <a16:colId xmlns:a16="http://schemas.microsoft.com/office/drawing/2014/main" val="1845823391"/>
                    </a:ext>
                  </a:extLst>
                </a:gridCol>
                <a:gridCol w="770504">
                  <a:extLst>
                    <a:ext uri="{9D8B030D-6E8A-4147-A177-3AD203B41FA5}">
                      <a16:colId xmlns:a16="http://schemas.microsoft.com/office/drawing/2014/main" val="3078400364"/>
                    </a:ext>
                  </a:extLst>
                </a:gridCol>
                <a:gridCol w="770504">
                  <a:extLst>
                    <a:ext uri="{9D8B030D-6E8A-4147-A177-3AD203B41FA5}">
                      <a16:colId xmlns:a16="http://schemas.microsoft.com/office/drawing/2014/main" val="976597380"/>
                    </a:ext>
                  </a:extLst>
                </a:gridCol>
                <a:gridCol w="770504">
                  <a:extLst>
                    <a:ext uri="{9D8B030D-6E8A-4147-A177-3AD203B41FA5}">
                      <a16:colId xmlns:a16="http://schemas.microsoft.com/office/drawing/2014/main" val="2251624798"/>
                    </a:ext>
                  </a:extLst>
                </a:gridCol>
                <a:gridCol w="770504">
                  <a:extLst>
                    <a:ext uri="{9D8B030D-6E8A-4147-A177-3AD203B41FA5}">
                      <a16:colId xmlns:a16="http://schemas.microsoft.com/office/drawing/2014/main" val="348246180"/>
                    </a:ext>
                  </a:extLst>
                </a:gridCol>
              </a:tblGrid>
              <a:tr h="171745">
                <a:tc rowSpan="2">
                  <a:txBody>
                    <a:bodyPr/>
                    <a:lstStyle/>
                    <a:p>
                      <a:pPr algn="l" fontAlgn="b"/>
                      <a:r>
                        <a:rPr lang="en-US" sz="1100" b="1" i="0" u="none" strike="noStrike" dirty="0">
                          <a:solidFill>
                            <a:schemeClr val="bg1"/>
                          </a:solidFill>
                          <a:effectLst/>
                          <a:latin typeface="+mn-lt"/>
                        </a:rPr>
                        <a:t>Resources used to plan GS/OB trip</a:t>
                      </a:r>
                    </a:p>
                  </a:txBody>
                  <a:tcPr marR="6010" marT="601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2665349871"/>
                  </a:ext>
                </a:extLst>
              </a:tr>
              <a:tr h="500300">
                <a:tc vMerge="1">
                  <a:txBody>
                    <a:bodyPr/>
                    <a:lstStyle/>
                    <a:p>
                      <a:pPr algn="l" fontAlgn="b"/>
                      <a:endParaRPr lang="en-US" sz="900" b="0" i="0" u="none" strike="noStrike" dirty="0">
                        <a:solidFill>
                          <a:srgbClr val="000000"/>
                        </a:solidFill>
                        <a:effectLst/>
                        <a:latin typeface="Calibri" panose="020F0502020204030204" pitchFamily="34" charset="0"/>
                      </a:endParaRPr>
                    </a:p>
                  </a:txBody>
                  <a:tcPr marL="6010" marR="6010" marT="6010" marB="0" anchor="b"/>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060916605"/>
                  </a:ext>
                </a:extLst>
              </a:tr>
              <a:tr h="273159">
                <a:tc>
                  <a:txBody>
                    <a:bodyPr/>
                    <a:lstStyle/>
                    <a:p>
                      <a:pPr algn="l" fontAlgn="t"/>
                      <a:r>
                        <a:rPr lang="en-US" sz="900" b="0" i="0" u="none" strike="noStrike" dirty="0">
                          <a:solidFill>
                            <a:schemeClr val="tx1"/>
                          </a:solidFill>
                          <a:effectLst/>
                          <a:latin typeface="Arial" panose="020B0604020202020204" pitchFamily="34" charset="0"/>
                        </a:rPr>
                        <a:t>Hotel websites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r>
                        <a:rPr lang="en-US" sz="900" b="0" i="0" u="none" strike="noStrike" baseline="30000" dirty="0">
                          <a:solidFill>
                            <a:srgbClr val="000000"/>
                          </a:solidFill>
                          <a:effectLst/>
                          <a:latin typeface="Arial" panose="020B0604020202020204" pitchFamily="34" charset="0"/>
                        </a:rPr>
                        <a:t>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3116743152"/>
                  </a:ext>
                </a:extLst>
              </a:tr>
              <a:tr h="273159">
                <a:tc>
                  <a:txBody>
                    <a:bodyPr/>
                    <a:lstStyle/>
                    <a:p>
                      <a:pPr algn="l" fontAlgn="t"/>
                      <a:r>
                        <a:rPr lang="en-US" sz="900" b="0" i="0" u="none" strike="noStrike" dirty="0">
                          <a:solidFill>
                            <a:schemeClr val="tx1"/>
                          </a:solidFill>
                          <a:effectLst/>
                          <a:latin typeface="Arial" panose="020B0604020202020204" pitchFamily="34" charset="0"/>
                        </a:rPr>
                        <a:t>Traveler review sites or apps (TripAdvisor, Yelp, etc.)</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r>
                        <a:rPr lang="en-US" sz="900" b="0" i="0" u="none" strike="noStrike" baseline="30000" dirty="0">
                          <a:solidFill>
                            <a:srgbClr val="000000"/>
                          </a:solidFill>
                          <a:effectLst/>
                          <a:latin typeface="Arial" panose="020B0604020202020204" pitchFamily="34" charset="0"/>
                        </a:rPr>
                        <a:t>ABCF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extLst>
                  <a:ext uri="{0D108BD9-81ED-4DB2-BD59-A6C34878D82A}">
                    <a16:rowId xmlns:a16="http://schemas.microsoft.com/office/drawing/2014/main" val="4281639920"/>
                  </a:ext>
                </a:extLst>
              </a:tr>
              <a:tr h="273159">
                <a:tc>
                  <a:txBody>
                    <a:bodyPr/>
                    <a:lstStyle/>
                    <a:p>
                      <a:pPr algn="l" fontAlgn="t"/>
                      <a:r>
                        <a:rPr lang="en-US" sz="900" b="0" i="0" u="none" strike="noStrike" dirty="0">
                          <a:solidFill>
                            <a:schemeClr val="tx1"/>
                          </a:solidFill>
                          <a:effectLst/>
                          <a:latin typeface="Arial" panose="020B0604020202020204" pitchFamily="34" charset="0"/>
                        </a:rPr>
                        <a:t>Booking websites or apps (Orbitz, Expedia, etc.)</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extLst>
                  <a:ext uri="{0D108BD9-81ED-4DB2-BD59-A6C34878D82A}">
                    <a16:rowId xmlns:a16="http://schemas.microsoft.com/office/drawing/2014/main" val="1610087006"/>
                  </a:ext>
                </a:extLst>
              </a:tr>
              <a:tr h="273159">
                <a:tc>
                  <a:txBody>
                    <a:bodyPr/>
                    <a:lstStyle/>
                    <a:p>
                      <a:pPr algn="l" fontAlgn="t"/>
                      <a:r>
                        <a:rPr lang="en-US" sz="900" b="0" i="0" u="none" strike="noStrike" dirty="0">
                          <a:solidFill>
                            <a:schemeClr val="tx1"/>
                          </a:solidFill>
                          <a:effectLst/>
                          <a:latin typeface="Arial" panose="020B0604020202020204" pitchFamily="34" charset="0"/>
                        </a:rPr>
                        <a:t>Gulf Shores &amp; Orange Beach Tourism website (www.gulfshores.com; www.orangebeach.com)</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r>
                        <a:rPr lang="en-US" sz="900" b="0" i="0" u="none" strike="noStrike" baseline="30000" dirty="0">
                          <a:solidFill>
                            <a:srgbClr val="000000"/>
                          </a:solidFill>
                          <a:effectLst/>
                          <a:latin typeface="Arial" panose="020B0604020202020204" pitchFamily="34" charset="0"/>
                        </a:rPr>
                        <a:t>ABC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r>
                        <a:rPr lang="en-US" sz="900" b="0" i="0" u="none" strike="noStrike" baseline="30000" dirty="0">
                          <a:solidFill>
                            <a:srgbClr val="000000"/>
                          </a:solidFill>
                          <a:effectLst/>
                          <a:latin typeface="Arial" panose="020B0604020202020204" pitchFamily="34" charset="0"/>
                        </a:rPr>
                        <a:t>ABCF</a:t>
                      </a:r>
                    </a:p>
                  </a:txBody>
                  <a:tcPr marL="9525" marR="9525" marT="9525" marB="0" anchor="ctr"/>
                </a:tc>
                <a:extLst>
                  <a:ext uri="{0D108BD9-81ED-4DB2-BD59-A6C34878D82A}">
                    <a16:rowId xmlns:a16="http://schemas.microsoft.com/office/drawing/2014/main" val="2160081518"/>
                  </a:ext>
                </a:extLst>
              </a:tr>
              <a:tr h="336022">
                <a:tc>
                  <a:txBody>
                    <a:bodyPr/>
                    <a:lstStyle/>
                    <a:p>
                      <a:pPr algn="l" fontAlgn="t"/>
                      <a:r>
                        <a:rPr lang="en-US" sz="900" b="0" i="0" u="none" strike="noStrike" dirty="0">
                          <a:solidFill>
                            <a:schemeClr val="tx1"/>
                          </a:solidFill>
                          <a:effectLst/>
                          <a:latin typeface="Arial" panose="020B0604020202020204" pitchFamily="34" charset="0"/>
                        </a:rPr>
                        <a:t>Travel advice websites or apps (Expedia, AAA, etc.)</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196310204"/>
                  </a:ext>
                </a:extLst>
              </a:tr>
              <a:tr h="273159">
                <a:tc>
                  <a:txBody>
                    <a:bodyPr/>
                    <a:lstStyle/>
                    <a:p>
                      <a:pPr algn="l" fontAlgn="t"/>
                      <a:r>
                        <a:rPr lang="en-US" sz="900" b="0" i="0" u="none" strike="noStrike" dirty="0">
                          <a:solidFill>
                            <a:schemeClr val="tx1"/>
                          </a:solidFill>
                          <a:effectLst/>
                          <a:latin typeface="Arial" panose="020B0604020202020204" pitchFamily="34" charset="0"/>
                        </a:rPr>
                        <a:t>Family or friends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57%</a:t>
                      </a:r>
                      <a:r>
                        <a:rPr lang="en-US" sz="900" b="0" i="0" u="none" strike="noStrike" baseline="30000" dirty="0">
                          <a:solidFill>
                            <a:srgbClr val="000000"/>
                          </a:solidFill>
                          <a:effectLst/>
                          <a:latin typeface="Arial" panose="020B0604020202020204" pitchFamily="34" charset="0"/>
                        </a:rPr>
                        <a:t>ABDG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extLst>
                  <a:ext uri="{0D108BD9-81ED-4DB2-BD59-A6C34878D82A}">
                    <a16:rowId xmlns:a16="http://schemas.microsoft.com/office/drawing/2014/main" val="1845457400"/>
                  </a:ext>
                </a:extLst>
              </a:tr>
              <a:tr h="273159">
                <a:tc>
                  <a:txBody>
                    <a:bodyPr/>
                    <a:lstStyle/>
                    <a:p>
                      <a:pPr algn="l" fontAlgn="t"/>
                      <a:r>
                        <a:rPr lang="en-US" sz="900" b="0" i="0" u="none" strike="noStrike" dirty="0">
                          <a:solidFill>
                            <a:schemeClr val="tx1"/>
                          </a:solidFill>
                          <a:effectLst/>
                          <a:latin typeface="Arial" panose="020B0604020202020204" pitchFamily="34" charset="0"/>
                        </a:rPr>
                        <a:t>Social media (Facebook, Instagram, etc.)</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22%</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2169781103"/>
                  </a:ext>
                </a:extLst>
              </a:tr>
              <a:tr h="336022">
                <a:tc>
                  <a:txBody>
                    <a:bodyPr/>
                    <a:lstStyle/>
                    <a:p>
                      <a:pPr algn="l" fontAlgn="t"/>
                      <a:r>
                        <a:rPr lang="en-US" sz="900" b="0" i="0" u="none" strike="noStrike" dirty="0">
                          <a:solidFill>
                            <a:schemeClr val="tx1"/>
                          </a:solidFill>
                          <a:effectLst/>
                          <a:latin typeface="Arial" panose="020B0604020202020204" pitchFamily="34" charset="0"/>
                        </a:rPr>
                        <a:t>Vacation home rental booking sites (Airbnb, VRBO, etc.)</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39%</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43%</a:t>
                      </a:r>
                      <a:r>
                        <a:rPr lang="en-US" sz="900" b="0" i="0" u="none" strike="noStrike" baseline="30000" dirty="0">
                          <a:solidFill>
                            <a:srgbClr val="000000"/>
                          </a:solidFill>
                          <a:effectLst/>
                          <a:latin typeface="Arial" panose="020B0604020202020204" pitchFamily="34" charset="0"/>
                        </a:rPr>
                        <a:t>BCFG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1430466970"/>
                  </a:ext>
                </a:extLst>
              </a:tr>
              <a:tr h="273159">
                <a:tc>
                  <a:txBody>
                    <a:bodyPr/>
                    <a:lstStyle/>
                    <a:p>
                      <a:pPr algn="l" fontAlgn="t"/>
                      <a:r>
                        <a:rPr lang="en-US" sz="900" b="0" i="0" u="none" strike="noStrike" dirty="0">
                          <a:solidFill>
                            <a:schemeClr val="tx1"/>
                          </a:solidFill>
                          <a:effectLst/>
                          <a:latin typeface="Arial" panose="020B0604020202020204" pitchFamily="34" charset="0"/>
                        </a:rPr>
                        <a:t>Travel/visitor guide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1600651499"/>
                  </a:ext>
                </a:extLst>
              </a:tr>
              <a:tr h="273159">
                <a:tc>
                  <a:txBody>
                    <a:bodyPr/>
                    <a:lstStyle/>
                    <a:p>
                      <a:pPr algn="l" fontAlgn="t"/>
                      <a:r>
                        <a:rPr lang="en-US" sz="900" b="0" i="0" u="none" strike="noStrike" dirty="0">
                          <a:solidFill>
                            <a:schemeClr val="tx1"/>
                          </a:solidFill>
                          <a:effectLst/>
                          <a:latin typeface="Arial" panose="020B0604020202020204" pitchFamily="34" charset="0"/>
                        </a:rPr>
                        <a:t>Travel blogs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extLst>
                  <a:ext uri="{0D108BD9-81ED-4DB2-BD59-A6C34878D82A}">
                    <a16:rowId xmlns:a16="http://schemas.microsoft.com/office/drawing/2014/main" val="3982430387"/>
                  </a:ext>
                </a:extLst>
              </a:tr>
              <a:tr h="273159">
                <a:tc>
                  <a:txBody>
                    <a:bodyPr/>
                    <a:lstStyle/>
                    <a:p>
                      <a:pPr algn="l" fontAlgn="t"/>
                      <a:r>
                        <a:rPr lang="en-US" sz="900" b="0" i="0" u="none" strike="noStrike" dirty="0">
                          <a:solidFill>
                            <a:schemeClr val="tx1"/>
                          </a:solidFill>
                          <a:effectLst/>
                          <a:latin typeface="Arial" panose="020B0604020202020204" pitchFamily="34" charset="0"/>
                        </a:rPr>
                        <a:t>Local vacation rental company sites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4158282756"/>
                  </a:ext>
                </a:extLst>
              </a:tr>
              <a:tr h="273159">
                <a:tc>
                  <a:txBody>
                    <a:bodyPr/>
                    <a:lstStyle/>
                    <a:p>
                      <a:pPr algn="l" fontAlgn="t"/>
                      <a:r>
                        <a:rPr lang="en-US" sz="900" b="0" i="0" u="none" strike="noStrike" dirty="0">
                          <a:solidFill>
                            <a:schemeClr val="tx1"/>
                          </a:solidFill>
                          <a:effectLst/>
                          <a:latin typeface="Arial" panose="020B0604020202020204" pitchFamily="34" charset="0"/>
                        </a:rPr>
                        <a:t>Alabama’s official tourism website (www.alabama.travel)</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extLst>
                  <a:ext uri="{0D108BD9-81ED-4DB2-BD59-A6C34878D82A}">
                    <a16:rowId xmlns:a16="http://schemas.microsoft.com/office/drawing/2014/main" val="947215626"/>
                  </a:ext>
                </a:extLst>
              </a:tr>
              <a:tr h="273159">
                <a:tc>
                  <a:txBody>
                    <a:bodyPr/>
                    <a:lstStyle/>
                    <a:p>
                      <a:pPr algn="l" fontAlgn="t"/>
                      <a:r>
                        <a:rPr lang="en-US" sz="900" b="0" i="0" u="none" strike="noStrike" dirty="0">
                          <a:solidFill>
                            <a:schemeClr val="tx1"/>
                          </a:solidFill>
                          <a:effectLst/>
                          <a:latin typeface="Arial" panose="020B0604020202020204" pitchFamily="34" charset="0"/>
                        </a:rPr>
                        <a:t>Advertisements (magazine, online, etc.)</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2238817652"/>
                  </a:ext>
                </a:extLst>
              </a:tr>
              <a:tr h="273159">
                <a:tc>
                  <a:txBody>
                    <a:bodyPr/>
                    <a:lstStyle/>
                    <a:p>
                      <a:pPr algn="l" fontAlgn="t"/>
                      <a:r>
                        <a:rPr lang="en-US" sz="900" b="0" i="0" u="none" strike="noStrike" dirty="0">
                          <a:solidFill>
                            <a:schemeClr val="tx1"/>
                          </a:solidFill>
                          <a:effectLst/>
                          <a:latin typeface="Arial" panose="020B0604020202020204" pitchFamily="34" charset="0"/>
                        </a:rPr>
                        <a:t>Magazine and newspaper articles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805961011"/>
                  </a:ext>
                </a:extLst>
              </a:tr>
            </a:tbl>
          </a:graphicData>
        </a:graphic>
      </p:graphicFrame>
      <p:sp>
        <p:nvSpPr>
          <p:cNvPr id="7" name="TextBox 6">
            <a:extLst>
              <a:ext uri="{FF2B5EF4-FFF2-40B4-BE49-F238E27FC236}">
                <a16:creationId xmlns:a16="http://schemas.microsoft.com/office/drawing/2014/main" id="{E034B715-8626-460E-A459-226412C7C618}"/>
              </a:ext>
            </a:extLst>
          </p:cNvPr>
          <p:cNvSpPr txBox="1"/>
          <p:nvPr/>
        </p:nvSpPr>
        <p:spPr>
          <a:xfrm>
            <a:off x="9365672" y="3842327"/>
            <a:ext cx="2424786"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Which of the following resources did you use to plan your trip to Gulf Shores/Orange Beach? Response options as shown in table. </a:t>
            </a:r>
          </a:p>
        </p:txBody>
      </p:sp>
      <p:sp>
        <p:nvSpPr>
          <p:cNvPr id="9" name="TextBox 8">
            <a:extLst>
              <a:ext uri="{FF2B5EF4-FFF2-40B4-BE49-F238E27FC236}">
                <a16:creationId xmlns:a16="http://schemas.microsoft.com/office/drawing/2014/main" id="{1B459020-8270-4500-80CF-6A11503F27B2}"/>
              </a:ext>
            </a:extLst>
          </p:cNvPr>
          <p:cNvSpPr txBox="1"/>
          <p:nvPr/>
        </p:nvSpPr>
        <p:spPr>
          <a:xfrm>
            <a:off x="9422076" y="4746878"/>
            <a:ext cx="2311978"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7552211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9" name="Table 8">
            <a:extLst>
              <a:ext uri="{FF2B5EF4-FFF2-40B4-BE49-F238E27FC236}">
                <a16:creationId xmlns:a16="http://schemas.microsoft.com/office/drawing/2014/main" id="{39E45D14-033C-4FEF-B067-F20E929C1A31}"/>
              </a:ext>
            </a:extLst>
          </p:cNvPr>
          <p:cNvGraphicFramePr>
            <a:graphicFrameLocks noGrp="1"/>
          </p:cNvGraphicFramePr>
          <p:nvPr>
            <p:extLst>
              <p:ext uri="{D42A27DB-BD31-4B8C-83A1-F6EECF244321}">
                <p14:modId xmlns:p14="http://schemas.microsoft.com/office/powerpoint/2010/main" val="3273945494"/>
              </p:ext>
            </p:extLst>
          </p:nvPr>
        </p:nvGraphicFramePr>
        <p:xfrm>
          <a:off x="838199" y="4089380"/>
          <a:ext cx="6954068" cy="2109925"/>
        </p:xfrm>
        <a:graphic>
          <a:graphicData uri="http://schemas.openxmlformats.org/drawingml/2006/table">
            <a:tbl>
              <a:tblPr firstRow="1" bandRow="1">
                <a:tableStyleId>{5C22544A-7EE6-4342-B048-85BDC9FD1C3A}</a:tableStyleId>
              </a:tblPr>
              <a:tblGrid>
                <a:gridCol w="1500571">
                  <a:extLst>
                    <a:ext uri="{9D8B030D-6E8A-4147-A177-3AD203B41FA5}">
                      <a16:colId xmlns:a16="http://schemas.microsoft.com/office/drawing/2014/main" val="3085192156"/>
                    </a:ext>
                  </a:extLst>
                </a:gridCol>
                <a:gridCol w="779071">
                  <a:extLst>
                    <a:ext uri="{9D8B030D-6E8A-4147-A177-3AD203B41FA5}">
                      <a16:colId xmlns:a16="http://schemas.microsoft.com/office/drawing/2014/main" val="3685075218"/>
                    </a:ext>
                  </a:extLst>
                </a:gridCol>
                <a:gridCol w="779071">
                  <a:extLst>
                    <a:ext uri="{9D8B030D-6E8A-4147-A177-3AD203B41FA5}">
                      <a16:colId xmlns:a16="http://schemas.microsoft.com/office/drawing/2014/main" val="2994816808"/>
                    </a:ext>
                  </a:extLst>
                </a:gridCol>
                <a:gridCol w="779071">
                  <a:extLst>
                    <a:ext uri="{9D8B030D-6E8A-4147-A177-3AD203B41FA5}">
                      <a16:colId xmlns:a16="http://schemas.microsoft.com/office/drawing/2014/main" val="3775363213"/>
                    </a:ext>
                  </a:extLst>
                </a:gridCol>
                <a:gridCol w="779071">
                  <a:extLst>
                    <a:ext uri="{9D8B030D-6E8A-4147-A177-3AD203B41FA5}">
                      <a16:colId xmlns:a16="http://schemas.microsoft.com/office/drawing/2014/main" val="2193524530"/>
                    </a:ext>
                  </a:extLst>
                </a:gridCol>
                <a:gridCol w="779071">
                  <a:extLst>
                    <a:ext uri="{9D8B030D-6E8A-4147-A177-3AD203B41FA5}">
                      <a16:colId xmlns:a16="http://schemas.microsoft.com/office/drawing/2014/main" val="731875738"/>
                    </a:ext>
                  </a:extLst>
                </a:gridCol>
                <a:gridCol w="779071">
                  <a:extLst>
                    <a:ext uri="{9D8B030D-6E8A-4147-A177-3AD203B41FA5}">
                      <a16:colId xmlns:a16="http://schemas.microsoft.com/office/drawing/2014/main" val="517808268"/>
                    </a:ext>
                  </a:extLst>
                </a:gridCol>
                <a:gridCol w="779071">
                  <a:extLst>
                    <a:ext uri="{9D8B030D-6E8A-4147-A177-3AD203B41FA5}">
                      <a16:colId xmlns:a16="http://schemas.microsoft.com/office/drawing/2014/main" val="1685211027"/>
                    </a:ext>
                  </a:extLst>
                </a:gridCol>
              </a:tblGrid>
              <a:tr h="306898">
                <a:tc rowSpan="2">
                  <a:txBody>
                    <a:bodyPr/>
                    <a:lstStyle/>
                    <a:p>
                      <a:pPr algn="l" fontAlgn="b"/>
                      <a:r>
                        <a:rPr lang="en-US" sz="1100" u="none" strike="noStrike" dirty="0">
                          <a:effectLst/>
                        </a:rPr>
                        <a:t>Mode of travel to GS/OB</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1440776005"/>
                  </a:ext>
                </a:extLst>
              </a:tr>
              <a:tr h="575435">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371335547"/>
                  </a:ext>
                </a:extLst>
              </a:tr>
              <a:tr h="306898">
                <a:tc>
                  <a:txBody>
                    <a:bodyPr/>
                    <a:lstStyle/>
                    <a:p>
                      <a:pPr algn="l" fontAlgn="b"/>
                      <a:r>
                        <a:rPr lang="en-US" sz="1100" u="none" strike="noStrike" dirty="0">
                          <a:effectLst/>
                        </a:rPr>
                        <a:t>Automobile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75%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70%</a:t>
                      </a:r>
                    </a:p>
                  </a:txBody>
                  <a:tcPr marL="9525" marR="9525" marT="9525" marB="0" anchor="ctr"/>
                </a:tc>
                <a:extLst>
                  <a:ext uri="{0D108BD9-81ED-4DB2-BD59-A6C34878D82A}">
                    <a16:rowId xmlns:a16="http://schemas.microsoft.com/office/drawing/2014/main" val="3310464833"/>
                  </a:ext>
                </a:extLst>
              </a:tr>
              <a:tr h="306898">
                <a:tc>
                  <a:txBody>
                    <a:bodyPr/>
                    <a:lstStyle/>
                    <a:p>
                      <a:pPr algn="l" fontAlgn="b"/>
                      <a:r>
                        <a:rPr lang="en-US" sz="1100" b="0" i="0" u="none" strike="noStrike" dirty="0">
                          <a:solidFill>
                            <a:srgbClr val="000000"/>
                          </a:solidFill>
                          <a:effectLst/>
                          <a:latin typeface="Calibri" panose="020F0502020204030204" pitchFamily="34" charset="0"/>
                        </a:rPr>
                        <a:t>Bus</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r>
                        <a:rPr lang="en-US" sz="900" b="0" i="0" u="none" strike="noStrike" baseline="30000" dirty="0">
                          <a:solidFill>
                            <a:srgbClr val="000000"/>
                          </a:solidFill>
                          <a:effectLst/>
                          <a:latin typeface="Arial" panose="020B0604020202020204" pitchFamily="34" charset="0"/>
                        </a:rPr>
                        <a:t>AD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r>
                        <a:rPr lang="en-US" sz="900" b="0" i="0" u="none" strike="noStrike" baseline="30000" dirty="0">
                          <a:solidFill>
                            <a:srgbClr val="000000"/>
                          </a:solidFill>
                          <a:effectLst/>
                          <a:latin typeface="Arial" panose="020B0604020202020204" pitchFamily="34" charset="0"/>
                        </a:rPr>
                        <a:t>D</a:t>
                      </a:r>
                    </a:p>
                  </a:txBody>
                  <a:tcPr marL="9525" marR="9525" marT="9525" marB="0" anchor="ctr"/>
                </a:tc>
                <a:extLst>
                  <a:ext uri="{0D108BD9-81ED-4DB2-BD59-A6C34878D82A}">
                    <a16:rowId xmlns:a16="http://schemas.microsoft.com/office/drawing/2014/main" val="800004294"/>
                  </a:ext>
                </a:extLst>
              </a:tr>
              <a:tr h="306898">
                <a:tc>
                  <a:txBody>
                    <a:bodyPr/>
                    <a:lstStyle/>
                    <a:p>
                      <a:pPr algn="l" fontAlgn="b"/>
                      <a:r>
                        <a:rPr lang="en-US" sz="1100" u="none" strike="noStrike" dirty="0">
                          <a:effectLst/>
                        </a:rPr>
                        <a:t>Airplane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20%</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1462845107"/>
                  </a:ext>
                </a:extLst>
              </a:tr>
              <a:tr h="306898">
                <a:tc>
                  <a:txBody>
                    <a:bodyPr/>
                    <a:lstStyle/>
                    <a:p>
                      <a:pPr algn="l" fontAlgn="b"/>
                      <a:r>
                        <a:rPr lang="en-US" sz="1100" u="none" strike="noStrike" dirty="0">
                          <a:effectLst/>
                        </a:rPr>
                        <a:t>Other</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r>
                        <a:rPr lang="en-US" sz="900" b="0" i="0" u="none" strike="noStrike" baseline="30000" dirty="0">
                          <a:solidFill>
                            <a:srgbClr val="000000"/>
                          </a:solidFill>
                          <a:effectLst/>
                          <a:latin typeface="Arial" panose="020B0604020202020204" pitchFamily="34" charset="0"/>
                        </a:rPr>
                        <a:t>D</a:t>
                      </a:r>
                    </a:p>
                  </a:txBody>
                  <a:tcPr marL="9525" marR="9525" marT="9525" marB="0" anchor="ctr"/>
                </a:tc>
                <a:extLst>
                  <a:ext uri="{0D108BD9-81ED-4DB2-BD59-A6C34878D82A}">
                    <a16:rowId xmlns:a16="http://schemas.microsoft.com/office/drawing/2014/main" val="4212344864"/>
                  </a:ext>
                </a:extLst>
              </a:tr>
            </a:tbl>
          </a:graphicData>
        </a:graphic>
      </p:graphicFrame>
      <p:graphicFrame>
        <p:nvGraphicFramePr>
          <p:cNvPr id="10" name="Content Placeholder 7">
            <a:extLst>
              <a:ext uri="{FF2B5EF4-FFF2-40B4-BE49-F238E27FC236}">
                <a16:creationId xmlns:a16="http://schemas.microsoft.com/office/drawing/2014/main" id="{18887CEA-D932-49E1-83DD-1B72567BBA01}"/>
              </a:ext>
            </a:extLst>
          </p:cNvPr>
          <p:cNvGraphicFramePr>
            <a:graphicFrameLocks/>
          </p:cNvGraphicFramePr>
          <p:nvPr>
            <p:extLst>
              <p:ext uri="{D42A27DB-BD31-4B8C-83A1-F6EECF244321}">
                <p14:modId xmlns:p14="http://schemas.microsoft.com/office/powerpoint/2010/main" val="590775045"/>
              </p:ext>
            </p:extLst>
          </p:nvPr>
        </p:nvGraphicFramePr>
        <p:xfrm>
          <a:off x="838199" y="1690688"/>
          <a:ext cx="6954230" cy="2215266"/>
        </p:xfrm>
        <a:graphic>
          <a:graphicData uri="http://schemas.openxmlformats.org/drawingml/2006/table">
            <a:tbl>
              <a:tblPr firstRow="1" bandRow="1">
                <a:tableStyleId>{5C22544A-7EE6-4342-B048-85BDC9FD1C3A}</a:tableStyleId>
              </a:tblPr>
              <a:tblGrid>
                <a:gridCol w="1501839">
                  <a:extLst>
                    <a:ext uri="{9D8B030D-6E8A-4147-A177-3AD203B41FA5}">
                      <a16:colId xmlns:a16="http://schemas.microsoft.com/office/drawing/2014/main" val="174831412"/>
                    </a:ext>
                  </a:extLst>
                </a:gridCol>
                <a:gridCol w="778913">
                  <a:extLst>
                    <a:ext uri="{9D8B030D-6E8A-4147-A177-3AD203B41FA5}">
                      <a16:colId xmlns:a16="http://schemas.microsoft.com/office/drawing/2014/main" val="3528731446"/>
                    </a:ext>
                  </a:extLst>
                </a:gridCol>
                <a:gridCol w="778913">
                  <a:extLst>
                    <a:ext uri="{9D8B030D-6E8A-4147-A177-3AD203B41FA5}">
                      <a16:colId xmlns:a16="http://schemas.microsoft.com/office/drawing/2014/main" val="1328426569"/>
                    </a:ext>
                  </a:extLst>
                </a:gridCol>
                <a:gridCol w="778913">
                  <a:extLst>
                    <a:ext uri="{9D8B030D-6E8A-4147-A177-3AD203B41FA5}">
                      <a16:colId xmlns:a16="http://schemas.microsoft.com/office/drawing/2014/main" val="3758213560"/>
                    </a:ext>
                  </a:extLst>
                </a:gridCol>
                <a:gridCol w="778913">
                  <a:extLst>
                    <a:ext uri="{9D8B030D-6E8A-4147-A177-3AD203B41FA5}">
                      <a16:colId xmlns:a16="http://schemas.microsoft.com/office/drawing/2014/main" val="2013722968"/>
                    </a:ext>
                  </a:extLst>
                </a:gridCol>
                <a:gridCol w="778913">
                  <a:extLst>
                    <a:ext uri="{9D8B030D-6E8A-4147-A177-3AD203B41FA5}">
                      <a16:colId xmlns:a16="http://schemas.microsoft.com/office/drawing/2014/main" val="3979179995"/>
                    </a:ext>
                  </a:extLst>
                </a:gridCol>
                <a:gridCol w="778913">
                  <a:extLst>
                    <a:ext uri="{9D8B030D-6E8A-4147-A177-3AD203B41FA5}">
                      <a16:colId xmlns:a16="http://schemas.microsoft.com/office/drawing/2014/main" val="3739196268"/>
                    </a:ext>
                  </a:extLst>
                </a:gridCol>
                <a:gridCol w="778913">
                  <a:extLst>
                    <a:ext uri="{9D8B030D-6E8A-4147-A177-3AD203B41FA5}">
                      <a16:colId xmlns:a16="http://schemas.microsoft.com/office/drawing/2014/main" val="1905335840"/>
                    </a:ext>
                  </a:extLst>
                </a:gridCol>
              </a:tblGrid>
              <a:tr h="272344">
                <a:tc rowSpan="2">
                  <a:txBody>
                    <a:bodyPr/>
                    <a:lstStyle/>
                    <a:p>
                      <a:pPr algn="l" fontAlgn="b"/>
                      <a:r>
                        <a:rPr lang="en-US" sz="1100" b="1" i="0" u="none" strike="noStrike" dirty="0">
                          <a:solidFill>
                            <a:schemeClr val="bg1"/>
                          </a:solidFill>
                          <a:effectLst/>
                          <a:latin typeface="Calibri" panose="020F0502020204030204" pitchFamily="34" charset="0"/>
                        </a:rPr>
                        <a:t>Children on trip </a:t>
                      </a: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1572518805"/>
                  </a:ext>
                </a:extLst>
              </a:tr>
              <a:tr h="510646">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701118318"/>
                  </a:ext>
                </a:extLst>
              </a:tr>
              <a:tr h="272344">
                <a:tc>
                  <a:txBody>
                    <a:bodyPr/>
                    <a:lstStyle/>
                    <a:p>
                      <a:pPr algn="l" rtl="0" fontAlgn="b"/>
                      <a:r>
                        <a:rPr lang="en-US" sz="1100" b="0" i="0" u="none" strike="noStrike" dirty="0">
                          <a:solidFill>
                            <a:srgbClr val="000000"/>
                          </a:solidFill>
                          <a:effectLst/>
                          <a:latin typeface="Calibri" panose="020F0502020204030204" pitchFamily="34" charset="0"/>
                        </a:rPr>
                        <a:t>% of trips with children</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16%</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41%</a:t>
                      </a:r>
                      <a:r>
                        <a:rPr lang="en-US" sz="900" b="0" i="0" u="none" strike="noStrike" baseline="30000" dirty="0">
                          <a:solidFill>
                            <a:srgbClr val="000000"/>
                          </a:solidFill>
                          <a:effectLst/>
                          <a:latin typeface="Arial" panose="020B0604020202020204" pitchFamily="34" charset="0"/>
                        </a:rPr>
                        <a:t>ABC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34%</a:t>
                      </a:r>
                      <a:r>
                        <a:rPr lang="en-US" sz="900" b="0" i="0" u="none" strike="noStrike" baseline="30000" dirty="0">
                          <a:solidFill>
                            <a:srgbClr val="000000"/>
                          </a:solidFill>
                          <a:effectLst/>
                          <a:latin typeface="Arial" panose="020B0604020202020204" pitchFamily="34" charset="0"/>
                        </a:rPr>
                        <a:t>ABC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1379404849"/>
                  </a:ext>
                </a:extLst>
              </a:tr>
              <a:tr h="272344">
                <a:tc gridSpan="7">
                  <a:txBody>
                    <a:bodyPr/>
                    <a:lstStyle/>
                    <a:p>
                      <a:pPr algn="l" rtl="0" fontAlgn="b"/>
                      <a:r>
                        <a:rPr lang="en-US" sz="1100" b="0" i="0" u="none" strike="noStrike" dirty="0">
                          <a:solidFill>
                            <a:schemeClr val="tx1"/>
                          </a:solidFill>
                          <a:effectLst/>
                          <a:latin typeface="Calibri" panose="020F0502020204030204" pitchFamily="34" charset="0"/>
                        </a:rPr>
                        <a:t>Of trips with children</a:t>
                      </a:r>
                      <a:r>
                        <a:rPr lang="en-US" sz="1100" b="0" i="1" u="none" strike="noStrike" dirty="0">
                          <a:solidFill>
                            <a:schemeClr val="tx1"/>
                          </a:solidFill>
                          <a:effectLst/>
                          <a:latin typeface="Calibri" panose="020F0502020204030204" pitchFamily="34" charset="0"/>
                        </a:rPr>
                        <a:t>: 2017-18 target n=13, day trip n=2; no paid lodging n=1; 2018-19 target n=143, day trip n=4, no paid lodging n=10; 30+ night stay n=46</a:t>
                      </a:r>
                    </a:p>
                  </a:txBody>
                  <a:tcPr marR="7620" marT="762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rtl="0" fontAlgn="b"/>
                      <a:endParaRPr lang="en-US" sz="1100" b="0" i="1" u="none" strike="noStrike" dirty="0">
                        <a:solidFill>
                          <a:srgbClr val="FF0000"/>
                        </a:solidFill>
                        <a:effectLst/>
                        <a:latin typeface="Calibri" panose="020F0502020204030204" pitchFamily="34" charset="0"/>
                      </a:endParaRPr>
                    </a:p>
                  </a:txBody>
                  <a:tcPr marR="7620" marT="7620" marB="0" anchor="ctr"/>
                </a:tc>
                <a:extLst>
                  <a:ext uri="{0D108BD9-81ED-4DB2-BD59-A6C34878D82A}">
                    <a16:rowId xmlns:a16="http://schemas.microsoft.com/office/drawing/2014/main" val="4217337287"/>
                  </a:ext>
                </a:extLst>
              </a:tr>
              <a:tr h="272344">
                <a:tc>
                  <a:txBody>
                    <a:bodyPr/>
                    <a:lstStyle/>
                    <a:p>
                      <a:pPr algn="l" rtl="0" fontAlgn="b"/>
                      <a:r>
                        <a:rPr lang="en-US" sz="1100" b="0" i="0" u="none" strike="noStrike" dirty="0">
                          <a:solidFill>
                            <a:srgbClr val="000000"/>
                          </a:solidFill>
                          <a:effectLst/>
                          <a:latin typeface="Calibri" panose="020F0502020204030204" pitchFamily="34" charset="0"/>
                        </a:rPr>
                        <a:t>&lt; 6 years old</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58%</a:t>
                      </a:r>
                      <a:r>
                        <a:rPr lang="en-US" sz="900" b="0" i="0" u="none" strike="noStrike" baseline="30000" dirty="0">
                          <a:solidFill>
                            <a:srgbClr val="000000"/>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70%</a:t>
                      </a:r>
                      <a:r>
                        <a:rPr lang="en-US" sz="900" b="0" i="0" u="none" strike="noStrike" baseline="30000" dirty="0">
                          <a:solidFill>
                            <a:srgbClr val="000000"/>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60%</a:t>
                      </a:r>
                    </a:p>
                  </a:txBody>
                  <a:tcPr marL="9525" marR="9525" marT="9525" marB="0" anchor="ctr"/>
                </a:tc>
                <a:extLst>
                  <a:ext uri="{0D108BD9-81ED-4DB2-BD59-A6C34878D82A}">
                    <a16:rowId xmlns:a16="http://schemas.microsoft.com/office/drawing/2014/main" val="1310246468"/>
                  </a:ext>
                </a:extLst>
              </a:tr>
              <a:tr h="272344">
                <a:tc>
                  <a:txBody>
                    <a:bodyPr/>
                    <a:lstStyle/>
                    <a:p>
                      <a:pPr algn="l" rtl="0" fontAlgn="b"/>
                      <a:r>
                        <a:rPr lang="en-US" sz="1100" b="0" i="0" u="none" strike="noStrike" dirty="0">
                          <a:solidFill>
                            <a:srgbClr val="000000"/>
                          </a:solidFill>
                          <a:effectLst/>
                          <a:latin typeface="Calibri" panose="020F0502020204030204" pitchFamily="34" charset="0"/>
                        </a:rPr>
                        <a:t>6-11 years old</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45%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40%</a:t>
                      </a:r>
                    </a:p>
                  </a:txBody>
                  <a:tcPr marL="9525" marR="9525" marT="9525" marB="0" anchor="ctr"/>
                </a:tc>
                <a:extLst>
                  <a:ext uri="{0D108BD9-81ED-4DB2-BD59-A6C34878D82A}">
                    <a16:rowId xmlns:a16="http://schemas.microsoft.com/office/drawing/2014/main" val="2364682626"/>
                  </a:ext>
                </a:extLst>
              </a:tr>
              <a:tr h="272344">
                <a:tc>
                  <a:txBody>
                    <a:bodyPr/>
                    <a:lstStyle/>
                    <a:p>
                      <a:pPr algn="l" rtl="0" fontAlgn="b"/>
                      <a:r>
                        <a:rPr lang="en-US" sz="1100" b="0" i="0" u="none" strike="noStrike" dirty="0">
                          <a:solidFill>
                            <a:srgbClr val="000000"/>
                          </a:solidFill>
                          <a:effectLst/>
                          <a:latin typeface="Calibri" panose="020F0502020204030204" pitchFamily="34" charset="0"/>
                        </a:rPr>
                        <a:t>12-17 years old</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57%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extLst>
                  <a:ext uri="{0D108BD9-81ED-4DB2-BD59-A6C34878D82A}">
                    <a16:rowId xmlns:a16="http://schemas.microsoft.com/office/drawing/2014/main" val="286005893"/>
                  </a:ext>
                </a:extLst>
              </a:tr>
            </a:tbl>
          </a:graphicData>
        </a:graphic>
      </p:graphicFrame>
      <p:sp>
        <p:nvSpPr>
          <p:cNvPr id="11" name="TextBox 10">
            <a:extLst>
              <a:ext uri="{FF2B5EF4-FFF2-40B4-BE49-F238E27FC236}">
                <a16:creationId xmlns:a16="http://schemas.microsoft.com/office/drawing/2014/main" id="{18B0F44E-58BC-4ACD-BFA2-7CC77D58D9C8}"/>
              </a:ext>
            </a:extLst>
          </p:cNvPr>
          <p:cNvSpPr txBox="1"/>
          <p:nvPr/>
        </p:nvSpPr>
        <p:spPr>
          <a:xfrm>
            <a:off x="8534171" y="2797221"/>
            <a:ext cx="3414796"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Who traveled with you on this trip? Select all that apply. Response options: Spouse/Partner, Adult friends/relatives, Children under 18 [shown], Sports team, Business associates, Other, specify.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[IF CHILDREN UNDER 18 SELECTED] What ages were the children in your travel party? Response options as shown in table. </a:t>
            </a:r>
          </a:p>
        </p:txBody>
      </p:sp>
      <p:sp>
        <p:nvSpPr>
          <p:cNvPr id="12" name="TextBox 11">
            <a:extLst>
              <a:ext uri="{FF2B5EF4-FFF2-40B4-BE49-F238E27FC236}">
                <a16:creationId xmlns:a16="http://schemas.microsoft.com/office/drawing/2014/main" id="{C103F27E-C6C9-45E3-B007-57EA5B4E174B}"/>
              </a:ext>
            </a:extLst>
          </p:cNvPr>
          <p:cNvSpPr txBox="1"/>
          <p:nvPr/>
        </p:nvSpPr>
        <p:spPr>
          <a:xfrm>
            <a:off x="8534171" y="4388870"/>
            <a:ext cx="3340456"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How did you get to Gulf Shores/Orange Beach for your trip? Select the one mode of transportation that you used to travel the most miles for this trip.</a:t>
            </a:r>
          </a:p>
        </p:txBody>
      </p:sp>
      <p:sp>
        <p:nvSpPr>
          <p:cNvPr id="13" name="TextBox 12">
            <a:extLst>
              <a:ext uri="{FF2B5EF4-FFF2-40B4-BE49-F238E27FC236}">
                <a16:creationId xmlns:a16="http://schemas.microsoft.com/office/drawing/2014/main" id="{3CDD35EB-D897-4EB6-9472-AD7D560DD883}"/>
              </a:ext>
            </a:extLst>
          </p:cNvPr>
          <p:cNvSpPr txBox="1"/>
          <p:nvPr/>
        </p:nvSpPr>
        <p:spPr>
          <a:xfrm>
            <a:off x="8534170" y="4939000"/>
            <a:ext cx="310537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36345119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8" name="Content Placeholder 7">
            <a:extLst>
              <a:ext uri="{FF2B5EF4-FFF2-40B4-BE49-F238E27FC236}">
                <a16:creationId xmlns:a16="http://schemas.microsoft.com/office/drawing/2014/main" id="{FE4860BF-4FD7-4350-9854-FA50057B515E}"/>
              </a:ext>
            </a:extLst>
          </p:cNvPr>
          <p:cNvGraphicFramePr>
            <a:graphicFrameLocks noGrp="1"/>
          </p:cNvGraphicFramePr>
          <p:nvPr>
            <p:ph idx="1"/>
            <p:extLst>
              <p:ext uri="{D42A27DB-BD31-4B8C-83A1-F6EECF244321}">
                <p14:modId xmlns:p14="http://schemas.microsoft.com/office/powerpoint/2010/main" val="2280334822"/>
              </p:ext>
            </p:extLst>
          </p:nvPr>
        </p:nvGraphicFramePr>
        <p:xfrm>
          <a:off x="838197" y="1752968"/>
          <a:ext cx="8555183" cy="1081671"/>
        </p:xfrm>
        <a:graphic>
          <a:graphicData uri="http://schemas.openxmlformats.org/drawingml/2006/table">
            <a:tbl>
              <a:tblPr firstRow="1" bandRow="1">
                <a:tableStyleId>{5C22544A-7EE6-4342-B048-85BDC9FD1C3A}</a:tableStyleId>
              </a:tblPr>
              <a:tblGrid>
                <a:gridCol w="2167312">
                  <a:extLst>
                    <a:ext uri="{9D8B030D-6E8A-4147-A177-3AD203B41FA5}">
                      <a16:colId xmlns:a16="http://schemas.microsoft.com/office/drawing/2014/main" val="4136511481"/>
                    </a:ext>
                  </a:extLst>
                </a:gridCol>
                <a:gridCol w="912553">
                  <a:extLst>
                    <a:ext uri="{9D8B030D-6E8A-4147-A177-3AD203B41FA5}">
                      <a16:colId xmlns:a16="http://schemas.microsoft.com/office/drawing/2014/main" val="3312768290"/>
                    </a:ext>
                  </a:extLst>
                </a:gridCol>
                <a:gridCol w="912553">
                  <a:extLst>
                    <a:ext uri="{9D8B030D-6E8A-4147-A177-3AD203B41FA5}">
                      <a16:colId xmlns:a16="http://schemas.microsoft.com/office/drawing/2014/main" val="3503762725"/>
                    </a:ext>
                  </a:extLst>
                </a:gridCol>
                <a:gridCol w="912553">
                  <a:extLst>
                    <a:ext uri="{9D8B030D-6E8A-4147-A177-3AD203B41FA5}">
                      <a16:colId xmlns:a16="http://schemas.microsoft.com/office/drawing/2014/main" val="1854930078"/>
                    </a:ext>
                  </a:extLst>
                </a:gridCol>
                <a:gridCol w="912553">
                  <a:extLst>
                    <a:ext uri="{9D8B030D-6E8A-4147-A177-3AD203B41FA5}">
                      <a16:colId xmlns:a16="http://schemas.microsoft.com/office/drawing/2014/main" val="853217586"/>
                    </a:ext>
                  </a:extLst>
                </a:gridCol>
                <a:gridCol w="912553">
                  <a:extLst>
                    <a:ext uri="{9D8B030D-6E8A-4147-A177-3AD203B41FA5}">
                      <a16:colId xmlns:a16="http://schemas.microsoft.com/office/drawing/2014/main" val="3258091756"/>
                    </a:ext>
                  </a:extLst>
                </a:gridCol>
                <a:gridCol w="912553">
                  <a:extLst>
                    <a:ext uri="{9D8B030D-6E8A-4147-A177-3AD203B41FA5}">
                      <a16:colId xmlns:a16="http://schemas.microsoft.com/office/drawing/2014/main" val="3830499982"/>
                    </a:ext>
                  </a:extLst>
                </a:gridCol>
                <a:gridCol w="912553">
                  <a:extLst>
                    <a:ext uri="{9D8B030D-6E8A-4147-A177-3AD203B41FA5}">
                      <a16:colId xmlns:a16="http://schemas.microsoft.com/office/drawing/2014/main" val="758399562"/>
                    </a:ext>
                  </a:extLst>
                </a:gridCol>
              </a:tblGrid>
              <a:tr h="268542">
                <a:tc rowSpan="2">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1604921194"/>
                  </a:ext>
                </a:extLst>
              </a:tr>
              <a:tr h="544587">
                <a:tc v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85995701"/>
                  </a:ext>
                </a:extLst>
              </a:tr>
              <a:tr h="268542">
                <a:tc>
                  <a:txBody>
                    <a:bodyPr/>
                    <a:lstStyle/>
                    <a:p>
                      <a:pPr algn="ctr" fontAlgn="b"/>
                      <a:r>
                        <a:rPr lang="en-US" sz="1100" u="none" strike="noStrike" dirty="0">
                          <a:effectLst/>
                        </a:rPr>
                        <a:t>Travel party size</a:t>
                      </a:r>
                      <a:endParaRPr lang="en-US"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3.8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extLst>
                  <a:ext uri="{0D108BD9-81ED-4DB2-BD59-A6C34878D82A}">
                    <a16:rowId xmlns:a16="http://schemas.microsoft.com/office/drawing/2014/main" val="1734236167"/>
                  </a:ext>
                </a:extLst>
              </a:tr>
            </a:tbl>
          </a:graphicData>
        </a:graphic>
      </p:graphicFrame>
      <p:graphicFrame>
        <p:nvGraphicFramePr>
          <p:cNvPr id="9" name="Table 8">
            <a:extLst>
              <a:ext uri="{FF2B5EF4-FFF2-40B4-BE49-F238E27FC236}">
                <a16:creationId xmlns:a16="http://schemas.microsoft.com/office/drawing/2014/main" id="{4B68694E-CE2B-4E92-AADF-311C5CEE331A}"/>
              </a:ext>
            </a:extLst>
          </p:cNvPr>
          <p:cNvGraphicFramePr>
            <a:graphicFrameLocks noGrp="1"/>
          </p:cNvGraphicFramePr>
          <p:nvPr>
            <p:extLst>
              <p:ext uri="{D42A27DB-BD31-4B8C-83A1-F6EECF244321}">
                <p14:modId xmlns:p14="http://schemas.microsoft.com/office/powerpoint/2010/main" val="2857202539"/>
              </p:ext>
            </p:extLst>
          </p:nvPr>
        </p:nvGraphicFramePr>
        <p:xfrm>
          <a:off x="838198" y="2923012"/>
          <a:ext cx="8555186" cy="2617305"/>
        </p:xfrm>
        <a:graphic>
          <a:graphicData uri="http://schemas.openxmlformats.org/drawingml/2006/table">
            <a:tbl>
              <a:tblPr firstRow="1" lastRow="1" bandRow="1">
                <a:tableStyleId>{5C22544A-7EE6-4342-B048-85BDC9FD1C3A}</a:tableStyleId>
              </a:tblPr>
              <a:tblGrid>
                <a:gridCol w="2101921">
                  <a:extLst>
                    <a:ext uri="{9D8B030D-6E8A-4147-A177-3AD203B41FA5}">
                      <a16:colId xmlns:a16="http://schemas.microsoft.com/office/drawing/2014/main" val="2814762571"/>
                    </a:ext>
                  </a:extLst>
                </a:gridCol>
                <a:gridCol w="1014085">
                  <a:extLst>
                    <a:ext uri="{9D8B030D-6E8A-4147-A177-3AD203B41FA5}">
                      <a16:colId xmlns:a16="http://schemas.microsoft.com/office/drawing/2014/main" val="2227692427"/>
                    </a:ext>
                  </a:extLst>
                </a:gridCol>
                <a:gridCol w="885019">
                  <a:extLst>
                    <a:ext uri="{9D8B030D-6E8A-4147-A177-3AD203B41FA5}">
                      <a16:colId xmlns:a16="http://schemas.microsoft.com/office/drawing/2014/main" val="234391876"/>
                    </a:ext>
                  </a:extLst>
                </a:gridCol>
                <a:gridCol w="885019">
                  <a:extLst>
                    <a:ext uri="{9D8B030D-6E8A-4147-A177-3AD203B41FA5}">
                      <a16:colId xmlns:a16="http://schemas.microsoft.com/office/drawing/2014/main" val="2865018949"/>
                    </a:ext>
                  </a:extLst>
                </a:gridCol>
                <a:gridCol w="1014085">
                  <a:extLst>
                    <a:ext uri="{9D8B030D-6E8A-4147-A177-3AD203B41FA5}">
                      <a16:colId xmlns:a16="http://schemas.microsoft.com/office/drawing/2014/main" val="2561851047"/>
                    </a:ext>
                  </a:extLst>
                </a:gridCol>
                <a:gridCol w="885019">
                  <a:extLst>
                    <a:ext uri="{9D8B030D-6E8A-4147-A177-3AD203B41FA5}">
                      <a16:colId xmlns:a16="http://schemas.microsoft.com/office/drawing/2014/main" val="3275394651"/>
                    </a:ext>
                  </a:extLst>
                </a:gridCol>
                <a:gridCol w="885019">
                  <a:extLst>
                    <a:ext uri="{9D8B030D-6E8A-4147-A177-3AD203B41FA5}">
                      <a16:colId xmlns:a16="http://schemas.microsoft.com/office/drawing/2014/main" val="1666905172"/>
                    </a:ext>
                  </a:extLst>
                </a:gridCol>
                <a:gridCol w="885019">
                  <a:extLst>
                    <a:ext uri="{9D8B030D-6E8A-4147-A177-3AD203B41FA5}">
                      <a16:colId xmlns:a16="http://schemas.microsoft.com/office/drawing/2014/main" val="1229803653"/>
                    </a:ext>
                  </a:extLst>
                </a:gridCol>
              </a:tblGrid>
              <a:tr h="234085">
                <a:tc rowSpan="2">
                  <a:txBody>
                    <a:bodyPr/>
                    <a:lstStyle/>
                    <a:p>
                      <a:pPr algn="l" fontAlgn="b"/>
                      <a:r>
                        <a:rPr lang="en-US" sz="1100" b="1" i="0" u="none" strike="noStrike" dirty="0">
                          <a:solidFill>
                            <a:schemeClr val="bg1"/>
                          </a:solidFill>
                          <a:effectLst/>
                          <a:latin typeface="Calibri" panose="020F0502020204030204" pitchFamily="34" charset="0"/>
                        </a:rPr>
                        <a:t>Trip spending</a:t>
                      </a: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711456716"/>
                  </a:ext>
                </a:extLst>
              </a:tr>
              <a:tr h="438910">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95009507"/>
                  </a:ext>
                </a:extLst>
              </a:tr>
              <a:tr h="234085">
                <a:tc>
                  <a:txBody>
                    <a:bodyPr/>
                    <a:lstStyle/>
                    <a:p>
                      <a:pPr algn="l" fontAlgn="b"/>
                      <a:r>
                        <a:rPr lang="en-US" sz="1100" b="0" i="0" u="none" strike="noStrike" dirty="0">
                          <a:solidFill>
                            <a:srgbClr val="000000"/>
                          </a:solidFill>
                          <a:effectLst/>
                          <a:latin typeface="Calibri" panose="020F0502020204030204" pitchFamily="34" charset="0"/>
                        </a:rPr>
                        <a:t>Lodging</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$890</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$944</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pt-BR" sz="900" b="0" i="0" u="none" strike="noStrike" dirty="0">
                          <a:solidFill>
                            <a:srgbClr val="000000"/>
                          </a:solidFill>
                          <a:effectLst/>
                          <a:latin typeface="Arial" panose="020B0604020202020204" pitchFamily="34" charset="0"/>
                        </a:rPr>
                        <a:t>$1890</a:t>
                      </a:r>
                      <a:r>
                        <a:rPr lang="pt-BR" sz="900" b="0" i="0" u="none" strike="noStrike" baseline="30000" dirty="0">
                          <a:solidFill>
                            <a:srgbClr val="000000"/>
                          </a:solidFill>
                          <a:effectLst/>
                          <a:latin typeface="Arial" panose="020B0604020202020204" pitchFamily="34" charset="0"/>
                        </a:rPr>
                        <a:t>BCF</a:t>
                      </a:r>
                    </a:p>
                  </a:txBody>
                  <a:tcPr marL="9525" marR="9525" marT="9525" marB="0" anchor="ctr"/>
                </a:tc>
                <a:extLst>
                  <a:ext uri="{0D108BD9-81ED-4DB2-BD59-A6C34878D82A}">
                    <a16:rowId xmlns:a16="http://schemas.microsoft.com/office/drawing/2014/main" val="1140199158"/>
                  </a:ext>
                </a:extLst>
              </a:tr>
              <a:tr h="234085">
                <a:tc>
                  <a:txBody>
                    <a:bodyPr/>
                    <a:lstStyle/>
                    <a:p>
                      <a:pPr algn="l" fontAlgn="b"/>
                      <a:r>
                        <a:rPr lang="en-US" sz="1100" b="0" i="0" u="none" strike="noStrike" dirty="0">
                          <a:solidFill>
                            <a:srgbClr val="000000"/>
                          </a:solidFill>
                          <a:effectLst/>
                          <a:latin typeface="Calibri" panose="020F0502020204030204" pitchFamily="34" charset="0"/>
                        </a:rPr>
                        <a:t>Meals/food/groceries</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$389</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$460</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$564</a:t>
                      </a:r>
                    </a:p>
                  </a:txBody>
                  <a:tcPr marL="9525" marR="9525" marT="9525" marB="0" anchor="ctr"/>
                </a:tc>
                <a:extLst>
                  <a:ext uri="{0D108BD9-81ED-4DB2-BD59-A6C34878D82A}">
                    <a16:rowId xmlns:a16="http://schemas.microsoft.com/office/drawing/2014/main" val="3222207131"/>
                  </a:ext>
                </a:extLst>
              </a:tr>
              <a:tr h="234085">
                <a:tc>
                  <a:txBody>
                    <a:bodyPr/>
                    <a:lstStyle/>
                    <a:p>
                      <a:pPr algn="l" fontAlgn="b"/>
                      <a:r>
                        <a:rPr lang="en-US" sz="1100" b="0" i="0" u="none" strike="noStrike" dirty="0">
                          <a:solidFill>
                            <a:srgbClr val="000000"/>
                          </a:solidFill>
                          <a:effectLst/>
                          <a:latin typeface="Calibri" panose="020F0502020204030204" pitchFamily="34" charset="0"/>
                        </a:rPr>
                        <a:t>Shopping</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$280</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$338</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$435</a:t>
                      </a:r>
                    </a:p>
                  </a:txBody>
                  <a:tcPr marL="9525" marR="9525" marT="9525" marB="0" anchor="ctr"/>
                </a:tc>
                <a:extLst>
                  <a:ext uri="{0D108BD9-81ED-4DB2-BD59-A6C34878D82A}">
                    <a16:rowId xmlns:a16="http://schemas.microsoft.com/office/drawing/2014/main" val="2258123836"/>
                  </a:ext>
                </a:extLst>
              </a:tr>
              <a:tr h="234085">
                <a:tc>
                  <a:txBody>
                    <a:bodyPr/>
                    <a:lstStyle/>
                    <a:p>
                      <a:pPr algn="l" fontAlgn="b"/>
                      <a:r>
                        <a:rPr lang="en-US" sz="1100" b="0" i="0" u="none" strike="noStrike" dirty="0">
                          <a:solidFill>
                            <a:srgbClr val="000000"/>
                          </a:solidFill>
                          <a:effectLst/>
                          <a:latin typeface="Calibri" panose="020F0502020204030204" pitchFamily="34" charset="0"/>
                        </a:rPr>
                        <a:t>Recreation or entertainment</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$261</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$243</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$164</a:t>
                      </a:r>
                    </a:p>
                  </a:txBody>
                  <a:tcPr marL="9525" marR="9525" marT="9525" marB="0" anchor="ctr"/>
                </a:tc>
                <a:extLst>
                  <a:ext uri="{0D108BD9-81ED-4DB2-BD59-A6C34878D82A}">
                    <a16:rowId xmlns:a16="http://schemas.microsoft.com/office/drawing/2014/main" val="214655573"/>
                  </a:ext>
                </a:extLst>
              </a:tr>
              <a:tr h="234085">
                <a:tc>
                  <a:txBody>
                    <a:bodyPr/>
                    <a:lstStyle/>
                    <a:p>
                      <a:pPr algn="l" fontAlgn="b"/>
                      <a:r>
                        <a:rPr lang="en-US" sz="1100" b="0" i="0" u="none" strike="noStrike" dirty="0">
                          <a:solidFill>
                            <a:srgbClr val="000000"/>
                          </a:solidFill>
                          <a:effectLst/>
                          <a:latin typeface="Calibri" panose="020F0502020204030204" pitchFamily="34" charset="0"/>
                        </a:rPr>
                        <a:t>Transportation within Gulf Shores</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$94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$102</a:t>
                      </a:r>
                    </a:p>
                  </a:txBody>
                  <a:tcPr marL="9525" marR="9525" marT="9525" marB="0" anchor="ctr"/>
                </a:tc>
                <a:extLst>
                  <a:ext uri="{0D108BD9-81ED-4DB2-BD59-A6C34878D82A}">
                    <a16:rowId xmlns:a16="http://schemas.microsoft.com/office/drawing/2014/main" val="812671141"/>
                  </a:ext>
                </a:extLst>
              </a:tr>
              <a:tr h="234085">
                <a:tc>
                  <a:txBody>
                    <a:bodyPr/>
                    <a:lstStyle/>
                    <a:p>
                      <a:pPr algn="l" fontAlgn="b"/>
                      <a:r>
                        <a:rPr lang="en-US" sz="1100" b="0" i="0" u="none" strike="noStrike" dirty="0">
                          <a:solidFill>
                            <a:srgbClr val="000000"/>
                          </a:solidFill>
                          <a:effectLst/>
                          <a:latin typeface="Calibri" panose="020F0502020204030204" pitchFamily="34" charset="0"/>
                        </a:rPr>
                        <a:t>Other</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$58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$52</a:t>
                      </a:r>
                    </a:p>
                  </a:txBody>
                  <a:tcPr marL="9525" marR="9525" marT="9525" marB="0" anchor="ctr"/>
                </a:tc>
                <a:extLst>
                  <a:ext uri="{0D108BD9-81ED-4DB2-BD59-A6C34878D82A}">
                    <a16:rowId xmlns:a16="http://schemas.microsoft.com/office/drawing/2014/main" val="1682353444"/>
                  </a:ext>
                </a:extLst>
              </a:tr>
              <a:tr h="234085">
                <a:tc>
                  <a:txBody>
                    <a:bodyPr/>
                    <a:lstStyle/>
                    <a:p>
                      <a:pPr algn="l" fontAlgn="b"/>
                      <a:r>
                        <a:rPr lang="en-US" sz="1100" b="0" i="0" u="none" strike="noStrike" dirty="0">
                          <a:solidFill>
                            <a:srgbClr val="000000"/>
                          </a:solidFill>
                          <a:effectLst/>
                          <a:latin typeface="Calibri" panose="020F0502020204030204" pitchFamily="34" charset="0"/>
                        </a:rPr>
                        <a:t>TOTAL</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$1972</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$636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$2301</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$523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$3207</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extLst>
                  <a:ext uri="{0D108BD9-81ED-4DB2-BD59-A6C34878D82A}">
                    <a16:rowId xmlns:a16="http://schemas.microsoft.com/office/drawing/2014/main" val="2167029665"/>
                  </a:ext>
                </a:extLst>
              </a:tr>
              <a:tr h="234085">
                <a:tc>
                  <a:txBody>
                    <a:bodyPr/>
                    <a:lstStyle/>
                    <a:p>
                      <a:pPr algn="l" fontAlgn="b"/>
                      <a:r>
                        <a:rPr lang="en-US" sz="1100" b="1" i="0" u="none" strike="noStrike" dirty="0">
                          <a:solidFill>
                            <a:schemeClr val="bg1"/>
                          </a:solidFill>
                          <a:effectLst/>
                          <a:latin typeface="Calibri" panose="020F0502020204030204" pitchFamily="34" charset="0"/>
                        </a:rPr>
                        <a:t>Per person spending</a:t>
                      </a:r>
                    </a:p>
                  </a:txBody>
                  <a:tcPr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$426</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$214 </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$216 </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$505 </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$148 </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$184 </a:t>
                      </a:r>
                    </a:p>
                  </a:txBody>
                  <a:tcPr marL="7620" marR="7620" marT="7620" marB="0" anchor="ctr"/>
                </a:tc>
                <a:tc>
                  <a:txBody>
                    <a:bodyPr/>
                    <a:lstStyle/>
                    <a:p>
                      <a:pPr algn="ctr" fontAlgn="b"/>
                      <a:r>
                        <a:rPr lang="en-US" sz="1100" b="1" i="0" u="none" strike="noStrike" dirty="0">
                          <a:solidFill>
                            <a:schemeClr val="bg1"/>
                          </a:solidFill>
                          <a:effectLst/>
                          <a:latin typeface="Calibri" panose="020F0502020204030204" pitchFamily="34" charset="0"/>
                        </a:rPr>
                        <a:t> $41</a:t>
                      </a:r>
                    </a:p>
                  </a:txBody>
                  <a:tcPr marL="7620" marR="7620" marT="7620" marB="0" anchor="ctr"/>
                </a:tc>
                <a:extLst>
                  <a:ext uri="{0D108BD9-81ED-4DB2-BD59-A6C34878D82A}">
                    <a16:rowId xmlns:a16="http://schemas.microsoft.com/office/drawing/2014/main" val="1832440223"/>
                  </a:ext>
                </a:extLst>
              </a:tr>
            </a:tbl>
          </a:graphicData>
        </a:graphic>
      </p:graphicFrame>
      <p:sp>
        <p:nvSpPr>
          <p:cNvPr id="11" name="TextBox 10">
            <a:extLst>
              <a:ext uri="{FF2B5EF4-FFF2-40B4-BE49-F238E27FC236}">
                <a16:creationId xmlns:a16="http://schemas.microsoft.com/office/drawing/2014/main" id="{F16438C3-38B1-4F75-83C6-9576C1307ABF}"/>
              </a:ext>
            </a:extLst>
          </p:cNvPr>
          <p:cNvSpPr txBox="1"/>
          <p:nvPr/>
        </p:nvSpPr>
        <p:spPr>
          <a:xfrm>
            <a:off x="838200" y="6004170"/>
            <a:ext cx="10378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To help us better understand the economic impact of tourism, what was the approximate amount of money your travel party spent while in Gulf Shores/Orange Beach on your trip? [Category prompts] Including yourself, how many people were in your travel party? How many nights did you stay in Gulf Shores/Orange Beach during this trip? If you did not stay overnight, please enter '0'. Open-ended numeric responses.</a:t>
            </a:r>
          </a:p>
        </p:txBody>
      </p:sp>
      <p:sp>
        <p:nvSpPr>
          <p:cNvPr id="12" name="TextBox 11">
            <a:extLst>
              <a:ext uri="{FF2B5EF4-FFF2-40B4-BE49-F238E27FC236}">
                <a16:creationId xmlns:a16="http://schemas.microsoft.com/office/drawing/2014/main" id="{D2D241EA-8EC4-48B2-A5C9-029E2B56186B}"/>
              </a:ext>
            </a:extLst>
          </p:cNvPr>
          <p:cNvSpPr txBox="1"/>
          <p:nvPr/>
        </p:nvSpPr>
        <p:spPr>
          <a:xfrm>
            <a:off x="9455149" y="4241189"/>
            <a:ext cx="1898650" cy="13388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93296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4F88-0CC4-4E4F-9D6D-4C1BA890E8DB}"/>
              </a:ext>
            </a:extLst>
          </p:cNvPr>
          <p:cNvSpPr>
            <a:spLocks noGrp="1"/>
          </p:cNvSpPr>
          <p:nvPr>
            <p:ph type="title"/>
          </p:nvPr>
        </p:nvSpPr>
        <p:spPr/>
        <p:txBody>
          <a:bodyPr/>
          <a:lstStyle/>
          <a:p>
            <a:r>
              <a:rPr lang="en-US" dirty="0">
                <a:solidFill>
                  <a:schemeClr val="tx2"/>
                </a:solidFill>
              </a:rPr>
              <a:t>Research Objectives</a:t>
            </a:r>
          </a:p>
        </p:txBody>
      </p:sp>
      <p:graphicFrame>
        <p:nvGraphicFramePr>
          <p:cNvPr id="4" name="Diagram 3">
            <a:extLst>
              <a:ext uri="{FF2B5EF4-FFF2-40B4-BE49-F238E27FC236}">
                <a16:creationId xmlns:a16="http://schemas.microsoft.com/office/drawing/2014/main" id="{70F6C6B6-D0F5-4B2B-9DFD-9E10481FB45F}"/>
              </a:ext>
            </a:extLst>
          </p:cNvPr>
          <p:cNvGraphicFramePr/>
          <p:nvPr>
            <p:extLst>
              <p:ext uri="{D42A27DB-BD31-4B8C-83A1-F6EECF244321}">
                <p14:modId xmlns:p14="http://schemas.microsoft.com/office/powerpoint/2010/main" val="227153568"/>
              </p:ext>
            </p:extLst>
          </p:nvPr>
        </p:nvGraphicFramePr>
        <p:xfrm>
          <a:off x="901413" y="1450913"/>
          <a:ext cx="9596934" cy="4854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61443903-7594-4242-8587-1A6BFD8B56A9}"/>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5D228A7A-0CC0-4C13-94CB-08E33F374158}"/>
              </a:ext>
            </a:extLst>
          </p:cNvPr>
          <p:cNvSpPr>
            <a:spLocks noGrp="1"/>
          </p:cNvSpPr>
          <p:nvPr>
            <p:ph type="sldNum" sz="quarter" idx="12"/>
          </p:nvPr>
        </p:nvSpPr>
        <p:spPr/>
        <p:txBody>
          <a:bodyPr/>
          <a:lstStyle/>
          <a:p>
            <a:fld id="{DE80A6C8-14B8-4645-B1A9-9F8FD08AF95B}" type="slidenum">
              <a:rPr lang="en-US" smtClean="0"/>
              <a:t>5</a:t>
            </a:fld>
            <a:endParaRPr lang="en-US" dirty="0"/>
          </a:p>
        </p:txBody>
      </p:sp>
    </p:spTree>
    <p:extLst>
      <p:ext uri="{BB962C8B-B14F-4D97-AF65-F5344CB8AC3E}">
        <p14:creationId xmlns:p14="http://schemas.microsoft.com/office/powerpoint/2010/main" val="32548199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8" name="Content Placeholder 7">
            <a:extLst>
              <a:ext uri="{FF2B5EF4-FFF2-40B4-BE49-F238E27FC236}">
                <a16:creationId xmlns:a16="http://schemas.microsoft.com/office/drawing/2014/main" id="{6B87347B-7739-4A45-93B5-BE2D2005FF44}"/>
              </a:ext>
            </a:extLst>
          </p:cNvPr>
          <p:cNvGraphicFramePr>
            <a:graphicFrameLocks noGrp="1"/>
          </p:cNvGraphicFramePr>
          <p:nvPr>
            <p:ph idx="1"/>
            <p:extLst>
              <p:ext uri="{D42A27DB-BD31-4B8C-83A1-F6EECF244321}">
                <p14:modId xmlns:p14="http://schemas.microsoft.com/office/powerpoint/2010/main" val="3065654450"/>
              </p:ext>
            </p:extLst>
          </p:nvPr>
        </p:nvGraphicFramePr>
        <p:xfrm>
          <a:off x="838198" y="1836578"/>
          <a:ext cx="8925439" cy="3546387"/>
        </p:xfrm>
        <a:graphic>
          <a:graphicData uri="http://schemas.openxmlformats.org/drawingml/2006/table">
            <a:tbl>
              <a:tblPr firstRow="1" bandRow="1">
                <a:tableStyleId>{5C22544A-7EE6-4342-B048-85BDC9FD1C3A}</a:tableStyleId>
              </a:tblPr>
              <a:tblGrid>
                <a:gridCol w="1528925">
                  <a:extLst>
                    <a:ext uri="{9D8B030D-6E8A-4147-A177-3AD203B41FA5}">
                      <a16:colId xmlns:a16="http://schemas.microsoft.com/office/drawing/2014/main" val="1806385890"/>
                    </a:ext>
                  </a:extLst>
                </a:gridCol>
                <a:gridCol w="1528925">
                  <a:extLst>
                    <a:ext uri="{9D8B030D-6E8A-4147-A177-3AD203B41FA5}">
                      <a16:colId xmlns:a16="http://schemas.microsoft.com/office/drawing/2014/main" val="253038263"/>
                    </a:ext>
                  </a:extLst>
                </a:gridCol>
                <a:gridCol w="838227">
                  <a:extLst>
                    <a:ext uri="{9D8B030D-6E8A-4147-A177-3AD203B41FA5}">
                      <a16:colId xmlns:a16="http://schemas.microsoft.com/office/drawing/2014/main" val="550413581"/>
                    </a:ext>
                  </a:extLst>
                </a:gridCol>
                <a:gridCol w="838227">
                  <a:extLst>
                    <a:ext uri="{9D8B030D-6E8A-4147-A177-3AD203B41FA5}">
                      <a16:colId xmlns:a16="http://schemas.microsoft.com/office/drawing/2014/main" val="3675477676"/>
                    </a:ext>
                  </a:extLst>
                </a:gridCol>
                <a:gridCol w="838227">
                  <a:extLst>
                    <a:ext uri="{9D8B030D-6E8A-4147-A177-3AD203B41FA5}">
                      <a16:colId xmlns:a16="http://schemas.microsoft.com/office/drawing/2014/main" val="1148524404"/>
                    </a:ext>
                  </a:extLst>
                </a:gridCol>
                <a:gridCol w="838227">
                  <a:extLst>
                    <a:ext uri="{9D8B030D-6E8A-4147-A177-3AD203B41FA5}">
                      <a16:colId xmlns:a16="http://schemas.microsoft.com/office/drawing/2014/main" val="3595200232"/>
                    </a:ext>
                  </a:extLst>
                </a:gridCol>
                <a:gridCol w="838227">
                  <a:extLst>
                    <a:ext uri="{9D8B030D-6E8A-4147-A177-3AD203B41FA5}">
                      <a16:colId xmlns:a16="http://schemas.microsoft.com/office/drawing/2014/main" val="1099060232"/>
                    </a:ext>
                  </a:extLst>
                </a:gridCol>
                <a:gridCol w="838227">
                  <a:extLst>
                    <a:ext uri="{9D8B030D-6E8A-4147-A177-3AD203B41FA5}">
                      <a16:colId xmlns:a16="http://schemas.microsoft.com/office/drawing/2014/main" val="1845060267"/>
                    </a:ext>
                  </a:extLst>
                </a:gridCol>
                <a:gridCol w="838227">
                  <a:extLst>
                    <a:ext uri="{9D8B030D-6E8A-4147-A177-3AD203B41FA5}">
                      <a16:colId xmlns:a16="http://schemas.microsoft.com/office/drawing/2014/main" val="2833555500"/>
                    </a:ext>
                  </a:extLst>
                </a:gridCol>
              </a:tblGrid>
              <a:tr h="315235">
                <a:tc rowSpan="2" gridSpan="2">
                  <a:txBody>
                    <a:bodyPr/>
                    <a:lstStyle/>
                    <a:p>
                      <a:pPr algn="l" fontAlgn="b"/>
                      <a:r>
                        <a:rPr lang="en-US" sz="1100" b="1" i="0" u="none" strike="noStrike" dirty="0">
                          <a:solidFill>
                            <a:schemeClr val="bg1"/>
                          </a:solidFill>
                          <a:effectLst/>
                          <a:latin typeface="Calibri" panose="020F0502020204030204" pitchFamily="34" charset="0"/>
                        </a:rPr>
                        <a:t>Demographics</a:t>
                      </a:r>
                    </a:p>
                  </a:txBody>
                  <a:tcPr marR="7620" marT="7620" marB="0" anchor="ctr"/>
                </a:tc>
                <a:tc rowSpan="2" hMerge="1">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4005265741"/>
                  </a:ext>
                </a:extLst>
              </a:tr>
              <a:tr h="591065">
                <a:tc gridSpan="2"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hMerge="1" vMerge="1">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901016164"/>
                  </a:ext>
                </a:extLst>
              </a:tr>
              <a:tr h="341504">
                <a:tc rowSpan="2">
                  <a:txBody>
                    <a:bodyPr/>
                    <a:lstStyle/>
                    <a:p>
                      <a:pPr algn="l" fontAlgn="b"/>
                      <a:r>
                        <a:rPr lang="en-US" sz="1100" b="1" u="none" strike="noStrike" dirty="0">
                          <a:effectLst/>
                        </a:rPr>
                        <a:t>Gender</a:t>
                      </a:r>
                      <a:endParaRPr lang="en-US" sz="1100" b="1" i="0" u="none" strike="noStrike" dirty="0">
                        <a:solidFill>
                          <a:srgbClr val="000000"/>
                        </a:solidFill>
                        <a:effectLst/>
                        <a:latin typeface="Calibri" panose="020F0502020204030204" pitchFamily="34" charset="0"/>
                      </a:endParaRPr>
                    </a:p>
                  </a:txBody>
                  <a:tcPr marR="7620" marT="7620" marB="0" anchor="ctr">
                    <a:solidFill>
                      <a:srgbClr val="CCD5EA"/>
                    </a:solidFill>
                  </a:tcPr>
                </a:tc>
                <a:tc>
                  <a:txBody>
                    <a:bodyPr/>
                    <a:lstStyle/>
                    <a:p>
                      <a:pPr algn="l" fontAlgn="b"/>
                      <a:r>
                        <a:rPr lang="en-US" sz="1100" u="none" strike="noStrike" dirty="0">
                          <a:effectLst/>
                        </a:rPr>
                        <a:t>Male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35%</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40%</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47%</a:t>
                      </a:r>
                    </a:p>
                  </a:txBody>
                  <a:tcPr marL="9525" marR="9525" marT="9525" marB="0" anchor="ctr"/>
                </a:tc>
                <a:extLst>
                  <a:ext uri="{0D108BD9-81ED-4DB2-BD59-A6C34878D82A}">
                    <a16:rowId xmlns:a16="http://schemas.microsoft.com/office/drawing/2014/main" val="172144834"/>
                  </a:ext>
                </a:extLst>
              </a:tr>
              <a:tr h="328369">
                <a:tc vMerge="1">
                  <a:txBody>
                    <a:bodyPr/>
                    <a:lstStyle/>
                    <a:p>
                      <a:pPr algn="l" fontAlgn="b"/>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l" fontAlgn="b"/>
                      <a:r>
                        <a:rPr lang="en-US" sz="1100" u="none" strike="noStrike" dirty="0">
                          <a:effectLst/>
                        </a:rPr>
                        <a:t>Female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65%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63%</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53%</a:t>
                      </a:r>
                    </a:p>
                  </a:txBody>
                  <a:tcPr marL="9525" marR="9525" marT="9525" marB="0" anchor="ctr"/>
                </a:tc>
                <a:extLst>
                  <a:ext uri="{0D108BD9-81ED-4DB2-BD59-A6C34878D82A}">
                    <a16:rowId xmlns:a16="http://schemas.microsoft.com/office/drawing/2014/main" val="975274324"/>
                  </a:ext>
                </a:extLst>
              </a:tr>
              <a:tr h="328369">
                <a:tc>
                  <a:txBody>
                    <a:bodyPr/>
                    <a:lstStyle/>
                    <a:p>
                      <a:pPr algn="l" rtl="0" fontAlgn="b"/>
                      <a:r>
                        <a:rPr lang="en-US" sz="1100" b="1" u="none" strike="noStrike" dirty="0">
                          <a:effectLst/>
                        </a:rPr>
                        <a:t>Age</a:t>
                      </a:r>
                      <a:endParaRPr lang="en-US" sz="1100" b="1" i="0" u="none" strike="noStrike" dirty="0">
                        <a:solidFill>
                          <a:srgbClr val="000000"/>
                        </a:solidFill>
                        <a:effectLst/>
                        <a:latin typeface="Calibri" panose="020F0502020204030204" pitchFamily="34" charset="0"/>
                      </a:endParaRPr>
                    </a:p>
                  </a:txBody>
                  <a:tcPr marR="7620" marT="7620" marB="0" anchor="ctr"/>
                </a:tc>
                <a:tc>
                  <a:txBody>
                    <a:bodyPr/>
                    <a:lstStyle/>
                    <a:p>
                      <a:pPr algn="l" rtl="0" fontAlgn="b"/>
                      <a:r>
                        <a:rPr lang="en-US" sz="1100" u="none" strike="noStrike" dirty="0">
                          <a:effectLst/>
                        </a:rPr>
                        <a:t>Average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44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49</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extLst>
                  <a:ext uri="{0D108BD9-81ED-4DB2-BD59-A6C34878D82A}">
                    <a16:rowId xmlns:a16="http://schemas.microsoft.com/office/drawing/2014/main" val="891615320"/>
                  </a:ext>
                </a:extLst>
              </a:tr>
              <a:tr h="328369">
                <a:tc rowSpan="4">
                  <a:txBody>
                    <a:bodyPr/>
                    <a:lstStyle/>
                    <a:p>
                      <a:pPr algn="l" rtl="0" fontAlgn="b"/>
                      <a:r>
                        <a:rPr lang="en-US" sz="1100" b="1" u="none" strike="noStrike" dirty="0">
                          <a:effectLst/>
                        </a:rPr>
                        <a:t>Marital status</a:t>
                      </a:r>
                      <a:endParaRPr lang="en-US" sz="1100" b="1" i="0" u="none" strike="noStrike" dirty="0">
                        <a:solidFill>
                          <a:srgbClr val="000000"/>
                        </a:solidFill>
                        <a:effectLst/>
                        <a:latin typeface="Calibri" panose="020F0502020204030204" pitchFamily="34" charset="0"/>
                      </a:endParaRPr>
                    </a:p>
                  </a:txBody>
                  <a:tcPr marR="7620" marT="7620" marB="0" anchor="ctr"/>
                </a:tc>
                <a:tc>
                  <a:txBody>
                    <a:bodyPr/>
                    <a:lstStyle/>
                    <a:p>
                      <a:pPr algn="l" rtl="0" fontAlgn="b"/>
                      <a:r>
                        <a:rPr lang="en-US" sz="1100" u="none" strike="noStrike" dirty="0">
                          <a:effectLst/>
                        </a:rPr>
                        <a:t>Married</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76%</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70%</a:t>
                      </a:r>
                    </a:p>
                  </a:txBody>
                  <a:tcPr marL="9525" marR="9525" marT="9525" marB="0" anchor="ctr"/>
                </a:tc>
                <a:extLst>
                  <a:ext uri="{0D108BD9-81ED-4DB2-BD59-A6C34878D82A}">
                    <a16:rowId xmlns:a16="http://schemas.microsoft.com/office/drawing/2014/main" val="830028853"/>
                  </a:ext>
                </a:extLst>
              </a:tr>
              <a:tr h="328369">
                <a:tc vMerge="1">
                  <a:txBody>
                    <a:bodyPr/>
                    <a:lstStyle/>
                    <a:p>
                      <a:endParaRPr lang="en-US"/>
                    </a:p>
                  </a:txBody>
                  <a:tcPr/>
                </a:tc>
                <a:tc>
                  <a:txBody>
                    <a:bodyPr/>
                    <a:lstStyle/>
                    <a:p>
                      <a:pPr algn="l" rtl="0" fontAlgn="b"/>
                      <a:r>
                        <a:rPr lang="en-US" sz="1100" u="none" strike="noStrike" dirty="0">
                          <a:effectLst/>
                        </a:rPr>
                        <a:t>Divorced/Separated</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2625409226"/>
                  </a:ext>
                </a:extLst>
              </a:tr>
              <a:tr h="328369">
                <a:tc vMerge="1">
                  <a:txBody>
                    <a:bodyPr/>
                    <a:lstStyle/>
                    <a:p>
                      <a:endParaRPr lang="en-US"/>
                    </a:p>
                  </a:txBody>
                  <a:tcPr/>
                </a:tc>
                <a:tc>
                  <a:txBody>
                    <a:bodyPr/>
                    <a:lstStyle/>
                    <a:p>
                      <a:pPr algn="l" rtl="0" fontAlgn="b"/>
                      <a:r>
                        <a:rPr lang="en-US" sz="1100" b="0" i="0" u="none" strike="noStrike" dirty="0">
                          <a:solidFill>
                            <a:srgbClr val="000000"/>
                          </a:solidFill>
                          <a:effectLst/>
                          <a:latin typeface="Calibri" panose="020F0502020204030204" pitchFamily="34" charset="0"/>
                        </a:rPr>
                        <a:t>Widowed</a:t>
                      </a: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r>
                        <a:rPr lang="en-US" sz="900" b="0" i="0" u="none" strike="noStrike" baseline="30000" dirty="0">
                          <a:solidFill>
                            <a:srgbClr val="000000"/>
                          </a:solidFill>
                          <a:effectLst/>
                          <a:latin typeface="Arial" panose="020B0604020202020204" pitchFamily="34" charset="0"/>
                        </a:rPr>
                        <a:t>AD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r>
                        <a:rPr lang="en-US" sz="900" b="0" i="0" u="none" strike="noStrike" baseline="30000" dirty="0">
                          <a:solidFill>
                            <a:srgbClr val="000000"/>
                          </a:solidFill>
                          <a:effectLst/>
                          <a:latin typeface="Arial" panose="020B0604020202020204" pitchFamily="34" charset="0"/>
                        </a:rPr>
                        <a:t>D</a:t>
                      </a:r>
                    </a:p>
                  </a:txBody>
                  <a:tcPr marL="9525" marR="9525" marT="9525" marB="0" anchor="ctr"/>
                </a:tc>
                <a:extLst>
                  <a:ext uri="{0D108BD9-81ED-4DB2-BD59-A6C34878D82A}">
                    <a16:rowId xmlns:a16="http://schemas.microsoft.com/office/drawing/2014/main" val="807501566"/>
                  </a:ext>
                </a:extLst>
              </a:tr>
              <a:tr h="328369">
                <a:tc vMerge="1">
                  <a:txBody>
                    <a:bodyPr/>
                    <a:lstStyle/>
                    <a:p>
                      <a:endParaRPr lang="en-US"/>
                    </a:p>
                  </a:txBody>
                  <a:tcPr/>
                </a:tc>
                <a:tc>
                  <a:txBody>
                    <a:bodyPr/>
                    <a:lstStyle/>
                    <a:p>
                      <a:pPr algn="l" rtl="0" fontAlgn="b"/>
                      <a:r>
                        <a:rPr lang="en-US" sz="1100" u="none" strike="noStrike" dirty="0">
                          <a:effectLst/>
                        </a:rPr>
                        <a:t>Single/Never married</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r>
                        <a:rPr lang="en-US" sz="900" b="0" i="0" u="none" strike="noStrike" baseline="30000" dirty="0">
                          <a:solidFill>
                            <a:srgbClr val="000000"/>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r>
                        <a:rPr lang="en-US" sz="900" b="0" i="0" u="none" strike="noStrike" baseline="30000" dirty="0">
                          <a:solidFill>
                            <a:srgbClr val="000000"/>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3088997035"/>
                  </a:ext>
                </a:extLst>
              </a:tr>
              <a:tr h="328369">
                <a:tc>
                  <a:txBody>
                    <a:bodyPr/>
                    <a:lstStyle/>
                    <a:p>
                      <a:pPr algn="l" rtl="0" fontAlgn="b"/>
                      <a:r>
                        <a:rPr lang="en-US" sz="1100" b="1" u="none" strike="noStrike" dirty="0">
                          <a:effectLst/>
                        </a:rPr>
                        <a:t>HH income</a:t>
                      </a:r>
                      <a:endParaRPr lang="en-US" sz="1100" b="1" i="0" u="none" strike="noStrike" dirty="0">
                        <a:solidFill>
                          <a:srgbClr val="000000"/>
                        </a:solidFill>
                        <a:effectLst/>
                        <a:latin typeface="Calibri" panose="020F0502020204030204" pitchFamily="34" charset="0"/>
                      </a:endParaRPr>
                    </a:p>
                  </a:txBody>
                  <a:tcPr marR="7620" marT="7620" marB="0" anchor="ctr"/>
                </a:tc>
                <a:tc>
                  <a:txBody>
                    <a:bodyPr/>
                    <a:lstStyle/>
                    <a:p>
                      <a:pPr algn="l" rtl="0" fontAlgn="b"/>
                      <a:r>
                        <a:rPr lang="en-US" sz="1100" u="none" strike="noStrike" dirty="0">
                          <a:effectLst/>
                        </a:rPr>
                        <a:t>Average</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$98,432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$81,020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$89,557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$132,804</a:t>
                      </a:r>
                      <a:r>
                        <a:rPr lang="en-US" sz="900" b="0" i="0" u="none" strike="noStrike" baseline="30000" dirty="0">
                          <a:solidFill>
                            <a:srgbClr val="000000"/>
                          </a:solidFill>
                          <a:effectLst/>
                          <a:latin typeface="Arial" panose="020B0604020202020204" pitchFamily="34" charset="0"/>
                        </a:rPr>
                        <a:t>ABCF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$80,583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$103,382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$113,850</a:t>
                      </a:r>
                    </a:p>
                  </a:txBody>
                  <a:tcPr marL="9525" marR="9525" marT="9525" marB="0" anchor="ctr"/>
                </a:tc>
                <a:extLst>
                  <a:ext uri="{0D108BD9-81ED-4DB2-BD59-A6C34878D82A}">
                    <a16:rowId xmlns:a16="http://schemas.microsoft.com/office/drawing/2014/main" val="2767650604"/>
                  </a:ext>
                </a:extLst>
              </a:tr>
            </a:tbl>
          </a:graphicData>
        </a:graphic>
      </p:graphicFrame>
      <p:sp>
        <p:nvSpPr>
          <p:cNvPr id="9" name="TextBox 8">
            <a:extLst>
              <a:ext uri="{FF2B5EF4-FFF2-40B4-BE49-F238E27FC236}">
                <a16:creationId xmlns:a16="http://schemas.microsoft.com/office/drawing/2014/main" id="{0A78F2E7-DEC6-4A26-8EDE-79294C1659F9}"/>
              </a:ext>
            </a:extLst>
          </p:cNvPr>
          <p:cNvSpPr txBox="1"/>
          <p:nvPr/>
        </p:nvSpPr>
        <p:spPr>
          <a:xfrm>
            <a:off x="838198" y="6017796"/>
            <a:ext cx="10199255"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898989"/>
                </a:solidFill>
                <a:effectLst/>
                <a:uLnTx/>
                <a:uFillTx/>
                <a:latin typeface="Calibri" panose="020F0502020204030204"/>
                <a:ea typeface="+mn-ea"/>
                <a:cs typeface="+mn-cs"/>
              </a:rPr>
              <a:t>Question text: Are you…? (Male, Female) What is your age? Are you currently…? (Married, Divorced/Separated, Widowed, Single/Never married) Which of the following categories best represents the total annual income for your household before taxes? (Less than $35,000, $35,000 but less than $50,000, $50,000 but less than $75,000, $75,000 but less than $100,000, $100,000 or more)</a:t>
            </a:r>
          </a:p>
        </p:txBody>
      </p:sp>
      <p:sp>
        <p:nvSpPr>
          <p:cNvPr id="10" name="TextBox 9">
            <a:extLst>
              <a:ext uri="{FF2B5EF4-FFF2-40B4-BE49-F238E27FC236}">
                <a16:creationId xmlns:a16="http://schemas.microsoft.com/office/drawing/2014/main" id="{86B0EAC1-1F5F-41FF-83AE-0A6AC6296AAA}"/>
              </a:ext>
            </a:extLst>
          </p:cNvPr>
          <p:cNvSpPr txBox="1"/>
          <p:nvPr/>
        </p:nvSpPr>
        <p:spPr>
          <a:xfrm>
            <a:off x="838198" y="5380862"/>
            <a:ext cx="969606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25734428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8" name="Content Placeholder 7">
            <a:extLst>
              <a:ext uri="{FF2B5EF4-FFF2-40B4-BE49-F238E27FC236}">
                <a16:creationId xmlns:a16="http://schemas.microsoft.com/office/drawing/2014/main" id="{01735914-7E26-4504-817A-24177BF0B30B}"/>
              </a:ext>
            </a:extLst>
          </p:cNvPr>
          <p:cNvGraphicFramePr>
            <a:graphicFrameLocks noGrp="1"/>
          </p:cNvGraphicFramePr>
          <p:nvPr>
            <p:ph idx="1"/>
            <p:extLst>
              <p:ext uri="{D42A27DB-BD31-4B8C-83A1-F6EECF244321}">
                <p14:modId xmlns:p14="http://schemas.microsoft.com/office/powerpoint/2010/main" val="3848035254"/>
              </p:ext>
            </p:extLst>
          </p:nvPr>
        </p:nvGraphicFramePr>
        <p:xfrm>
          <a:off x="838198" y="1690688"/>
          <a:ext cx="9192770" cy="4676042"/>
        </p:xfrm>
        <a:graphic>
          <a:graphicData uri="http://schemas.openxmlformats.org/drawingml/2006/table">
            <a:tbl>
              <a:tblPr firstRow="1" bandRow="1">
                <a:tableStyleId>{5C22544A-7EE6-4342-B048-85BDC9FD1C3A}</a:tableStyleId>
              </a:tblPr>
              <a:tblGrid>
                <a:gridCol w="3084596">
                  <a:extLst>
                    <a:ext uri="{9D8B030D-6E8A-4147-A177-3AD203B41FA5}">
                      <a16:colId xmlns:a16="http://schemas.microsoft.com/office/drawing/2014/main" val="2717901114"/>
                    </a:ext>
                  </a:extLst>
                </a:gridCol>
                <a:gridCol w="865629">
                  <a:extLst>
                    <a:ext uri="{9D8B030D-6E8A-4147-A177-3AD203B41FA5}">
                      <a16:colId xmlns:a16="http://schemas.microsoft.com/office/drawing/2014/main" val="774501862"/>
                    </a:ext>
                  </a:extLst>
                </a:gridCol>
                <a:gridCol w="865629">
                  <a:extLst>
                    <a:ext uri="{9D8B030D-6E8A-4147-A177-3AD203B41FA5}">
                      <a16:colId xmlns:a16="http://schemas.microsoft.com/office/drawing/2014/main" val="1286193629"/>
                    </a:ext>
                  </a:extLst>
                </a:gridCol>
                <a:gridCol w="865629">
                  <a:extLst>
                    <a:ext uri="{9D8B030D-6E8A-4147-A177-3AD203B41FA5}">
                      <a16:colId xmlns:a16="http://schemas.microsoft.com/office/drawing/2014/main" val="4113820807"/>
                    </a:ext>
                  </a:extLst>
                </a:gridCol>
                <a:gridCol w="865629">
                  <a:extLst>
                    <a:ext uri="{9D8B030D-6E8A-4147-A177-3AD203B41FA5}">
                      <a16:colId xmlns:a16="http://schemas.microsoft.com/office/drawing/2014/main" val="356344394"/>
                    </a:ext>
                  </a:extLst>
                </a:gridCol>
                <a:gridCol w="865629">
                  <a:extLst>
                    <a:ext uri="{9D8B030D-6E8A-4147-A177-3AD203B41FA5}">
                      <a16:colId xmlns:a16="http://schemas.microsoft.com/office/drawing/2014/main" val="1845464848"/>
                    </a:ext>
                  </a:extLst>
                </a:gridCol>
                <a:gridCol w="865629">
                  <a:extLst>
                    <a:ext uri="{9D8B030D-6E8A-4147-A177-3AD203B41FA5}">
                      <a16:colId xmlns:a16="http://schemas.microsoft.com/office/drawing/2014/main" val="3349040255"/>
                    </a:ext>
                  </a:extLst>
                </a:gridCol>
                <a:gridCol w="914400">
                  <a:extLst>
                    <a:ext uri="{9D8B030D-6E8A-4147-A177-3AD203B41FA5}">
                      <a16:colId xmlns:a16="http://schemas.microsoft.com/office/drawing/2014/main" val="2064019326"/>
                    </a:ext>
                  </a:extLst>
                </a:gridCol>
              </a:tblGrid>
              <a:tr h="268742">
                <a:tc rowSpan="2">
                  <a:txBody>
                    <a:bodyPr/>
                    <a:lstStyle/>
                    <a:p>
                      <a:pPr algn="l" fontAlgn="b"/>
                      <a:r>
                        <a:rPr lang="en-US" sz="1100" u="none" strike="noStrike" dirty="0">
                          <a:effectLst/>
                        </a:rPr>
                        <a:t>Top 2 Box</a:t>
                      </a:r>
                      <a:endParaRPr lang="en-US" sz="1100" b="0" i="0" u="none" strike="noStrike" dirty="0">
                        <a:solidFill>
                          <a:srgbClr val="000000"/>
                        </a:solidFill>
                        <a:effectLst/>
                        <a:latin typeface="Calibri" panose="020F0502020204030204" pitchFamily="34" charset="0"/>
                      </a:endParaRPr>
                    </a:p>
                  </a:txBody>
                  <a:tcPr marR="7568" marT="7568"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a:t>
                      </a:r>
                    </a:p>
                    <a:p>
                      <a:pPr algn="ctr" fontAlgn="b"/>
                      <a:r>
                        <a:rPr lang="en-US" sz="1100" b="1" i="0" u="none" strike="noStrike" dirty="0">
                          <a:solidFill>
                            <a:schemeClr val="bg1"/>
                          </a:solidFill>
                          <a:effectLst/>
                          <a:latin typeface="Calibri" panose="020F0502020204030204" pitchFamily="34" charset="0"/>
                        </a:rPr>
                        <a:t>30+ night stay (g)</a:t>
                      </a:r>
                    </a:p>
                  </a:txBody>
                  <a:tcPr marL="7620" marR="7620" marT="7620" marB="0" anchor="ctr"/>
                </a:tc>
                <a:extLst>
                  <a:ext uri="{0D108BD9-81ED-4DB2-BD59-A6C34878D82A}">
                    <a16:rowId xmlns:a16="http://schemas.microsoft.com/office/drawing/2014/main" val="2710192719"/>
                  </a:ext>
                </a:extLst>
              </a:tr>
              <a:tr h="500159">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2459959"/>
                  </a:ext>
                </a:extLst>
              </a:tr>
              <a:tr h="268742">
                <a:tc>
                  <a:txBody>
                    <a:bodyPr/>
                    <a:lstStyle/>
                    <a:p>
                      <a:pPr algn="l" fontAlgn="t"/>
                      <a:r>
                        <a:rPr lang="en-US" sz="900" b="0" i="0" u="none" strike="noStrike" dirty="0">
                          <a:solidFill>
                            <a:schemeClr val="tx1"/>
                          </a:solidFill>
                          <a:effectLst/>
                          <a:latin typeface="Arial" panose="020B0604020202020204" pitchFamily="34" charset="0"/>
                        </a:rPr>
                        <a:t>Offers a relaxing atmosphere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95%</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93%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87%</a:t>
                      </a:r>
                    </a:p>
                  </a:txBody>
                  <a:tcPr marL="9525" marR="9525" marT="9525" marB="0" anchor="ctr"/>
                </a:tc>
                <a:extLst>
                  <a:ext uri="{0D108BD9-81ED-4DB2-BD59-A6C34878D82A}">
                    <a16:rowId xmlns:a16="http://schemas.microsoft.com/office/drawing/2014/main" val="2679217454"/>
                  </a:ext>
                </a:extLst>
              </a:tr>
              <a:tr h="268742">
                <a:tc>
                  <a:txBody>
                    <a:bodyPr/>
                    <a:lstStyle/>
                    <a:p>
                      <a:pPr algn="l" fontAlgn="t"/>
                      <a:r>
                        <a:rPr lang="en-US" sz="900" b="0" i="0" u="none" strike="noStrike" dirty="0">
                          <a:solidFill>
                            <a:schemeClr val="tx1"/>
                          </a:solidFill>
                          <a:effectLst/>
                          <a:latin typeface="Arial" panose="020B0604020202020204" pitchFamily="34" charset="0"/>
                        </a:rPr>
                        <a:t>Is easy to get to by car</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88% </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87% </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90%</a:t>
                      </a:r>
                    </a:p>
                  </a:txBody>
                  <a:tcPr marL="9525" marR="9525" marT="9525" marB="0" anchor="ctr"/>
                </a:tc>
                <a:extLst>
                  <a:ext uri="{0D108BD9-81ED-4DB2-BD59-A6C34878D82A}">
                    <a16:rowId xmlns:a16="http://schemas.microsoft.com/office/drawing/2014/main" val="983453850"/>
                  </a:ext>
                </a:extLst>
              </a:tr>
              <a:tr h="268742">
                <a:tc>
                  <a:txBody>
                    <a:bodyPr/>
                    <a:lstStyle/>
                    <a:p>
                      <a:pPr algn="l" fontAlgn="t"/>
                      <a:r>
                        <a:rPr lang="en-US" sz="900" b="0" i="0" u="none" strike="noStrike" dirty="0">
                          <a:solidFill>
                            <a:schemeClr val="tx1"/>
                          </a:solidFill>
                          <a:effectLst/>
                          <a:latin typeface="Arial" panose="020B0604020202020204" pitchFamily="34" charset="0"/>
                        </a:rPr>
                        <a:t>Has beautiful beaches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98% </a:t>
                      </a:r>
                      <a:r>
                        <a:rPr lang="en-US" sz="900" b="0" i="0" u="none" strike="noStrike" baseline="30000" dirty="0">
                          <a:solidFill>
                            <a:srgbClr val="000000"/>
                          </a:solidFill>
                          <a:effectLst/>
                          <a:latin typeface="Arial" panose="020B0604020202020204" pitchFamily="34" charset="0"/>
                        </a:rPr>
                        <a:t>B C D E F 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91%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90%</a:t>
                      </a:r>
                    </a:p>
                  </a:txBody>
                  <a:tcPr marL="9525" marR="9525" marT="9525" marB="0" anchor="ctr"/>
                </a:tc>
                <a:extLst>
                  <a:ext uri="{0D108BD9-81ED-4DB2-BD59-A6C34878D82A}">
                    <a16:rowId xmlns:a16="http://schemas.microsoft.com/office/drawing/2014/main" val="989483769"/>
                  </a:ext>
                </a:extLst>
              </a:tr>
              <a:tr h="268742">
                <a:tc>
                  <a:txBody>
                    <a:bodyPr/>
                    <a:lstStyle/>
                    <a:p>
                      <a:pPr algn="l" fontAlgn="t"/>
                      <a:r>
                        <a:rPr lang="en-US" sz="900" b="0" i="0" u="none" strike="noStrike" dirty="0">
                          <a:solidFill>
                            <a:schemeClr val="tx1"/>
                          </a:solidFill>
                          <a:effectLst/>
                          <a:latin typeface="Arial" panose="020B0604020202020204" pitchFamily="34" charset="0"/>
                        </a:rPr>
                        <a:t>Has a "family-friendly" atmosphere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92%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93%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extLst>
                  <a:ext uri="{0D108BD9-81ED-4DB2-BD59-A6C34878D82A}">
                    <a16:rowId xmlns:a16="http://schemas.microsoft.com/office/drawing/2014/main" val="1151707100"/>
                  </a:ext>
                </a:extLst>
              </a:tr>
              <a:tr h="268742">
                <a:tc>
                  <a:txBody>
                    <a:bodyPr/>
                    <a:lstStyle/>
                    <a:p>
                      <a:pPr algn="l" fontAlgn="t"/>
                      <a:r>
                        <a:rPr lang="en-US" sz="900" b="0" i="0" u="none" strike="noStrike" dirty="0">
                          <a:solidFill>
                            <a:schemeClr val="tx1"/>
                          </a:solidFill>
                          <a:effectLst/>
                          <a:latin typeface="Arial" panose="020B0604020202020204" pitchFamily="34" charset="0"/>
                        </a:rPr>
                        <a:t>Is a safe destination</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94% </a:t>
                      </a:r>
                      <a:r>
                        <a:rPr lang="en-US" sz="900" b="0" i="0" u="none" strike="noStrike" baseline="30000" dirty="0">
                          <a:solidFill>
                            <a:srgbClr val="000000"/>
                          </a:solidFill>
                          <a:effectLst/>
                          <a:latin typeface="Arial" panose="020B0604020202020204" pitchFamily="34" charset="0"/>
                        </a:rPr>
                        <a:t>B C F 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92%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extLst>
                  <a:ext uri="{0D108BD9-81ED-4DB2-BD59-A6C34878D82A}">
                    <a16:rowId xmlns:a16="http://schemas.microsoft.com/office/drawing/2014/main" val="869355143"/>
                  </a:ext>
                </a:extLst>
              </a:tr>
              <a:tr h="268742">
                <a:tc>
                  <a:txBody>
                    <a:bodyPr/>
                    <a:lstStyle/>
                    <a:p>
                      <a:pPr algn="l" fontAlgn="t"/>
                      <a:r>
                        <a:rPr lang="en-US" sz="900" b="0" i="0" u="none" strike="noStrike" dirty="0">
                          <a:solidFill>
                            <a:schemeClr val="tx1"/>
                          </a:solidFill>
                          <a:effectLst/>
                          <a:latin typeface="Arial" panose="020B0604020202020204" pitchFamily="34" charset="0"/>
                        </a:rPr>
                        <a:t>Has a clean, unspoiled environment</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86%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 </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90%</a:t>
                      </a:r>
                    </a:p>
                  </a:txBody>
                  <a:tcPr marL="9525" marR="9525" marT="9525" marB="0" anchor="ctr"/>
                </a:tc>
                <a:extLst>
                  <a:ext uri="{0D108BD9-81ED-4DB2-BD59-A6C34878D82A}">
                    <a16:rowId xmlns:a16="http://schemas.microsoft.com/office/drawing/2014/main" val="875484483"/>
                  </a:ext>
                </a:extLst>
              </a:tr>
              <a:tr h="268742">
                <a:tc>
                  <a:txBody>
                    <a:bodyPr/>
                    <a:lstStyle/>
                    <a:p>
                      <a:pPr algn="l" fontAlgn="t"/>
                      <a:r>
                        <a:rPr lang="en-US" sz="900" b="0" i="0" u="none" strike="noStrike" dirty="0">
                          <a:solidFill>
                            <a:schemeClr val="tx1"/>
                          </a:solidFill>
                          <a:effectLst/>
                          <a:latin typeface="Arial" panose="020B0604020202020204" pitchFamily="34" charset="0"/>
                        </a:rPr>
                        <a:t> Offers a good vacation value for the money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88% </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85% </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extLst>
                  <a:ext uri="{0D108BD9-81ED-4DB2-BD59-A6C34878D82A}">
                    <a16:rowId xmlns:a16="http://schemas.microsoft.com/office/drawing/2014/main" val="1565607777"/>
                  </a:ext>
                </a:extLst>
              </a:tr>
              <a:tr h="268742">
                <a:tc>
                  <a:txBody>
                    <a:bodyPr/>
                    <a:lstStyle/>
                    <a:p>
                      <a:pPr algn="l" fontAlgn="t"/>
                      <a:r>
                        <a:rPr lang="en-US" sz="900" b="0" i="0" u="none" strike="noStrike" dirty="0">
                          <a:solidFill>
                            <a:schemeClr val="tx1"/>
                          </a:solidFill>
                          <a:effectLst/>
                          <a:latin typeface="Arial" panose="020B0604020202020204" pitchFamily="34" charset="0"/>
                        </a:rPr>
                        <a:t>Offers plenty to see and do</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94% </a:t>
                      </a:r>
                      <a:r>
                        <a:rPr lang="en-US" sz="900" b="0" i="0" u="none" strike="noStrike" baseline="30000" dirty="0">
                          <a:solidFill>
                            <a:srgbClr val="000000"/>
                          </a:solidFill>
                          <a:effectLst/>
                          <a:latin typeface="Arial" panose="020B0604020202020204" pitchFamily="34" charset="0"/>
                        </a:rPr>
                        <a:t>B C E F 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89%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p>
                  </a:txBody>
                  <a:tcPr marL="9525" marR="9525" marT="9525" marB="0" anchor="ctr"/>
                </a:tc>
                <a:extLst>
                  <a:ext uri="{0D108BD9-81ED-4DB2-BD59-A6C34878D82A}">
                    <a16:rowId xmlns:a16="http://schemas.microsoft.com/office/drawing/2014/main" val="198498711"/>
                  </a:ext>
                </a:extLst>
              </a:tr>
              <a:tr h="268742">
                <a:tc>
                  <a:txBody>
                    <a:bodyPr/>
                    <a:lstStyle/>
                    <a:p>
                      <a:pPr algn="l" fontAlgn="t"/>
                      <a:r>
                        <a:rPr lang="en-US" sz="900" b="0" i="0" u="none" strike="noStrike" dirty="0">
                          <a:solidFill>
                            <a:schemeClr val="tx1"/>
                          </a:solidFill>
                          <a:effectLst/>
                          <a:latin typeface="Arial" panose="020B0604020202020204" pitchFamily="34" charset="0"/>
                        </a:rPr>
                        <a:t>Has nice weather</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94% </a:t>
                      </a:r>
                      <a:r>
                        <a:rPr lang="en-US" sz="900" b="0" i="0" u="none" strike="noStrike" baseline="30000" dirty="0">
                          <a:solidFill>
                            <a:srgbClr val="000000"/>
                          </a:solidFill>
                          <a:effectLst/>
                          <a:latin typeface="Arial" panose="020B0604020202020204" pitchFamily="34" charset="0"/>
                        </a:rPr>
                        <a:t>B C 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89% </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extLst>
                  <a:ext uri="{0D108BD9-81ED-4DB2-BD59-A6C34878D82A}">
                    <a16:rowId xmlns:a16="http://schemas.microsoft.com/office/drawing/2014/main" val="716999060"/>
                  </a:ext>
                </a:extLst>
              </a:tr>
              <a:tr h="335928">
                <a:tc>
                  <a:txBody>
                    <a:bodyPr/>
                    <a:lstStyle/>
                    <a:p>
                      <a:pPr algn="l" fontAlgn="t"/>
                      <a:r>
                        <a:rPr lang="en-US" sz="900" b="0" i="0" u="none" strike="noStrike" dirty="0">
                          <a:solidFill>
                            <a:schemeClr val="tx1"/>
                          </a:solidFill>
                          <a:effectLst/>
                          <a:latin typeface="Arial" panose="020B0604020202020204" pitchFamily="34" charset="0"/>
                        </a:rPr>
                        <a:t>Provides warm Southern hospitality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90%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86% </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extLst>
                  <a:ext uri="{0D108BD9-81ED-4DB2-BD59-A6C34878D82A}">
                    <a16:rowId xmlns:a16="http://schemas.microsoft.com/office/drawing/2014/main" val="334977681"/>
                  </a:ext>
                </a:extLst>
              </a:tr>
              <a:tr h="335928">
                <a:tc>
                  <a:txBody>
                    <a:bodyPr/>
                    <a:lstStyle/>
                    <a:p>
                      <a:pPr algn="l" fontAlgn="t"/>
                      <a:r>
                        <a:rPr lang="en-US" sz="900" b="0" i="0" u="none" strike="noStrike" dirty="0">
                          <a:solidFill>
                            <a:schemeClr val="tx1"/>
                          </a:solidFill>
                          <a:effectLst/>
                          <a:latin typeface="Arial" panose="020B0604020202020204" pitchFamily="34" charset="0"/>
                        </a:rPr>
                        <a:t>Has a variety of dining options at several price points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90%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86%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88% </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87%</a:t>
                      </a:r>
                    </a:p>
                  </a:txBody>
                  <a:tcPr marL="9525" marR="9525" marT="9525" marB="0" anchor="ctr"/>
                </a:tc>
                <a:extLst>
                  <a:ext uri="{0D108BD9-81ED-4DB2-BD59-A6C34878D82A}">
                    <a16:rowId xmlns:a16="http://schemas.microsoft.com/office/drawing/2014/main" val="1601876516"/>
                  </a:ext>
                </a:extLst>
              </a:tr>
              <a:tr h="268742">
                <a:tc>
                  <a:txBody>
                    <a:bodyPr/>
                    <a:lstStyle/>
                    <a:p>
                      <a:pPr algn="l" fontAlgn="t"/>
                      <a:r>
                        <a:rPr lang="en-US" sz="900" b="0" i="0" u="none" strike="noStrike" dirty="0">
                          <a:solidFill>
                            <a:schemeClr val="tx1"/>
                          </a:solidFill>
                          <a:effectLst/>
                          <a:latin typeface="Arial" panose="020B0604020202020204" pitchFamily="34" charset="0"/>
                        </a:rPr>
                        <a:t>Has a variety of lodging options at multiple price points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86% </a:t>
                      </a:r>
                      <a:r>
                        <a:rPr lang="en-US" sz="900" b="0" i="0" u="none" strike="noStrike" baseline="30000" dirty="0">
                          <a:solidFill>
                            <a:srgbClr val="000000"/>
                          </a:solidFill>
                          <a:effectLst/>
                          <a:latin typeface="Arial" panose="020B0604020202020204" pitchFamily="34" charset="0"/>
                        </a:rPr>
                        <a:t>B C 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89% </a:t>
                      </a:r>
                      <a:r>
                        <a:rPr lang="en-US" sz="900" b="0" i="0" u="none" strike="noStrike" baseline="30000" dirty="0">
                          <a:solidFill>
                            <a:srgbClr val="000000"/>
                          </a:solidFill>
                          <a:effectLst/>
                          <a:latin typeface="Arial" panose="020B0604020202020204" pitchFamily="34" charset="0"/>
                        </a:rPr>
                        <a:t>B C 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extLst>
                  <a:ext uri="{0D108BD9-81ED-4DB2-BD59-A6C34878D82A}">
                    <a16:rowId xmlns:a16="http://schemas.microsoft.com/office/drawing/2014/main" val="3581314995"/>
                  </a:ext>
                </a:extLst>
              </a:tr>
              <a:tr h="268742">
                <a:tc>
                  <a:txBody>
                    <a:bodyPr/>
                    <a:lstStyle/>
                    <a:p>
                      <a:pPr algn="l" fontAlgn="t"/>
                      <a:r>
                        <a:rPr lang="en-US" sz="900" b="0" i="0" u="none" strike="noStrike" dirty="0">
                          <a:solidFill>
                            <a:schemeClr val="tx1"/>
                          </a:solidFill>
                          <a:effectLst/>
                          <a:latin typeface="Arial" panose="020B0604020202020204" pitchFamily="34" charset="0"/>
                        </a:rPr>
                        <a:t>Has beautiful scenery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96% </a:t>
                      </a:r>
                      <a:r>
                        <a:rPr lang="en-US" sz="900" b="0" i="0" u="none" strike="noStrike" baseline="30000" dirty="0">
                          <a:solidFill>
                            <a:srgbClr val="000000"/>
                          </a:solidFill>
                          <a:effectLst/>
                          <a:latin typeface="Arial" panose="020B0604020202020204" pitchFamily="34" charset="0"/>
                        </a:rPr>
                        <a:t>B C D E 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91%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extLst>
                  <a:ext uri="{0D108BD9-81ED-4DB2-BD59-A6C34878D82A}">
                    <a16:rowId xmlns:a16="http://schemas.microsoft.com/office/drawing/2014/main" val="1498447849"/>
                  </a:ext>
                </a:extLst>
              </a:tr>
              <a:tr h="268742">
                <a:tc>
                  <a:txBody>
                    <a:bodyPr/>
                    <a:lstStyle/>
                    <a:p>
                      <a:pPr algn="l" fontAlgn="t"/>
                      <a:r>
                        <a:rPr lang="en-US" sz="900" b="0" i="0" u="none" strike="noStrike" dirty="0">
                          <a:solidFill>
                            <a:schemeClr val="tx1"/>
                          </a:solidFill>
                          <a:effectLst/>
                          <a:latin typeface="Arial" panose="020B0604020202020204" pitchFamily="34" charset="0"/>
                        </a:rPr>
                        <a:t>Has warm weather</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94% </a:t>
                      </a:r>
                      <a:r>
                        <a:rPr lang="en-US" sz="900" b="0" i="0" u="none" strike="noStrike" baseline="30000" dirty="0">
                          <a:solidFill>
                            <a:srgbClr val="000000"/>
                          </a:solidFill>
                          <a:effectLst/>
                          <a:latin typeface="Arial" panose="020B0604020202020204" pitchFamily="34" charset="0"/>
                        </a:rPr>
                        <a:t>B C 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91% </a:t>
                      </a:r>
                      <a:r>
                        <a:rPr lang="en-US" sz="900" b="0"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73%</a:t>
                      </a:r>
                    </a:p>
                  </a:txBody>
                  <a:tcPr marL="9525" marR="9525" marT="9525" marB="0" anchor="ctr"/>
                </a:tc>
                <a:extLst>
                  <a:ext uri="{0D108BD9-81ED-4DB2-BD59-A6C34878D82A}">
                    <a16:rowId xmlns:a16="http://schemas.microsoft.com/office/drawing/2014/main" val="2902128758"/>
                  </a:ext>
                </a:extLst>
              </a:tr>
            </a:tbl>
          </a:graphicData>
        </a:graphic>
      </p:graphicFrame>
      <p:sp>
        <p:nvSpPr>
          <p:cNvPr id="9" name="TextBox 8">
            <a:extLst>
              <a:ext uri="{FF2B5EF4-FFF2-40B4-BE49-F238E27FC236}">
                <a16:creationId xmlns:a16="http://schemas.microsoft.com/office/drawing/2014/main" id="{827995FD-5496-46EA-9014-431D642B2A28}"/>
              </a:ext>
            </a:extLst>
          </p:cNvPr>
          <p:cNvSpPr txBox="1"/>
          <p:nvPr/>
        </p:nvSpPr>
        <p:spPr>
          <a:xfrm>
            <a:off x="10110159" y="3443116"/>
            <a:ext cx="1845195"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Thinking now about Gulf Shores/Orange Beach, how much do you agree that each of these statements describes the area? Response options: Does not describe at all – 1, 2, 3, 4, Describes extremely well – 5</a:t>
            </a:r>
          </a:p>
        </p:txBody>
      </p:sp>
      <p:sp>
        <p:nvSpPr>
          <p:cNvPr id="10" name="TextBox 9">
            <a:extLst>
              <a:ext uri="{FF2B5EF4-FFF2-40B4-BE49-F238E27FC236}">
                <a16:creationId xmlns:a16="http://schemas.microsoft.com/office/drawing/2014/main" id="{0A55C531-6B3E-42CB-86A6-BFF300B53ECC}"/>
              </a:ext>
            </a:extLst>
          </p:cNvPr>
          <p:cNvSpPr txBox="1"/>
          <p:nvPr/>
        </p:nvSpPr>
        <p:spPr>
          <a:xfrm>
            <a:off x="10074275" y="4530671"/>
            <a:ext cx="1898650" cy="1338828"/>
          </a:xfrm>
          <a:prstGeom prst="rect">
            <a:avLst/>
          </a:prstGeom>
          <a:noFill/>
        </p:spPr>
        <p:txBody>
          <a:bodyPr wrap="square" rtlCol="0">
            <a:spAutoFit/>
          </a:bodyPr>
          <a:lstStyle/>
          <a:p>
            <a:pPr lvl="0">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23482217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5C32632-087A-4D99-94B2-DBBE53B05DEA}"/>
              </a:ext>
            </a:extLst>
          </p:cNvPr>
          <p:cNvSpPr txBox="1"/>
          <p:nvPr/>
        </p:nvSpPr>
        <p:spPr>
          <a:xfrm>
            <a:off x="838199" y="5721205"/>
            <a:ext cx="969606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2BE3F289-0559-4F9B-B7B1-83AEF7A6D106}"/>
              </a:ext>
            </a:extLst>
          </p:cNvPr>
          <p:cNvGraphicFramePr>
            <a:graphicFrameLocks noGrp="1"/>
          </p:cNvGraphicFramePr>
          <p:nvPr>
            <p:extLst>
              <p:ext uri="{D42A27DB-BD31-4B8C-83A1-F6EECF244321}">
                <p14:modId xmlns:p14="http://schemas.microsoft.com/office/powerpoint/2010/main" val="2310429747"/>
              </p:ext>
            </p:extLst>
          </p:nvPr>
        </p:nvGraphicFramePr>
        <p:xfrm>
          <a:off x="862695" y="1444186"/>
          <a:ext cx="10491104" cy="2273978"/>
        </p:xfrm>
        <a:graphic>
          <a:graphicData uri="http://schemas.openxmlformats.org/drawingml/2006/table">
            <a:tbl>
              <a:tblPr firstRow="1" bandRow="1">
                <a:tableStyleId>{5C22544A-7EE6-4342-B048-85BDC9FD1C3A}</a:tableStyleId>
              </a:tblPr>
              <a:tblGrid>
                <a:gridCol w="2612037">
                  <a:extLst>
                    <a:ext uri="{9D8B030D-6E8A-4147-A177-3AD203B41FA5}">
                      <a16:colId xmlns:a16="http://schemas.microsoft.com/office/drawing/2014/main" val="3878107125"/>
                    </a:ext>
                  </a:extLst>
                </a:gridCol>
                <a:gridCol w="1125581">
                  <a:extLst>
                    <a:ext uri="{9D8B030D-6E8A-4147-A177-3AD203B41FA5}">
                      <a16:colId xmlns:a16="http://schemas.microsoft.com/office/drawing/2014/main" val="2182513147"/>
                    </a:ext>
                  </a:extLst>
                </a:gridCol>
                <a:gridCol w="1125581">
                  <a:extLst>
                    <a:ext uri="{9D8B030D-6E8A-4147-A177-3AD203B41FA5}">
                      <a16:colId xmlns:a16="http://schemas.microsoft.com/office/drawing/2014/main" val="1991265478"/>
                    </a:ext>
                  </a:extLst>
                </a:gridCol>
                <a:gridCol w="1125581">
                  <a:extLst>
                    <a:ext uri="{9D8B030D-6E8A-4147-A177-3AD203B41FA5}">
                      <a16:colId xmlns:a16="http://schemas.microsoft.com/office/drawing/2014/main" val="4241871651"/>
                    </a:ext>
                  </a:extLst>
                </a:gridCol>
                <a:gridCol w="1125581">
                  <a:extLst>
                    <a:ext uri="{9D8B030D-6E8A-4147-A177-3AD203B41FA5}">
                      <a16:colId xmlns:a16="http://schemas.microsoft.com/office/drawing/2014/main" val="174409718"/>
                    </a:ext>
                  </a:extLst>
                </a:gridCol>
                <a:gridCol w="1125581">
                  <a:extLst>
                    <a:ext uri="{9D8B030D-6E8A-4147-A177-3AD203B41FA5}">
                      <a16:colId xmlns:a16="http://schemas.microsoft.com/office/drawing/2014/main" val="3309948057"/>
                    </a:ext>
                  </a:extLst>
                </a:gridCol>
                <a:gridCol w="1125581">
                  <a:extLst>
                    <a:ext uri="{9D8B030D-6E8A-4147-A177-3AD203B41FA5}">
                      <a16:colId xmlns:a16="http://schemas.microsoft.com/office/drawing/2014/main" val="2739451605"/>
                    </a:ext>
                  </a:extLst>
                </a:gridCol>
                <a:gridCol w="1125581">
                  <a:extLst>
                    <a:ext uri="{9D8B030D-6E8A-4147-A177-3AD203B41FA5}">
                      <a16:colId xmlns:a16="http://schemas.microsoft.com/office/drawing/2014/main" val="1182171164"/>
                    </a:ext>
                  </a:extLst>
                </a:gridCol>
              </a:tblGrid>
              <a:tr h="174976">
                <a:tc rowSpan="2">
                  <a:txBody>
                    <a:bodyPr/>
                    <a:lstStyle/>
                    <a:p>
                      <a:pPr algn="l" fontAlgn="b"/>
                      <a:r>
                        <a:rPr lang="en-US" sz="1100" u="none" strike="noStrike" dirty="0">
                          <a:effectLst/>
                        </a:rPr>
                        <a:t>Overall experience</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1389939306"/>
                  </a:ext>
                </a:extLst>
              </a:tr>
              <a:tr h="705783">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58922127"/>
                  </a:ext>
                </a:extLst>
              </a:tr>
              <a:tr h="243535">
                <a:tc>
                  <a:txBody>
                    <a:bodyPr/>
                    <a:lstStyle/>
                    <a:p>
                      <a:pPr algn="l" fontAlgn="b"/>
                      <a:r>
                        <a:rPr lang="en-US" sz="1100" b="1" u="none" strike="noStrike" dirty="0">
                          <a:effectLst/>
                        </a:rPr>
                        <a:t>Top 2 Box Rating</a:t>
                      </a:r>
                      <a:endParaRPr lang="en-US" sz="1100" b="1"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900" b="1" i="0" u="none" strike="noStrike" dirty="0">
                          <a:solidFill>
                            <a:schemeClr val="tx1"/>
                          </a:solidFill>
                          <a:effectLst/>
                          <a:latin typeface="Arial" panose="020B0604020202020204" pitchFamily="34" charset="0"/>
                        </a:rPr>
                        <a:t>94% </a:t>
                      </a:r>
                      <a:r>
                        <a:rPr lang="en-US" sz="900" b="1"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b"/>
                      <a:r>
                        <a:rPr lang="en-US" sz="900" b="1" i="0" u="none" strike="noStrike" dirty="0">
                          <a:solidFill>
                            <a:schemeClr val="tx1"/>
                          </a:solidFill>
                          <a:effectLst/>
                          <a:latin typeface="Arial" panose="020B0604020202020204" pitchFamily="34" charset="0"/>
                        </a:rPr>
                        <a:t>55%</a:t>
                      </a:r>
                    </a:p>
                  </a:txBody>
                  <a:tcPr marL="9525" marR="9525" marT="9525" marB="0" anchor="ctr"/>
                </a:tc>
                <a:tc>
                  <a:txBody>
                    <a:bodyPr/>
                    <a:lstStyle/>
                    <a:p>
                      <a:pPr algn="ctr" fontAlgn="b"/>
                      <a:r>
                        <a:rPr lang="en-US" sz="900" b="1" i="0" u="none" strike="noStrike" dirty="0">
                          <a:solidFill>
                            <a:schemeClr val="tx1"/>
                          </a:solidFill>
                          <a:effectLst/>
                          <a:latin typeface="Arial" panose="020B0604020202020204" pitchFamily="34" charset="0"/>
                        </a:rPr>
                        <a:t>70%</a:t>
                      </a:r>
                    </a:p>
                  </a:txBody>
                  <a:tcPr marL="9525" marR="9525" marT="9525" marB="0" anchor="ctr"/>
                </a:tc>
                <a:tc>
                  <a:txBody>
                    <a:bodyPr/>
                    <a:lstStyle/>
                    <a:p>
                      <a:pPr algn="ctr" fontAlgn="b"/>
                      <a:r>
                        <a:rPr lang="en-US" sz="900" b="1" i="0" u="none" strike="noStrike" dirty="0">
                          <a:solidFill>
                            <a:schemeClr val="tx1"/>
                          </a:solidFill>
                          <a:effectLst/>
                          <a:latin typeface="Arial" panose="020B0604020202020204" pitchFamily="34" charset="0"/>
                        </a:rPr>
                        <a:t>90% </a:t>
                      </a:r>
                      <a:r>
                        <a:rPr lang="en-US" sz="900" b="1" i="0" u="none" strike="noStrike" baseline="30000" dirty="0">
                          <a:solidFill>
                            <a:schemeClr val="tx1"/>
                          </a:solidFill>
                          <a:effectLst/>
                          <a:latin typeface="Arial" panose="020B0604020202020204" pitchFamily="34" charset="0"/>
                        </a:rPr>
                        <a:t>B C</a:t>
                      </a:r>
                    </a:p>
                  </a:txBody>
                  <a:tcPr marL="9525" marR="9525" marT="9525" marB="0" anchor="ctr"/>
                </a:tc>
                <a:tc>
                  <a:txBody>
                    <a:bodyPr/>
                    <a:lstStyle/>
                    <a:p>
                      <a:pPr algn="ctr" fontAlgn="b"/>
                      <a:r>
                        <a:rPr lang="en-US" sz="900" b="1" i="0" u="none" strike="noStrike" dirty="0">
                          <a:solidFill>
                            <a:schemeClr val="tx1"/>
                          </a:solidFill>
                          <a:effectLst/>
                          <a:latin typeface="Arial" panose="020B0604020202020204" pitchFamily="34" charset="0"/>
                        </a:rPr>
                        <a:t>83%</a:t>
                      </a:r>
                    </a:p>
                  </a:txBody>
                  <a:tcPr marL="9525" marR="9525" marT="9525" marB="0" anchor="ctr"/>
                </a:tc>
                <a:tc>
                  <a:txBody>
                    <a:bodyPr/>
                    <a:lstStyle/>
                    <a:p>
                      <a:pPr algn="ctr" fontAlgn="b"/>
                      <a:r>
                        <a:rPr lang="en-US" sz="900" b="1" i="0" u="none" strike="noStrike" dirty="0">
                          <a:solidFill>
                            <a:schemeClr val="tx1"/>
                          </a:solidFill>
                          <a:effectLst/>
                          <a:latin typeface="Arial" panose="020B0604020202020204" pitchFamily="34" charset="0"/>
                        </a:rPr>
                        <a:t>88% </a:t>
                      </a:r>
                      <a:r>
                        <a:rPr lang="en-US" sz="900" b="1"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b"/>
                      <a:r>
                        <a:rPr lang="en-US" sz="900" b="1" i="0" u="none" strike="noStrike">
                          <a:solidFill>
                            <a:schemeClr val="tx1"/>
                          </a:solidFill>
                          <a:effectLst/>
                          <a:latin typeface="Arial" panose="020B0604020202020204" pitchFamily="34" charset="0"/>
                        </a:rPr>
                        <a:t>83% </a:t>
                      </a:r>
                      <a:r>
                        <a:rPr lang="en-US" sz="900" b="0" i="0" u="none" strike="noStrike" baseline="30000">
                          <a:solidFill>
                            <a:schemeClr val="tx1"/>
                          </a:solidFill>
                          <a:effectLst/>
                          <a:latin typeface="Arial" panose="020B0604020202020204" pitchFamily="34" charset="0"/>
                        </a:rPr>
                        <a:t>B C</a:t>
                      </a:r>
                      <a:endParaRPr lang="en-US" sz="900" b="1" i="0" u="none" strike="noStrike" dirty="0">
                        <a:solidFill>
                          <a:schemeClr val="tx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255786346"/>
                  </a:ext>
                </a:extLst>
              </a:tr>
              <a:tr h="243535">
                <a:tc>
                  <a:txBody>
                    <a:bodyPr/>
                    <a:lstStyle/>
                    <a:p>
                      <a:pPr algn="l" fontAlgn="b"/>
                      <a:r>
                        <a:rPr lang="en-US" sz="1100" u="none" strike="noStrike" dirty="0">
                          <a:effectLst/>
                        </a:rPr>
                        <a:t>5 (Excellent)</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42% </a:t>
                      </a:r>
                      <a:r>
                        <a:rPr lang="en-US" sz="900" b="0"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28%</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43%</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49% </a:t>
                      </a:r>
                      <a:r>
                        <a:rPr lang="en-US" sz="900" b="0"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20%</a:t>
                      </a:r>
                    </a:p>
                  </a:txBody>
                  <a:tcPr marL="9525" marR="9525" marT="9525" marB="0" anchor="ctr"/>
                </a:tc>
                <a:extLst>
                  <a:ext uri="{0D108BD9-81ED-4DB2-BD59-A6C34878D82A}">
                    <a16:rowId xmlns:a16="http://schemas.microsoft.com/office/drawing/2014/main" val="1725166082"/>
                  </a:ext>
                </a:extLst>
              </a:tr>
              <a:tr h="243535">
                <a:tc>
                  <a:txBody>
                    <a:bodyPr/>
                    <a:lstStyle/>
                    <a:p>
                      <a:pPr algn="l" fontAlgn="b"/>
                      <a:r>
                        <a:rPr lang="en-US" sz="1100" u="none" strike="noStrike" dirty="0">
                          <a:effectLst/>
                        </a:rPr>
                        <a:t>4 (Very good)</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51% </a:t>
                      </a:r>
                      <a:r>
                        <a:rPr lang="en-US" sz="900" b="0" i="0" u="none" strike="noStrike" baseline="30000" dirty="0">
                          <a:solidFill>
                            <a:schemeClr val="tx1"/>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53% </a:t>
                      </a:r>
                      <a:r>
                        <a:rPr lang="en-US" sz="900" b="0" i="0" u="none" strike="noStrike" baseline="30000" dirty="0">
                          <a:solidFill>
                            <a:schemeClr val="tx1"/>
                          </a:solidFill>
                          <a:effectLst/>
                          <a:latin typeface="Arial" panose="020B0604020202020204" pitchFamily="34" charset="0"/>
                        </a:rPr>
                        <a:t>B C</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39%</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63% </a:t>
                      </a:r>
                      <a:r>
                        <a:rPr lang="en-US" sz="900" b="0" i="0" u="none" strike="noStrike" baseline="30000" dirty="0">
                          <a:solidFill>
                            <a:schemeClr val="tx1"/>
                          </a:solidFill>
                          <a:effectLst/>
                          <a:latin typeface="Arial" panose="020B0604020202020204" pitchFamily="34" charset="0"/>
                        </a:rPr>
                        <a:t>B C</a:t>
                      </a:r>
                    </a:p>
                  </a:txBody>
                  <a:tcPr marL="9525" marR="9525" marT="9525" marB="0" anchor="ctr"/>
                </a:tc>
                <a:extLst>
                  <a:ext uri="{0D108BD9-81ED-4DB2-BD59-A6C34878D82A}">
                    <a16:rowId xmlns:a16="http://schemas.microsoft.com/office/drawing/2014/main" val="1688932875"/>
                  </a:ext>
                </a:extLst>
              </a:tr>
              <a:tr h="243535">
                <a:tc>
                  <a:txBody>
                    <a:bodyPr/>
                    <a:lstStyle/>
                    <a:p>
                      <a:pPr algn="l" fontAlgn="b"/>
                      <a:r>
                        <a:rPr lang="en-US" sz="1100" u="none" strike="noStrike" dirty="0">
                          <a:effectLst/>
                        </a:rPr>
                        <a:t>3 (Good)</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36% </a:t>
                      </a:r>
                      <a:r>
                        <a:rPr lang="en-US" sz="900" b="0" i="0" u="none" strike="noStrike" baseline="30000" dirty="0">
                          <a:solidFill>
                            <a:schemeClr val="tx1"/>
                          </a:solidFill>
                          <a:effectLst/>
                          <a:latin typeface="Arial" panose="020B0604020202020204" pitchFamily="34" charset="0"/>
                        </a:rPr>
                        <a:t>A D F</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22%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2199743620"/>
                  </a:ext>
                </a:extLst>
              </a:tr>
              <a:tr h="174976">
                <a:tc>
                  <a:txBody>
                    <a:bodyPr/>
                    <a:lstStyle/>
                    <a:p>
                      <a:pPr algn="l" fontAlgn="b"/>
                      <a:r>
                        <a:rPr lang="en-US" sz="1100" u="none" strike="noStrike" dirty="0">
                          <a:effectLst/>
                        </a:rPr>
                        <a:t>2 (Fair)</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7%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8%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 </a:t>
                      </a:r>
                      <a:r>
                        <a:rPr lang="en-US" sz="900" b="0" i="0" u="none" strike="noStrike" baseline="30000" dirty="0">
                          <a:solidFill>
                            <a:schemeClr val="tx1"/>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a:t>
                      </a:r>
                    </a:p>
                  </a:txBody>
                  <a:tcPr marL="9525" marR="9525" marT="9525" marB="0" anchor="ctr"/>
                </a:tc>
                <a:extLst>
                  <a:ext uri="{0D108BD9-81ED-4DB2-BD59-A6C34878D82A}">
                    <a16:rowId xmlns:a16="http://schemas.microsoft.com/office/drawing/2014/main" val="2257526171"/>
                  </a:ext>
                </a:extLst>
              </a:tr>
              <a:tr h="243535">
                <a:tc>
                  <a:txBody>
                    <a:bodyPr/>
                    <a:lstStyle/>
                    <a:p>
                      <a:pPr algn="l" fontAlgn="b"/>
                      <a:r>
                        <a:rPr lang="en-US" sz="1100" u="none" strike="noStrike" dirty="0">
                          <a:effectLst/>
                        </a:rPr>
                        <a:t>1 (Poor)</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1760339966"/>
                  </a:ext>
                </a:extLst>
              </a:tr>
            </a:tbl>
          </a:graphicData>
        </a:graphic>
      </p:graphicFrame>
      <p:graphicFrame>
        <p:nvGraphicFramePr>
          <p:cNvPr id="9" name="Table 8">
            <a:extLst>
              <a:ext uri="{FF2B5EF4-FFF2-40B4-BE49-F238E27FC236}">
                <a16:creationId xmlns:a16="http://schemas.microsoft.com/office/drawing/2014/main" id="{56A1A72C-1FBE-442B-AC16-909D2DA7C8D2}"/>
              </a:ext>
            </a:extLst>
          </p:cNvPr>
          <p:cNvGraphicFramePr>
            <a:graphicFrameLocks noGrp="1"/>
          </p:cNvGraphicFramePr>
          <p:nvPr>
            <p:extLst>
              <p:ext uri="{D42A27DB-BD31-4B8C-83A1-F6EECF244321}">
                <p14:modId xmlns:p14="http://schemas.microsoft.com/office/powerpoint/2010/main" val="2425820637"/>
              </p:ext>
            </p:extLst>
          </p:nvPr>
        </p:nvGraphicFramePr>
        <p:xfrm>
          <a:off x="838199" y="3768261"/>
          <a:ext cx="10491104" cy="1987010"/>
        </p:xfrm>
        <a:graphic>
          <a:graphicData uri="http://schemas.openxmlformats.org/drawingml/2006/table">
            <a:tbl>
              <a:tblPr firstRow="1" bandRow="1">
                <a:tableStyleId>{5C22544A-7EE6-4342-B048-85BDC9FD1C3A}</a:tableStyleId>
              </a:tblPr>
              <a:tblGrid>
                <a:gridCol w="2619583">
                  <a:extLst>
                    <a:ext uri="{9D8B030D-6E8A-4147-A177-3AD203B41FA5}">
                      <a16:colId xmlns:a16="http://schemas.microsoft.com/office/drawing/2014/main" val="3713476978"/>
                    </a:ext>
                  </a:extLst>
                </a:gridCol>
                <a:gridCol w="1124503">
                  <a:extLst>
                    <a:ext uri="{9D8B030D-6E8A-4147-A177-3AD203B41FA5}">
                      <a16:colId xmlns:a16="http://schemas.microsoft.com/office/drawing/2014/main" val="4029787203"/>
                    </a:ext>
                  </a:extLst>
                </a:gridCol>
                <a:gridCol w="1124503">
                  <a:extLst>
                    <a:ext uri="{9D8B030D-6E8A-4147-A177-3AD203B41FA5}">
                      <a16:colId xmlns:a16="http://schemas.microsoft.com/office/drawing/2014/main" val="3005813251"/>
                    </a:ext>
                  </a:extLst>
                </a:gridCol>
                <a:gridCol w="1124503">
                  <a:extLst>
                    <a:ext uri="{9D8B030D-6E8A-4147-A177-3AD203B41FA5}">
                      <a16:colId xmlns:a16="http://schemas.microsoft.com/office/drawing/2014/main" val="2408803983"/>
                    </a:ext>
                  </a:extLst>
                </a:gridCol>
                <a:gridCol w="1124503">
                  <a:extLst>
                    <a:ext uri="{9D8B030D-6E8A-4147-A177-3AD203B41FA5}">
                      <a16:colId xmlns:a16="http://schemas.microsoft.com/office/drawing/2014/main" val="3066179434"/>
                    </a:ext>
                  </a:extLst>
                </a:gridCol>
                <a:gridCol w="1124503">
                  <a:extLst>
                    <a:ext uri="{9D8B030D-6E8A-4147-A177-3AD203B41FA5}">
                      <a16:colId xmlns:a16="http://schemas.microsoft.com/office/drawing/2014/main" val="2405699169"/>
                    </a:ext>
                  </a:extLst>
                </a:gridCol>
                <a:gridCol w="1124503">
                  <a:extLst>
                    <a:ext uri="{9D8B030D-6E8A-4147-A177-3AD203B41FA5}">
                      <a16:colId xmlns:a16="http://schemas.microsoft.com/office/drawing/2014/main" val="3241670840"/>
                    </a:ext>
                  </a:extLst>
                </a:gridCol>
                <a:gridCol w="1124503">
                  <a:extLst>
                    <a:ext uri="{9D8B030D-6E8A-4147-A177-3AD203B41FA5}">
                      <a16:colId xmlns:a16="http://schemas.microsoft.com/office/drawing/2014/main" val="4205902551"/>
                    </a:ext>
                  </a:extLst>
                </a:gridCol>
              </a:tblGrid>
              <a:tr h="131280">
                <a:tc rowSpan="2">
                  <a:txBody>
                    <a:bodyPr/>
                    <a:lstStyle/>
                    <a:p>
                      <a:pPr algn="l" fontAlgn="b"/>
                      <a:r>
                        <a:rPr lang="en-US" sz="1100" u="none" strike="noStrike" dirty="0">
                          <a:effectLst/>
                        </a:rPr>
                        <a:t>Likelihood to recommend</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4061239977"/>
                  </a:ext>
                </a:extLst>
              </a:tr>
              <a:tr h="402617">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10944443"/>
                  </a:ext>
                </a:extLst>
              </a:tr>
              <a:tr h="212617">
                <a:tc>
                  <a:txBody>
                    <a:bodyPr/>
                    <a:lstStyle/>
                    <a:p>
                      <a:pPr algn="l" fontAlgn="b"/>
                      <a:r>
                        <a:rPr lang="en-US" sz="1100" b="1" u="none" strike="noStrike" dirty="0">
                          <a:effectLst/>
                        </a:rPr>
                        <a:t>Top 2 Box Rating</a:t>
                      </a:r>
                      <a:endParaRPr lang="en-US" sz="1100" b="1"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1" i="0" u="none" strike="noStrike" dirty="0">
                          <a:solidFill>
                            <a:schemeClr val="tx1"/>
                          </a:solidFill>
                          <a:effectLst/>
                          <a:latin typeface="Arial" panose="020B0604020202020204" pitchFamily="34" charset="0"/>
                        </a:rPr>
                        <a:t>95% </a:t>
                      </a:r>
                      <a:r>
                        <a:rPr lang="en-US" sz="900" b="1" i="0" u="none" strike="noStrike" baseline="30000" dirty="0">
                          <a:solidFill>
                            <a:schemeClr val="tx1"/>
                          </a:solidFill>
                          <a:effectLst/>
                          <a:latin typeface="Arial" panose="020B0604020202020204" pitchFamily="34" charset="0"/>
                        </a:rPr>
                        <a:t>B C</a:t>
                      </a:r>
                    </a:p>
                  </a:txBody>
                  <a:tcPr marL="9525" marR="9525" marT="9525" marB="0" anchor="ctr"/>
                </a:tc>
                <a:tc>
                  <a:txBody>
                    <a:bodyPr/>
                    <a:lstStyle/>
                    <a:p>
                      <a:pPr algn="ctr" fontAlgn="t"/>
                      <a:r>
                        <a:rPr lang="en-US" sz="900" b="1" i="0" u="none" strike="noStrike" dirty="0">
                          <a:solidFill>
                            <a:schemeClr val="tx1"/>
                          </a:solidFill>
                          <a:effectLst/>
                          <a:latin typeface="Arial" panose="020B0604020202020204" pitchFamily="34" charset="0"/>
                        </a:rPr>
                        <a:t>70%</a:t>
                      </a:r>
                    </a:p>
                  </a:txBody>
                  <a:tcPr marL="9525" marR="9525" marT="9525" marB="0" anchor="ctr"/>
                </a:tc>
                <a:tc>
                  <a:txBody>
                    <a:bodyPr/>
                    <a:lstStyle/>
                    <a:p>
                      <a:pPr algn="ctr" fontAlgn="t"/>
                      <a:r>
                        <a:rPr lang="en-US" sz="900" b="1" i="0" u="none" strike="noStrike" dirty="0">
                          <a:solidFill>
                            <a:schemeClr val="tx1"/>
                          </a:solidFill>
                          <a:effectLst/>
                          <a:latin typeface="Arial" panose="020B0604020202020204" pitchFamily="34" charset="0"/>
                        </a:rPr>
                        <a:t>81%</a:t>
                      </a:r>
                    </a:p>
                  </a:txBody>
                  <a:tcPr marL="9525" marR="9525" marT="9525" marB="0" anchor="ctr"/>
                </a:tc>
                <a:tc>
                  <a:txBody>
                    <a:bodyPr/>
                    <a:lstStyle/>
                    <a:p>
                      <a:pPr algn="ctr" fontAlgn="t"/>
                      <a:r>
                        <a:rPr lang="en-US" sz="900" b="1" i="0" u="none" strike="noStrike" dirty="0">
                          <a:solidFill>
                            <a:schemeClr val="tx1"/>
                          </a:solidFill>
                          <a:effectLst/>
                          <a:latin typeface="Arial" panose="020B0604020202020204" pitchFamily="34" charset="0"/>
                        </a:rPr>
                        <a:t>96% </a:t>
                      </a:r>
                      <a:r>
                        <a:rPr lang="en-US" sz="900" b="1" i="0" u="none" strike="noStrike" baseline="30000" dirty="0">
                          <a:solidFill>
                            <a:schemeClr val="tx1"/>
                          </a:solidFill>
                          <a:effectLst/>
                          <a:latin typeface="Arial" panose="020B0604020202020204" pitchFamily="34" charset="0"/>
                        </a:rPr>
                        <a:t>B C</a:t>
                      </a:r>
                    </a:p>
                  </a:txBody>
                  <a:tcPr marL="9525" marR="9525" marT="9525" marB="0" anchor="ctr"/>
                </a:tc>
                <a:tc>
                  <a:txBody>
                    <a:bodyPr/>
                    <a:lstStyle/>
                    <a:p>
                      <a:pPr algn="ctr" fontAlgn="t"/>
                      <a:r>
                        <a:rPr lang="en-US" sz="900" b="1" i="0" u="none" strike="noStrike" dirty="0">
                          <a:solidFill>
                            <a:schemeClr val="tx1"/>
                          </a:solidFill>
                          <a:effectLst/>
                          <a:latin typeface="Arial" panose="020B0604020202020204" pitchFamily="34" charset="0"/>
                        </a:rPr>
                        <a:t>83%</a:t>
                      </a:r>
                    </a:p>
                  </a:txBody>
                  <a:tcPr marL="9525" marR="9525" marT="9525" marB="0" anchor="ctr"/>
                </a:tc>
                <a:tc>
                  <a:txBody>
                    <a:bodyPr/>
                    <a:lstStyle/>
                    <a:p>
                      <a:pPr algn="ctr" fontAlgn="t"/>
                      <a:r>
                        <a:rPr lang="en-US" sz="900" b="1" i="0" u="none" strike="noStrike" dirty="0">
                          <a:solidFill>
                            <a:schemeClr val="tx1"/>
                          </a:solidFill>
                          <a:effectLst/>
                          <a:latin typeface="Arial" panose="020B0604020202020204" pitchFamily="34" charset="0"/>
                        </a:rPr>
                        <a:t>91% </a:t>
                      </a:r>
                      <a:r>
                        <a:rPr lang="en-US" sz="900" b="1"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t"/>
                      <a:r>
                        <a:rPr lang="en-US" sz="900" b="1" i="0" u="none" strike="noStrike" dirty="0">
                          <a:solidFill>
                            <a:schemeClr val="tx1"/>
                          </a:solidFill>
                          <a:effectLst/>
                          <a:latin typeface="Arial" panose="020B0604020202020204" pitchFamily="34" charset="0"/>
                        </a:rPr>
                        <a:t>90%</a:t>
                      </a:r>
                    </a:p>
                  </a:txBody>
                  <a:tcPr marL="9525" marR="9525" marT="9525" marB="0" anchor="ctr"/>
                </a:tc>
                <a:extLst>
                  <a:ext uri="{0D108BD9-81ED-4DB2-BD59-A6C34878D82A}">
                    <a16:rowId xmlns:a16="http://schemas.microsoft.com/office/drawing/2014/main" val="1806551377"/>
                  </a:ext>
                </a:extLst>
              </a:tr>
              <a:tr h="212617">
                <a:tc>
                  <a:txBody>
                    <a:bodyPr/>
                    <a:lstStyle/>
                    <a:p>
                      <a:pPr algn="l" fontAlgn="b"/>
                      <a:r>
                        <a:rPr lang="en-US" sz="1100" u="none" strike="noStrike" dirty="0">
                          <a:effectLst/>
                        </a:rPr>
                        <a:t>5 (Extremely likely)</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72% </a:t>
                      </a:r>
                      <a:r>
                        <a:rPr lang="en-US" sz="900" b="0"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44%</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62% </a:t>
                      </a:r>
                      <a:r>
                        <a:rPr lang="en-US" sz="900" b="0"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64% </a:t>
                      </a:r>
                      <a:r>
                        <a:rPr lang="en-US" sz="900" b="0" i="0" u="none" strike="noStrike" baseline="30000" dirty="0">
                          <a:solidFill>
                            <a:schemeClr val="tx1"/>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61%</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57%</a:t>
                      </a:r>
                    </a:p>
                  </a:txBody>
                  <a:tcPr marL="9525" marR="9525" marT="9525" marB="0" anchor="ctr"/>
                </a:tc>
                <a:extLst>
                  <a:ext uri="{0D108BD9-81ED-4DB2-BD59-A6C34878D82A}">
                    <a16:rowId xmlns:a16="http://schemas.microsoft.com/office/drawing/2014/main" val="193799118"/>
                  </a:ext>
                </a:extLst>
              </a:tr>
              <a:tr h="131280">
                <a:tc>
                  <a:txBody>
                    <a:bodyPr/>
                    <a:lstStyle/>
                    <a:p>
                      <a:pPr algn="l" fontAlgn="b"/>
                      <a:r>
                        <a:rPr lang="en-US" sz="1100" u="none" strike="noStrike" dirty="0">
                          <a:effectLst/>
                        </a:rPr>
                        <a:t>4</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22%</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26%</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32%</a:t>
                      </a:r>
                      <a:br>
                        <a:rPr lang="en-US" sz="900" b="0" i="0" u="none" strike="noStrike" dirty="0">
                          <a:solidFill>
                            <a:schemeClr val="tx1"/>
                          </a:solidFill>
                          <a:effectLst/>
                          <a:latin typeface="Arial" panose="020B0604020202020204" pitchFamily="34" charset="0"/>
                        </a:rPr>
                      </a:br>
                      <a:r>
                        <a:rPr lang="en-US" sz="900" b="0" i="0" u="none" strike="noStrike" baseline="30000" dirty="0">
                          <a:solidFill>
                            <a:schemeClr val="tx1"/>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33%</a:t>
                      </a:r>
                    </a:p>
                  </a:txBody>
                  <a:tcPr marL="9525" marR="9525" marT="9525" marB="0" anchor="ctr"/>
                </a:tc>
                <a:extLst>
                  <a:ext uri="{0D108BD9-81ED-4DB2-BD59-A6C34878D82A}">
                    <a16:rowId xmlns:a16="http://schemas.microsoft.com/office/drawing/2014/main" val="226004602"/>
                  </a:ext>
                </a:extLst>
              </a:tr>
              <a:tr h="212617">
                <a:tc>
                  <a:txBody>
                    <a:bodyPr/>
                    <a:lstStyle/>
                    <a:p>
                      <a:pPr algn="l" fontAlgn="b"/>
                      <a:r>
                        <a:rPr lang="en-US" sz="1100" u="none" strike="noStrike" dirty="0">
                          <a:effectLst/>
                        </a:rPr>
                        <a:t>3</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19%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14%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2425029727"/>
                  </a:ext>
                </a:extLst>
              </a:tr>
              <a:tr h="212617">
                <a:tc>
                  <a:txBody>
                    <a:bodyPr/>
                    <a:lstStyle/>
                    <a:p>
                      <a:pPr algn="l"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6%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3%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3240544643"/>
                  </a:ext>
                </a:extLst>
              </a:tr>
              <a:tr h="212617">
                <a:tc>
                  <a:txBody>
                    <a:bodyPr/>
                    <a:lstStyle/>
                    <a:p>
                      <a:pPr algn="l" fontAlgn="b"/>
                      <a:r>
                        <a:rPr lang="en-US" sz="1100" u="none" strike="noStrike" dirty="0">
                          <a:effectLst/>
                        </a:rPr>
                        <a:t>1 (Not at all likely)</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4% </a:t>
                      </a:r>
                      <a:r>
                        <a:rPr lang="en-US" sz="900" b="0" i="0" u="none" strike="noStrike" baseline="30000" dirty="0">
                          <a:solidFill>
                            <a:schemeClr val="tx1"/>
                          </a:solidFill>
                          <a:effectLst/>
                          <a:latin typeface="Arial" panose="020B0604020202020204" pitchFamily="34" charset="0"/>
                        </a:rPr>
                        <a:t>A D</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2% </a:t>
                      </a:r>
                      <a:r>
                        <a:rPr lang="en-US" sz="900" b="0" i="0" u="none" strike="noStrike" baseline="30000" dirty="0">
                          <a:solidFill>
                            <a:schemeClr val="tx1"/>
                          </a:solidFill>
                          <a:effectLst/>
                          <a:latin typeface="Arial" panose="020B0604020202020204" pitchFamily="34" charset="0"/>
                        </a:rPr>
                        <a:t>A</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chemeClr val="tx1"/>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1962921074"/>
                  </a:ext>
                </a:extLst>
              </a:tr>
            </a:tbl>
          </a:graphicData>
        </a:graphic>
      </p:graphicFrame>
      <p:sp>
        <p:nvSpPr>
          <p:cNvPr id="10" name="TextBox 9">
            <a:extLst>
              <a:ext uri="{FF2B5EF4-FFF2-40B4-BE49-F238E27FC236}">
                <a16:creationId xmlns:a16="http://schemas.microsoft.com/office/drawing/2014/main" id="{66956D94-FE7F-4EEB-AC1A-01ECDEDAEB1E}"/>
              </a:ext>
            </a:extLst>
          </p:cNvPr>
          <p:cNvSpPr txBox="1"/>
          <p:nvPr/>
        </p:nvSpPr>
        <p:spPr>
          <a:xfrm>
            <a:off x="838200" y="6023536"/>
            <a:ext cx="903219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Thinking about your overall experience in Gulf Shores/Orange Beach during your trip, would you say it was…? Response options: Poor, Fair, Good, Very good, Excellent</a:t>
            </a:r>
          </a:p>
        </p:txBody>
      </p:sp>
      <p:sp>
        <p:nvSpPr>
          <p:cNvPr id="11" name="TextBox 10">
            <a:extLst>
              <a:ext uri="{FF2B5EF4-FFF2-40B4-BE49-F238E27FC236}">
                <a16:creationId xmlns:a16="http://schemas.microsoft.com/office/drawing/2014/main" id="{A4741BC7-421E-44D4-A354-1C53B1A7D427}"/>
              </a:ext>
            </a:extLst>
          </p:cNvPr>
          <p:cNvSpPr txBox="1"/>
          <p:nvPr/>
        </p:nvSpPr>
        <p:spPr>
          <a:xfrm>
            <a:off x="838199" y="6175984"/>
            <a:ext cx="9920129"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How likely are you to recommend Gulf Shores/Orange Beach to your friends or family as a destination to visit for a leisure trip? Response options: Not at all likely– 1, 2, 3, 4, Extremely likely – 5</a:t>
            </a:r>
          </a:p>
        </p:txBody>
      </p:sp>
    </p:spTree>
    <p:extLst>
      <p:ext uri="{BB962C8B-B14F-4D97-AF65-F5344CB8AC3E}">
        <p14:creationId xmlns:p14="http://schemas.microsoft.com/office/powerpoint/2010/main" val="14104897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669BF-BE0F-43D8-97C3-6F9CB8FD40CC}"/>
              </a:ext>
            </a:extLst>
          </p:cNvPr>
          <p:cNvSpPr>
            <a:spLocks noGrp="1"/>
          </p:cNvSpPr>
          <p:nvPr>
            <p:ph type="title"/>
          </p:nvPr>
        </p:nvSpPr>
        <p:spPr/>
        <p:txBody>
          <a:bodyPr/>
          <a:lstStyle/>
          <a:p>
            <a:r>
              <a:rPr lang="en-US" dirty="0">
                <a:solidFill>
                  <a:schemeClr val="tx2"/>
                </a:solidFill>
              </a:rPr>
              <a:t>Comparing Target to Other Travelers</a:t>
            </a:r>
          </a:p>
        </p:txBody>
      </p:sp>
      <p:graphicFrame>
        <p:nvGraphicFramePr>
          <p:cNvPr id="6" name="Content Placeholder 5">
            <a:extLst>
              <a:ext uri="{FF2B5EF4-FFF2-40B4-BE49-F238E27FC236}">
                <a16:creationId xmlns:a16="http://schemas.microsoft.com/office/drawing/2014/main" id="{C37F4B7E-127E-4838-B55B-A9064CDFB8F7}"/>
              </a:ext>
            </a:extLst>
          </p:cNvPr>
          <p:cNvGraphicFramePr>
            <a:graphicFrameLocks noGrp="1"/>
          </p:cNvGraphicFramePr>
          <p:nvPr>
            <p:ph idx="1"/>
            <p:extLst>
              <p:ext uri="{D42A27DB-BD31-4B8C-83A1-F6EECF244321}">
                <p14:modId xmlns:p14="http://schemas.microsoft.com/office/powerpoint/2010/main" val="78292222"/>
              </p:ext>
            </p:extLst>
          </p:nvPr>
        </p:nvGraphicFramePr>
        <p:xfrm>
          <a:off x="838199" y="1617456"/>
          <a:ext cx="9453469" cy="1897380"/>
        </p:xfrm>
        <a:graphic>
          <a:graphicData uri="http://schemas.openxmlformats.org/drawingml/2006/table">
            <a:tbl>
              <a:tblPr firstRow="1" bandRow="1">
                <a:tableStyleId>{5C22544A-7EE6-4342-B048-85BDC9FD1C3A}</a:tableStyleId>
              </a:tblPr>
              <a:tblGrid>
                <a:gridCol w="2769197">
                  <a:extLst>
                    <a:ext uri="{9D8B030D-6E8A-4147-A177-3AD203B41FA5}">
                      <a16:colId xmlns:a16="http://schemas.microsoft.com/office/drawing/2014/main" val="1937026305"/>
                    </a:ext>
                  </a:extLst>
                </a:gridCol>
                <a:gridCol w="954896">
                  <a:extLst>
                    <a:ext uri="{9D8B030D-6E8A-4147-A177-3AD203B41FA5}">
                      <a16:colId xmlns:a16="http://schemas.microsoft.com/office/drawing/2014/main" val="2172045237"/>
                    </a:ext>
                  </a:extLst>
                </a:gridCol>
                <a:gridCol w="954896">
                  <a:extLst>
                    <a:ext uri="{9D8B030D-6E8A-4147-A177-3AD203B41FA5}">
                      <a16:colId xmlns:a16="http://schemas.microsoft.com/office/drawing/2014/main" val="2856799965"/>
                    </a:ext>
                  </a:extLst>
                </a:gridCol>
                <a:gridCol w="954896">
                  <a:extLst>
                    <a:ext uri="{9D8B030D-6E8A-4147-A177-3AD203B41FA5}">
                      <a16:colId xmlns:a16="http://schemas.microsoft.com/office/drawing/2014/main" val="927879394"/>
                    </a:ext>
                  </a:extLst>
                </a:gridCol>
                <a:gridCol w="954896">
                  <a:extLst>
                    <a:ext uri="{9D8B030D-6E8A-4147-A177-3AD203B41FA5}">
                      <a16:colId xmlns:a16="http://schemas.microsoft.com/office/drawing/2014/main" val="3839856804"/>
                    </a:ext>
                  </a:extLst>
                </a:gridCol>
                <a:gridCol w="954896">
                  <a:extLst>
                    <a:ext uri="{9D8B030D-6E8A-4147-A177-3AD203B41FA5}">
                      <a16:colId xmlns:a16="http://schemas.microsoft.com/office/drawing/2014/main" val="187826263"/>
                    </a:ext>
                  </a:extLst>
                </a:gridCol>
                <a:gridCol w="954896">
                  <a:extLst>
                    <a:ext uri="{9D8B030D-6E8A-4147-A177-3AD203B41FA5}">
                      <a16:colId xmlns:a16="http://schemas.microsoft.com/office/drawing/2014/main" val="4027220697"/>
                    </a:ext>
                  </a:extLst>
                </a:gridCol>
                <a:gridCol w="954896">
                  <a:extLst>
                    <a:ext uri="{9D8B030D-6E8A-4147-A177-3AD203B41FA5}">
                      <a16:colId xmlns:a16="http://schemas.microsoft.com/office/drawing/2014/main" val="1268326546"/>
                    </a:ext>
                  </a:extLst>
                </a:gridCol>
              </a:tblGrid>
              <a:tr h="182880">
                <a:tc rowSpan="2">
                  <a:txBody>
                    <a:bodyPr/>
                    <a:lstStyle/>
                    <a:p>
                      <a:pPr algn="l" fontAlgn="b"/>
                      <a:r>
                        <a:rPr lang="en-US" sz="1100" u="none" strike="noStrike" dirty="0">
                          <a:effectLst/>
                        </a:rPr>
                        <a:t>Likelihood to visit again in the next year</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2629983284"/>
                  </a:ext>
                </a:extLst>
              </a:tr>
              <a:tr h="274844">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828289758"/>
                  </a:ext>
                </a:extLst>
              </a:tr>
              <a:tr h="200660">
                <a:tc>
                  <a:txBody>
                    <a:bodyPr/>
                    <a:lstStyle/>
                    <a:p>
                      <a:pPr algn="l" fontAlgn="b"/>
                      <a:r>
                        <a:rPr lang="en-US" sz="1100" b="1" u="none" strike="noStrike" dirty="0">
                          <a:effectLst/>
                        </a:rPr>
                        <a:t>Likely to return (top 2 box)</a:t>
                      </a:r>
                    </a:p>
                  </a:txBody>
                  <a:tcPr marR="7620" marT="7620" marB="0" anchor="ctr"/>
                </a:tc>
                <a:tc>
                  <a:txBody>
                    <a:bodyPr/>
                    <a:lstStyle/>
                    <a:p>
                      <a:pPr algn="ctr" fontAlgn="t"/>
                      <a:r>
                        <a:rPr lang="en-US" sz="900" b="1" i="0" u="none" strike="noStrike" dirty="0">
                          <a:solidFill>
                            <a:srgbClr val="000000"/>
                          </a:solidFill>
                          <a:effectLst/>
                          <a:latin typeface="Arial" panose="020B0604020202020204" pitchFamily="34" charset="0"/>
                        </a:rPr>
                        <a:t>88% </a:t>
                      </a:r>
                      <a:r>
                        <a:rPr lang="en-US" sz="900" b="1"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1" i="0" u="none" strike="noStrike" dirty="0">
                          <a:solidFill>
                            <a:srgbClr val="000000"/>
                          </a:solidFill>
                          <a:effectLst/>
                          <a:latin typeface="Arial" panose="020B0604020202020204" pitchFamily="34" charset="0"/>
                        </a:rPr>
                        <a:t>64%</a:t>
                      </a:r>
                    </a:p>
                  </a:txBody>
                  <a:tcPr marL="9525" marR="9525" marT="9525" marB="0" anchor="ctr"/>
                </a:tc>
                <a:tc>
                  <a:txBody>
                    <a:bodyPr/>
                    <a:lstStyle/>
                    <a:p>
                      <a:pPr algn="ctr" fontAlgn="t"/>
                      <a:r>
                        <a:rPr lang="en-US" sz="900" b="1" i="0" u="none" strike="noStrike" dirty="0">
                          <a:solidFill>
                            <a:srgbClr val="000000"/>
                          </a:solidFill>
                          <a:effectLst/>
                          <a:latin typeface="Arial" panose="020B0604020202020204" pitchFamily="34" charset="0"/>
                        </a:rPr>
                        <a:t>70%</a:t>
                      </a:r>
                    </a:p>
                  </a:txBody>
                  <a:tcPr marL="9525" marR="9525" marT="9525" marB="0" anchor="ctr"/>
                </a:tc>
                <a:tc>
                  <a:txBody>
                    <a:bodyPr/>
                    <a:lstStyle/>
                    <a:p>
                      <a:pPr algn="ctr" fontAlgn="t"/>
                      <a:r>
                        <a:rPr lang="en-US" sz="900" b="1" i="0" u="none" strike="noStrike" dirty="0">
                          <a:solidFill>
                            <a:srgbClr val="000000"/>
                          </a:solidFill>
                          <a:effectLst/>
                          <a:latin typeface="Arial" panose="020B0604020202020204" pitchFamily="34" charset="0"/>
                        </a:rPr>
                        <a:t>82% </a:t>
                      </a:r>
                      <a:r>
                        <a:rPr lang="en-US" sz="900" b="1"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1"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1" i="0" u="none" strike="noStrike" dirty="0">
                          <a:solidFill>
                            <a:srgbClr val="000000"/>
                          </a:solidFill>
                          <a:effectLst/>
                          <a:latin typeface="Arial" panose="020B0604020202020204" pitchFamily="34" charset="0"/>
                        </a:rPr>
                        <a:t>91% </a:t>
                      </a:r>
                      <a:r>
                        <a:rPr lang="en-US" sz="900" b="1" i="0" u="none" strike="noStrike" baseline="30000" dirty="0">
                          <a:solidFill>
                            <a:srgbClr val="000000"/>
                          </a:solidFill>
                          <a:effectLst/>
                          <a:latin typeface="Arial" panose="020B0604020202020204" pitchFamily="34" charset="0"/>
                        </a:rPr>
                        <a:t>B C</a:t>
                      </a:r>
                    </a:p>
                  </a:txBody>
                  <a:tcPr marL="9525" marR="9525" marT="9525" marB="0" anchor="ctr"/>
                </a:tc>
                <a:tc>
                  <a:txBody>
                    <a:bodyPr/>
                    <a:lstStyle/>
                    <a:p>
                      <a:pPr algn="ctr" fontAlgn="t"/>
                      <a:r>
                        <a:rPr lang="en-US" sz="900" b="1" i="0" u="none" strike="noStrike" dirty="0">
                          <a:solidFill>
                            <a:srgbClr val="000000"/>
                          </a:solidFill>
                          <a:effectLst/>
                          <a:latin typeface="Arial" panose="020B0604020202020204" pitchFamily="34" charset="0"/>
                        </a:rPr>
                        <a:t>90%</a:t>
                      </a:r>
                    </a:p>
                  </a:txBody>
                  <a:tcPr marL="9525" marR="9525" marT="9525" marB="0" anchor="ctr"/>
                </a:tc>
                <a:extLst>
                  <a:ext uri="{0D108BD9-81ED-4DB2-BD59-A6C34878D82A}">
                    <a16:rowId xmlns:a16="http://schemas.microsoft.com/office/drawing/2014/main" val="3456509995"/>
                  </a:ext>
                </a:extLst>
              </a:tr>
              <a:tr h="200660">
                <a:tc>
                  <a:txBody>
                    <a:bodyPr/>
                    <a:lstStyle/>
                    <a:p>
                      <a:pPr algn="l" fontAlgn="b"/>
                      <a:r>
                        <a:rPr lang="en-US" sz="1100" u="none" strike="noStrike" dirty="0">
                          <a:effectLst/>
                        </a:rPr>
                        <a:t>5 (Already planning a trip)</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34% </a:t>
                      </a:r>
                      <a:r>
                        <a:rPr lang="en-US" sz="900" b="0" i="0" u="none" strike="noStrike" baseline="30000" dirty="0">
                          <a:solidFill>
                            <a:srgbClr val="000000"/>
                          </a:solidFill>
                          <a:effectLst/>
                          <a:latin typeface="Arial" panose="020B0604020202020204" pitchFamily="34" charset="0"/>
                          <a:cs typeface="Arial" panose="020B0604020202020204" pitchFamily="34" charset="0"/>
                        </a:rPr>
                        <a:t>B</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21%</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25%</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36% </a:t>
                      </a:r>
                      <a:r>
                        <a:rPr lang="en-US" sz="900" b="0" i="0" u="none" strike="noStrike" baseline="30000" dirty="0">
                          <a:solidFill>
                            <a:srgbClr val="000000"/>
                          </a:solidFill>
                          <a:effectLst/>
                          <a:latin typeface="Arial" panose="020B0604020202020204" pitchFamily="34" charset="0"/>
                          <a:cs typeface="Arial" panose="020B0604020202020204" pitchFamily="34" charset="0"/>
                        </a:rPr>
                        <a:t>B</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17%</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42% </a:t>
                      </a:r>
                      <a:r>
                        <a:rPr lang="en-US" sz="900" b="0" i="0" u="none" strike="noStrike" baseline="30000" dirty="0">
                          <a:solidFill>
                            <a:srgbClr val="000000"/>
                          </a:solidFill>
                          <a:effectLst/>
                          <a:latin typeface="Arial" panose="020B0604020202020204" pitchFamily="34" charset="0"/>
                          <a:cs typeface="Arial" panose="020B0604020202020204" pitchFamily="34" charset="0"/>
                        </a:rPr>
                        <a:t>B</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37%</a:t>
                      </a:r>
                    </a:p>
                  </a:txBody>
                  <a:tcPr marL="7620" marR="7620" marT="7620" marB="0" anchor="ctr"/>
                </a:tc>
                <a:extLst>
                  <a:ext uri="{0D108BD9-81ED-4DB2-BD59-A6C34878D82A}">
                    <a16:rowId xmlns:a16="http://schemas.microsoft.com/office/drawing/2014/main" val="2584428600"/>
                  </a:ext>
                </a:extLst>
              </a:tr>
              <a:tr h="200660">
                <a:tc>
                  <a:txBody>
                    <a:bodyPr/>
                    <a:lstStyle/>
                    <a:p>
                      <a:pPr algn="l" fontAlgn="b"/>
                      <a:r>
                        <a:rPr lang="en-US" sz="1100" u="none" strike="noStrike" dirty="0">
                          <a:effectLst/>
                        </a:rPr>
                        <a:t>4 (Very likely)</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54%</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42%</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45%</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46%</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50%</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49%</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53%</a:t>
                      </a:r>
                    </a:p>
                  </a:txBody>
                  <a:tcPr marL="7620" marR="7620" marT="7620" marB="0" anchor="ctr"/>
                </a:tc>
                <a:extLst>
                  <a:ext uri="{0D108BD9-81ED-4DB2-BD59-A6C34878D82A}">
                    <a16:rowId xmlns:a16="http://schemas.microsoft.com/office/drawing/2014/main" val="2796598282"/>
                  </a:ext>
                </a:extLst>
              </a:tr>
              <a:tr h="200660">
                <a:tc>
                  <a:txBody>
                    <a:bodyPr/>
                    <a:lstStyle/>
                    <a:p>
                      <a:pPr algn="l" fontAlgn="b"/>
                      <a:r>
                        <a:rPr lang="en-US" sz="1100" u="none" strike="noStrike" dirty="0">
                          <a:effectLst/>
                        </a:rPr>
                        <a:t>3 (Somewhat likely)</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10%</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25% </a:t>
                      </a:r>
                      <a:r>
                        <a:rPr lang="en-US" sz="900" b="0" i="0" u="none" strike="noStrike" baseline="30000" dirty="0">
                          <a:solidFill>
                            <a:srgbClr val="000000"/>
                          </a:solidFill>
                          <a:effectLst/>
                          <a:latin typeface="Arial" panose="020B0604020202020204" pitchFamily="34" charset="0"/>
                          <a:cs typeface="Arial" panose="020B0604020202020204" pitchFamily="34" charset="0"/>
                        </a:rPr>
                        <a:t>A D F</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20% </a:t>
                      </a:r>
                      <a:r>
                        <a:rPr lang="en-US" sz="900" b="0" i="0" u="none" strike="noStrike" baseline="30000" dirty="0">
                          <a:solidFill>
                            <a:srgbClr val="000000"/>
                          </a:solidFill>
                          <a:effectLst/>
                          <a:latin typeface="Arial" panose="020B0604020202020204" pitchFamily="34" charset="0"/>
                          <a:cs typeface="Arial" panose="020B0604020202020204" pitchFamily="34" charset="0"/>
                        </a:rPr>
                        <a:t>A F</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12%</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33% </a:t>
                      </a:r>
                      <a:r>
                        <a:rPr lang="en-US" sz="900" b="0" i="0" u="none" strike="noStrike" baseline="30000" dirty="0">
                          <a:solidFill>
                            <a:srgbClr val="000000"/>
                          </a:solidFill>
                          <a:effectLst/>
                          <a:latin typeface="Arial" panose="020B0604020202020204" pitchFamily="34" charset="0"/>
                          <a:cs typeface="Arial" panose="020B0604020202020204" pitchFamily="34" charset="0"/>
                        </a:rPr>
                        <a:t>F</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3%</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tc>
                <a:extLst>
                  <a:ext uri="{0D108BD9-81ED-4DB2-BD59-A6C34878D82A}">
                    <a16:rowId xmlns:a16="http://schemas.microsoft.com/office/drawing/2014/main" val="1559319837"/>
                  </a:ext>
                </a:extLst>
              </a:tr>
              <a:tr h="200660">
                <a:tc>
                  <a:txBody>
                    <a:bodyPr/>
                    <a:lstStyle/>
                    <a:p>
                      <a:pPr algn="l" fontAlgn="b"/>
                      <a:r>
                        <a:rPr lang="en-US" sz="1100" u="none" strike="noStrike" dirty="0">
                          <a:effectLst/>
                        </a:rPr>
                        <a:t>2 (Not very likely)</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2%</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6%</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5%</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6%</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6%</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10%</a:t>
                      </a:r>
                    </a:p>
                  </a:txBody>
                  <a:tcPr marL="7620" marR="7620" marT="7620" marB="0" anchor="ctr"/>
                </a:tc>
                <a:extLst>
                  <a:ext uri="{0D108BD9-81ED-4DB2-BD59-A6C34878D82A}">
                    <a16:rowId xmlns:a16="http://schemas.microsoft.com/office/drawing/2014/main" val="3583787960"/>
                  </a:ext>
                </a:extLst>
              </a:tr>
              <a:tr h="200660">
                <a:tc>
                  <a:txBody>
                    <a:bodyPr/>
                    <a:lstStyle/>
                    <a:p>
                      <a:pPr algn="l" fontAlgn="b"/>
                      <a:r>
                        <a:rPr lang="en-US" sz="1100" u="none" strike="noStrike" dirty="0">
                          <a:effectLst/>
                        </a:rPr>
                        <a:t>1 (Not at all likely)</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5% </a:t>
                      </a:r>
                      <a:r>
                        <a:rPr lang="en-US" sz="900" b="0" i="0" u="none" strike="noStrike" baseline="30000" dirty="0">
                          <a:solidFill>
                            <a:srgbClr val="000000"/>
                          </a:solidFill>
                          <a:effectLst/>
                          <a:latin typeface="Arial" panose="020B0604020202020204" pitchFamily="34" charset="0"/>
                          <a:cs typeface="Arial" panose="020B0604020202020204" pitchFamily="34" charset="0"/>
                        </a:rPr>
                        <a:t>A D</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5% </a:t>
                      </a:r>
                      <a:r>
                        <a:rPr lang="en-US" sz="900" b="0" i="0" u="none" strike="noStrike" baseline="30000" dirty="0">
                          <a:solidFill>
                            <a:srgbClr val="000000"/>
                          </a:solidFill>
                          <a:effectLst/>
                          <a:latin typeface="Arial" panose="020B0604020202020204" pitchFamily="34" charset="0"/>
                          <a:cs typeface="Arial" panose="020B0604020202020204" pitchFamily="34" charset="0"/>
                        </a:rPr>
                        <a:t>A D</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tc>
                <a:tc>
                  <a:txBody>
                    <a:bodyPr/>
                    <a:lstStyle/>
                    <a:p>
                      <a:pPr algn="ctr" fontAlgn="b"/>
                      <a:r>
                        <a:rPr lang="en-US" sz="900" b="0" i="0" u="none" strike="noStrike">
                          <a:solidFill>
                            <a:srgbClr val="000000"/>
                          </a:solidFill>
                          <a:effectLst/>
                          <a:latin typeface="Arial" panose="020B0604020202020204" pitchFamily="34" charset="0"/>
                          <a:cs typeface="Arial" panose="020B0604020202020204" pitchFamily="34" charset="0"/>
                        </a:rPr>
                        <a:t>0%</a:t>
                      </a:r>
                    </a:p>
                  </a:txBody>
                  <a:tcPr marL="7620" marR="7620" marT="7620" marB="0" anchor="ctr"/>
                </a:tc>
                <a:tc>
                  <a:txBody>
                    <a:bodyPr/>
                    <a:lstStyle/>
                    <a:p>
                      <a:pPr algn="ctr" fontAlgn="b"/>
                      <a:r>
                        <a:rPr lang="en-US" sz="900" b="0" i="0" u="none" strike="noStrike" dirty="0">
                          <a:solidFill>
                            <a:srgbClr val="000000"/>
                          </a:solidFill>
                          <a:effectLst/>
                          <a:latin typeface="Arial" panose="020B0604020202020204" pitchFamily="34" charset="0"/>
                          <a:cs typeface="Arial" panose="020B0604020202020204" pitchFamily="34" charset="0"/>
                        </a:rPr>
                        <a:t>0%</a:t>
                      </a:r>
                    </a:p>
                  </a:txBody>
                  <a:tcPr marL="7620" marR="7620" marT="7620" marB="0" anchor="ctr"/>
                </a:tc>
                <a:extLst>
                  <a:ext uri="{0D108BD9-81ED-4DB2-BD59-A6C34878D82A}">
                    <a16:rowId xmlns:a16="http://schemas.microsoft.com/office/drawing/2014/main" val="1299085361"/>
                  </a:ext>
                </a:extLst>
              </a:tr>
            </a:tbl>
          </a:graphicData>
        </a:graphic>
      </p:graphicFrame>
      <p:sp>
        <p:nvSpPr>
          <p:cNvPr id="4" name="Footer Placeholder 3">
            <a:extLst>
              <a:ext uri="{FF2B5EF4-FFF2-40B4-BE49-F238E27FC236}">
                <a16:creationId xmlns:a16="http://schemas.microsoft.com/office/drawing/2014/main" id="{146351F1-2F42-4547-891E-C6BBFDCD8328}"/>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A7E0B9F6-77BD-4C08-9C0B-C8159743DA6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7" name="Table 6">
            <a:extLst>
              <a:ext uri="{FF2B5EF4-FFF2-40B4-BE49-F238E27FC236}">
                <a16:creationId xmlns:a16="http://schemas.microsoft.com/office/drawing/2014/main" id="{14D1715F-3F4A-4489-A4AC-BC15027EF48B}"/>
              </a:ext>
            </a:extLst>
          </p:cNvPr>
          <p:cNvGraphicFramePr>
            <a:graphicFrameLocks noGrp="1"/>
          </p:cNvGraphicFramePr>
          <p:nvPr>
            <p:extLst>
              <p:ext uri="{D42A27DB-BD31-4B8C-83A1-F6EECF244321}">
                <p14:modId xmlns:p14="http://schemas.microsoft.com/office/powerpoint/2010/main" val="624201077"/>
              </p:ext>
            </p:extLst>
          </p:nvPr>
        </p:nvGraphicFramePr>
        <p:xfrm>
          <a:off x="838197" y="3701952"/>
          <a:ext cx="9453466" cy="1538592"/>
        </p:xfrm>
        <a:graphic>
          <a:graphicData uri="http://schemas.openxmlformats.org/drawingml/2006/table">
            <a:tbl>
              <a:tblPr firstRow="1" bandRow="1">
                <a:tableStyleId>{5C22544A-7EE6-4342-B048-85BDC9FD1C3A}</a:tableStyleId>
              </a:tblPr>
              <a:tblGrid>
                <a:gridCol w="2785721">
                  <a:extLst>
                    <a:ext uri="{9D8B030D-6E8A-4147-A177-3AD203B41FA5}">
                      <a16:colId xmlns:a16="http://schemas.microsoft.com/office/drawing/2014/main" val="1612816041"/>
                    </a:ext>
                  </a:extLst>
                </a:gridCol>
                <a:gridCol w="952535">
                  <a:extLst>
                    <a:ext uri="{9D8B030D-6E8A-4147-A177-3AD203B41FA5}">
                      <a16:colId xmlns:a16="http://schemas.microsoft.com/office/drawing/2014/main" val="716691268"/>
                    </a:ext>
                  </a:extLst>
                </a:gridCol>
                <a:gridCol w="952535">
                  <a:extLst>
                    <a:ext uri="{9D8B030D-6E8A-4147-A177-3AD203B41FA5}">
                      <a16:colId xmlns:a16="http://schemas.microsoft.com/office/drawing/2014/main" val="2979506220"/>
                    </a:ext>
                  </a:extLst>
                </a:gridCol>
                <a:gridCol w="952535">
                  <a:extLst>
                    <a:ext uri="{9D8B030D-6E8A-4147-A177-3AD203B41FA5}">
                      <a16:colId xmlns:a16="http://schemas.microsoft.com/office/drawing/2014/main" val="2073908724"/>
                    </a:ext>
                  </a:extLst>
                </a:gridCol>
                <a:gridCol w="952535">
                  <a:extLst>
                    <a:ext uri="{9D8B030D-6E8A-4147-A177-3AD203B41FA5}">
                      <a16:colId xmlns:a16="http://schemas.microsoft.com/office/drawing/2014/main" val="4104872251"/>
                    </a:ext>
                  </a:extLst>
                </a:gridCol>
                <a:gridCol w="952535">
                  <a:extLst>
                    <a:ext uri="{9D8B030D-6E8A-4147-A177-3AD203B41FA5}">
                      <a16:colId xmlns:a16="http://schemas.microsoft.com/office/drawing/2014/main" val="2484590173"/>
                    </a:ext>
                  </a:extLst>
                </a:gridCol>
                <a:gridCol w="952535">
                  <a:extLst>
                    <a:ext uri="{9D8B030D-6E8A-4147-A177-3AD203B41FA5}">
                      <a16:colId xmlns:a16="http://schemas.microsoft.com/office/drawing/2014/main" val="2031011180"/>
                    </a:ext>
                  </a:extLst>
                </a:gridCol>
                <a:gridCol w="952535">
                  <a:extLst>
                    <a:ext uri="{9D8B030D-6E8A-4147-A177-3AD203B41FA5}">
                      <a16:colId xmlns:a16="http://schemas.microsoft.com/office/drawing/2014/main" val="1371895034"/>
                    </a:ext>
                  </a:extLst>
                </a:gridCol>
              </a:tblGrid>
              <a:tr h="210666">
                <a:tc rowSpan="2">
                  <a:txBody>
                    <a:bodyPr/>
                    <a:lstStyle/>
                    <a:p>
                      <a:pPr algn="l" rtl="0" fontAlgn="b"/>
                      <a:r>
                        <a:rPr lang="en-US" sz="1100" u="none" strike="noStrike" dirty="0">
                          <a:effectLst/>
                        </a:rPr>
                        <a:t>During which season(s) would you be most likely to visit (of those likely to visit)</a:t>
                      </a:r>
                      <a:endParaRPr lang="en-US" sz="1100" b="1" i="0" u="none" strike="noStrike" dirty="0">
                        <a:solidFill>
                          <a:srgbClr val="FFFFFF"/>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2292152011"/>
                  </a:ext>
                </a:extLst>
              </a:tr>
              <a:tr h="421333">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98343686"/>
                  </a:ext>
                </a:extLst>
              </a:tr>
              <a:tr h="210666">
                <a:tc>
                  <a:txBody>
                    <a:bodyPr/>
                    <a:lstStyle/>
                    <a:p>
                      <a:pPr algn="l" fontAlgn="b"/>
                      <a:r>
                        <a:rPr lang="en-US" sz="1100" u="none" strike="noStrike" dirty="0">
                          <a:effectLst/>
                        </a:rPr>
                        <a:t>Spring</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36%</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40%</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48%</a:t>
                      </a:r>
                    </a:p>
                  </a:txBody>
                  <a:tcPr marL="9525" marR="9525" marT="9525" marB="0" anchor="ctr"/>
                </a:tc>
                <a:extLst>
                  <a:ext uri="{0D108BD9-81ED-4DB2-BD59-A6C34878D82A}">
                    <a16:rowId xmlns:a16="http://schemas.microsoft.com/office/drawing/2014/main" val="2198058765"/>
                  </a:ext>
                </a:extLst>
              </a:tr>
              <a:tr h="202240">
                <a:tc>
                  <a:txBody>
                    <a:bodyPr/>
                    <a:lstStyle/>
                    <a:p>
                      <a:pPr algn="l" fontAlgn="b"/>
                      <a:r>
                        <a:rPr lang="en-US" sz="1100" u="none" strike="noStrike" dirty="0">
                          <a:effectLst/>
                        </a:rPr>
                        <a:t>Summer</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64%</a:t>
                      </a:r>
                      <a:r>
                        <a:rPr lang="en-US" sz="900" b="0" i="0" u="none" strike="noStrike" baseline="30000" dirty="0">
                          <a:solidFill>
                            <a:srgbClr val="000000"/>
                          </a:solidFill>
                          <a:effectLst/>
                          <a:latin typeface="Arial" panose="020B0604020202020204" pitchFamily="34" charset="0"/>
                        </a:rPr>
                        <a:t>DG</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30%</a:t>
                      </a:r>
                    </a:p>
                  </a:txBody>
                  <a:tcPr marL="9525" marR="9525" marT="9525" marB="0" anchor="ctr"/>
                </a:tc>
                <a:extLst>
                  <a:ext uri="{0D108BD9-81ED-4DB2-BD59-A6C34878D82A}">
                    <a16:rowId xmlns:a16="http://schemas.microsoft.com/office/drawing/2014/main" val="1098092550"/>
                  </a:ext>
                </a:extLst>
              </a:tr>
              <a:tr h="202240">
                <a:tc>
                  <a:txBody>
                    <a:bodyPr/>
                    <a:lstStyle/>
                    <a:p>
                      <a:pPr algn="l" fontAlgn="b"/>
                      <a:r>
                        <a:rPr lang="en-US" sz="1100" u="none" strike="noStrike" dirty="0">
                          <a:effectLst/>
                        </a:rPr>
                        <a:t>Fall</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48%</a:t>
                      </a:r>
                      <a:r>
                        <a:rPr lang="en-US" sz="900" b="0" i="0" u="none" strike="noStrike" baseline="30000" dirty="0">
                          <a:solidFill>
                            <a:srgbClr val="000000"/>
                          </a:solidFill>
                          <a:effectLst/>
                          <a:latin typeface="Arial" panose="020B0604020202020204" pitchFamily="34" charset="0"/>
                        </a:rPr>
                        <a:t>AB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37%</a:t>
                      </a:r>
                      <a:endParaRPr lang="en-US" sz="900" b="0" i="0" u="none" strike="noStrike" baseline="30000"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49%A</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extLst>
                  <a:ext uri="{0D108BD9-81ED-4DB2-BD59-A6C34878D82A}">
                    <a16:rowId xmlns:a16="http://schemas.microsoft.com/office/drawing/2014/main" val="2638488021"/>
                  </a:ext>
                </a:extLst>
              </a:tr>
              <a:tr h="202240">
                <a:tc>
                  <a:txBody>
                    <a:bodyPr/>
                    <a:lstStyle/>
                    <a:p>
                      <a:pPr algn="l" fontAlgn="b"/>
                      <a:r>
                        <a:rPr lang="en-US" sz="1100" u="none" strike="noStrike" dirty="0">
                          <a:effectLst/>
                        </a:rPr>
                        <a:t>Winter</a:t>
                      </a:r>
                      <a:endParaRPr lang="en-US" sz="1100" b="0" i="0" u="none" strike="noStrike" dirty="0">
                        <a:solidFill>
                          <a:srgbClr val="000000"/>
                        </a:solidFill>
                        <a:effectLst/>
                        <a:latin typeface="Calibri" panose="020F0502020204030204" pitchFamily="34" charset="0"/>
                      </a:endParaRPr>
                    </a:p>
                  </a:txBody>
                  <a:tcPr marR="7620" marT="7620" marB="0" anchor="ctr"/>
                </a:tc>
                <a:tc>
                  <a:txBody>
                    <a:bodyPr/>
                    <a:lstStyle/>
                    <a:p>
                      <a:pPr algn="ctr" fontAlgn="t"/>
                      <a:r>
                        <a:rPr lang="en-US" sz="900" b="0" i="0" u="none" strike="noStrike" dirty="0">
                          <a:solidFill>
                            <a:srgbClr val="000000"/>
                          </a:solidFill>
                          <a:effectLst/>
                          <a:latin typeface="Arial" panose="020B0604020202020204" pitchFamily="34" charset="0"/>
                        </a:rPr>
                        <a:t>28%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38%</a:t>
                      </a:r>
                      <a:r>
                        <a:rPr lang="en-US" sz="900" b="0" i="0" u="none" strike="noStrike" baseline="30000" dirty="0">
                          <a:solidFill>
                            <a:srgbClr val="000000"/>
                          </a:solidFill>
                          <a:effectLst/>
                          <a:latin typeface="Arial" panose="020B0604020202020204" pitchFamily="34" charset="0"/>
                        </a:rPr>
                        <a:t>AB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37%</a:t>
                      </a:r>
                    </a:p>
                  </a:txBody>
                  <a:tcPr marL="9525" marR="9525" marT="9525" marB="0" anchor="ctr"/>
                </a:tc>
                <a:extLst>
                  <a:ext uri="{0D108BD9-81ED-4DB2-BD59-A6C34878D82A}">
                    <a16:rowId xmlns:a16="http://schemas.microsoft.com/office/drawing/2014/main" val="1841790871"/>
                  </a:ext>
                </a:extLst>
              </a:tr>
            </a:tbl>
          </a:graphicData>
        </a:graphic>
      </p:graphicFrame>
      <p:sp>
        <p:nvSpPr>
          <p:cNvPr id="8" name="TextBox 7">
            <a:extLst>
              <a:ext uri="{FF2B5EF4-FFF2-40B4-BE49-F238E27FC236}">
                <a16:creationId xmlns:a16="http://schemas.microsoft.com/office/drawing/2014/main" id="{6D22AC4F-83BE-468B-A9DD-350084971E17}"/>
              </a:ext>
            </a:extLst>
          </p:cNvPr>
          <p:cNvSpPr txBox="1"/>
          <p:nvPr/>
        </p:nvSpPr>
        <p:spPr>
          <a:xfrm>
            <a:off x="838199" y="5980537"/>
            <a:ext cx="1034360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How likely are you to visit Gulf Shores/Orange Beach in the next year? Response options: Not at all likely, Not very likely, Somewhat likely, Very likely, Already planning a trip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[IF SOMEWHAT LIKELY OR ABOVE] During which season(s) would you be most likely to visit? Select all that apply. Response options: Spring, Summer, Fall, Winter</a:t>
            </a:r>
          </a:p>
        </p:txBody>
      </p:sp>
      <p:sp>
        <p:nvSpPr>
          <p:cNvPr id="10" name="TextBox 9">
            <a:extLst>
              <a:ext uri="{FF2B5EF4-FFF2-40B4-BE49-F238E27FC236}">
                <a16:creationId xmlns:a16="http://schemas.microsoft.com/office/drawing/2014/main" id="{3F16A2BA-53D7-4F24-867D-2EB25BC04632}"/>
              </a:ext>
            </a:extLst>
          </p:cNvPr>
          <p:cNvSpPr txBox="1"/>
          <p:nvPr/>
        </p:nvSpPr>
        <p:spPr>
          <a:xfrm>
            <a:off x="838197" y="5247025"/>
            <a:ext cx="9696062" cy="369332"/>
          </a:xfrm>
          <a:prstGeom prst="rect">
            <a:avLst/>
          </a:prstGeom>
          <a:noFill/>
        </p:spPr>
        <p:txBody>
          <a:bodyPr wrap="square" rtlCol="0">
            <a:spAutoFit/>
          </a:bodyPr>
          <a:lstStyle/>
          <a:p>
            <a:pPr lvl="0">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4800867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Target to Other Travelers</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6" name="Table 5">
            <a:extLst>
              <a:ext uri="{FF2B5EF4-FFF2-40B4-BE49-F238E27FC236}">
                <a16:creationId xmlns:a16="http://schemas.microsoft.com/office/drawing/2014/main" id="{1DB43138-32B2-43EF-8AE3-5035E7D15445}"/>
              </a:ext>
            </a:extLst>
          </p:cNvPr>
          <p:cNvGraphicFramePr>
            <a:graphicFrameLocks noGrp="1"/>
          </p:cNvGraphicFramePr>
          <p:nvPr>
            <p:extLst>
              <p:ext uri="{D42A27DB-BD31-4B8C-83A1-F6EECF244321}">
                <p14:modId xmlns:p14="http://schemas.microsoft.com/office/powerpoint/2010/main" val="3787800135"/>
              </p:ext>
            </p:extLst>
          </p:nvPr>
        </p:nvGraphicFramePr>
        <p:xfrm>
          <a:off x="2110362" y="1492829"/>
          <a:ext cx="7648935" cy="4444681"/>
        </p:xfrm>
        <a:graphic>
          <a:graphicData uri="http://schemas.openxmlformats.org/drawingml/2006/table">
            <a:tbl>
              <a:tblPr firstRow="1" bandRow="1">
                <a:tableStyleId>{5C22544A-7EE6-4342-B048-85BDC9FD1C3A}</a:tableStyleId>
              </a:tblPr>
              <a:tblGrid>
                <a:gridCol w="1231293">
                  <a:extLst>
                    <a:ext uri="{9D8B030D-6E8A-4147-A177-3AD203B41FA5}">
                      <a16:colId xmlns:a16="http://schemas.microsoft.com/office/drawing/2014/main" val="2039013722"/>
                    </a:ext>
                  </a:extLst>
                </a:gridCol>
                <a:gridCol w="916806">
                  <a:extLst>
                    <a:ext uri="{9D8B030D-6E8A-4147-A177-3AD203B41FA5}">
                      <a16:colId xmlns:a16="http://schemas.microsoft.com/office/drawing/2014/main" val="700657355"/>
                    </a:ext>
                  </a:extLst>
                </a:gridCol>
                <a:gridCol w="916806">
                  <a:extLst>
                    <a:ext uri="{9D8B030D-6E8A-4147-A177-3AD203B41FA5}">
                      <a16:colId xmlns:a16="http://schemas.microsoft.com/office/drawing/2014/main" val="605219542"/>
                    </a:ext>
                  </a:extLst>
                </a:gridCol>
                <a:gridCol w="916806">
                  <a:extLst>
                    <a:ext uri="{9D8B030D-6E8A-4147-A177-3AD203B41FA5}">
                      <a16:colId xmlns:a16="http://schemas.microsoft.com/office/drawing/2014/main" val="4231935209"/>
                    </a:ext>
                  </a:extLst>
                </a:gridCol>
                <a:gridCol w="916806">
                  <a:extLst>
                    <a:ext uri="{9D8B030D-6E8A-4147-A177-3AD203B41FA5}">
                      <a16:colId xmlns:a16="http://schemas.microsoft.com/office/drawing/2014/main" val="4199519798"/>
                    </a:ext>
                  </a:extLst>
                </a:gridCol>
                <a:gridCol w="916806">
                  <a:extLst>
                    <a:ext uri="{9D8B030D-6E8A-4147-A177-3AD203B41FA5}">
                      <a16:colId xmlns:a16="http://schemas.microsoft.com/office/drawing/2014/main" val="232080424"/>
                    </a:ext>
                  </a:extLst>
                </a:gridCol>
                <a:gridCol w="916806">
                  <a:extLst>
                    <a:ext uri="{9D8B030D-6E8A-4147-A177-3AD203B41FA5}">
                      <a16:colId xmlns:a16="http://schemas.microsoft.com/office/drawing/2014/main" val="3930902204"/>
                    </a:ext>
                  </a:extLst>
                </a:gridCol>
                <a:gridCol w="916806">
                  <a:extLst>
                    <a:ext uri="{9D8B030D-6E8A-4147-A177-3AD203B41FA5}">
                      <a16:colId xmlns:a16="http://schemas.microsoft.com/office/drawing/2014/main" val="674203211"/>
                    </a:ext>
                  </a:extLst>
                </a:gridCol>
              </a:tblGrid>
              <a:tr h="231001">
                <a:tc rowSpan="2">
                  <a:txBody>
                    <a:bodyPr/>
                    <a:lstStyle/>
                    <a:p>
                      <a:pPr algn="l" fontAlgn="b"/>
                      <a:r>
                        <a:rPr lang="en-US" sz="1100" u="none" strike="noStrike" dirty="0">
                          <a:effectLst/>
                        </a:rPr>
                        <a:t>Top states of origin</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3429512952"/>
                  </a:ext>
                </a:extLst>
              </a:tr>
              <a:tr h="231001">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61209384"/>
                  </a:ext>
                </a:extLst>
              </a:tr>
              <a:tr h="231001">
                <a:tc>
                  <a:txBody>
                    <a:bodyPr/>
                    <a:lstStyle/>
                    <a:p>
                      <a:pPr algn="l" fontAlgn="t"/>
                      <a:r>
                        <a:rPr lang="en-US" sz="900" b="0" i="0" u="none" strike="noStrike" dirty="0">
                          <a:solidFill>
                            <a:schemeClr val="tx1"/>
                          </a:solidFill>
                          <a:effectLst/>
                          <a:latin typeface="Arial" panose="020B0604020202020204" pitchFamily="34" charset="0"/>
                        </a:rPr>
                        <a:t>Alabama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r>
                        <a:rPr lang="en-US" sz="900" b="0" i="0" u="none" strike="noStrike" baseline="30000" dirty="0">
                          <a:solidFill>
                            <a:srgbClr val="000000"/>
                          </a:solidFill>
                          <a:effectLst/>
                          <a:latin typeface="Arial" panose="020B0604020202020204" pitchFamily="34" charset="0"/>
                        </a:rPr>
                        <a:t>B 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180527882"/>
                  </a:ext>
                </a:extLst>
              </a:tr>
              <a:tr h="231001">
                <a:tc>
                  <a:txBody>
                    <a:bodyPr/>
                    <a:lstStyle/>
                    <a:p>
                      <a:pPr algn="l" fontAlgn="t"/>
                      <a:r>
                        <a:rPr lang="en-US" sz="900" b="0" i="0" u="none" strike="noStrike" dirty="0">
                          <a:solidFill>
                            <a:schemeClr val="tx1"/>
                          </a:solidFill>
                          <a:effectLst/>
                          <a:latin typeface="Arial" panose="020B0604020202020204" pitchFamily="34" charset="0"/>
                        </a:rPr>
                        <a:t>Florida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4017534401"/>
                  </a:ext>
                </a:extLst>
              </a:tr>
              <a:tr h="231001">
                <a:tc>
                  <a:txBody>
                    <a:bodyPr/>
                    <a:lstStyle/>
                    <a:p>
                      <a:pPr algn="l" fontAlgn="t"/>
                      <a:r>
                        <a:rPr lang="en-US" sz="900" b="0" i="0" u="none" strike="noStrike" dirty="0">
                          <a:solidFill>
                            <a:schemeClr val="tx1"/>
                          </a:solidFill>
                          <a:effectLst/>
                          <a:latin typeface="Arial" panose="020B0604020202020204" pitchFamily="34" charset="0"/>
                        </a:rPr>
                        <a:t>Georgia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1336916346"/>
                  </a:ext>
                </a:extLst>
              </a:tr>
              <a:tr h="231001">
                <a:tc>
                  <a:txBody>
                    <a:bodyPr/>
                    <a:lstStyle/>
                    <a:p>
                      <a:pPr algn="l" fontAlgn="t"/>
                      <a:r>
                        <a:rPr lang="en-US" sz="900" b="0" i="0" u="none" strike="noStrike" dirty="0">
                          <a:solidFill>
                            <a:schemeClr val="tx1"/>
                          </a:solidFill>
                          <a:effectLst/>
                          <a:latin typeface="Arial" panose="020B0604020202020204" pitchFamily="34" charset="0"/>
                        </a:rPr>
                        <a:t>Illinois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r>
                        <a:rPr lang="en-US" sz="900" b="0" i="0" u="none" strike="noStrike" baseline="30000" dirty="0">
                          <a:solidFill>
                            <a:srgbClr val="000000"/>
                          </a:solidFill>
                          <a:effectLst/>
                          <a:latin typeface="Arial" panose="020B0604020202020204" pitchFamily="34" charset="0"/>
                        </a:rPr>
                        <a:t>A 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3824379284"/>
                  </a:ext>
                </a:extLst>
              </a:tr>
              <a:tr h="231001">
                <a:tc>
                  <a:txBody>
                    <a:bodyPr/>
                    <a:lstStyle/>
                    <a:p>
                      <a:pPr algn="l" fontAlgn="t"/>
                      <a:r>
                        <a:rPr lang="en-US" sz="900" b="0" i="0" u="none" strike="noStrike" dirty="0">
                          <a:solidFill>
                            <a:schemeClr val="tx1"/>
                          </a:solidFill>
                          <a:effectLst/>
                          <a:latin typeface="Arial" panose="020B0604020202020204" pitchFamily="34" charset="0"/>
                        </a:rPr>
                        <a:t>Indiana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1979003981"/>
                  </a:ext>
                </a:extLst>
              </a:tr>
              <a:tr h="231001">
                <a:tc>
                  <a:txBody>
                    <a:bodyPr/>
                    <a:lstStyle/>
                    <a:p>
                      <a:pPr algn="l" fontAlgn="t"/>
                      <a:r>
                        <a:rPr lang="en-US" sz="900" b="0" i="0" u="none" strike="noStrike" dirty="0">
                          <a:solidFill>
                            <a:schemeClr val="tx1"/>
                          </a:solidFill>
                          <a:effectLst/>
                          <a:latin typeface="Arial" panose="020B0604020202020204" pitchFamily="34" charset="0"/>
                        </a:rPr>
                        <a:t>Kentucky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endParaRPr lang="en-US" sz="9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r>
                        <a:rPr lang="en-US" sz="900" b="0" i="0" u="none" strike="noStrike" baseline="30000" dirty="0">
                          <a:solidFill>
                            <a:srgbClr val="000000"/>
                          </a:solidFill>
                          <a:effectLst/>
                          <a:latin typeface="Arial" panose="020B0604020202020204" pitchFamily="34" charset="0"/>
                        </a:rPr>
                        <a:t>D</a:t>
                      </a:r>
                    </a:p>
                  </a:txBody>
                  <a:tcPr marL="9525" marR="9525" marT="9525" marB="0" anchor="ctr"/>
                </a:tc>
                <a:extLst>
                  <a:ext uri="{0D108BD9-81ED-4DB2-BD59-A6C34878D82A}">
                    <a16:rowId xmlns:a16="http://schemas.microsoft.com/office/drawing/2014/main" val="3438554878"/>
                  </a:ext>
                </a:extLst>
              </a:tr>
              <a:tr h="231001">
                <a:tc>
                  <a:txBody>
                    <a:bodyPr/>
                    <a:lstStyle/>
                    <a:p>
                      <a:pPr algn="l" fontAlgn="t"/>
                      <a:r>
                        <a:rPr lang="en-US" sz="900" b="0" i="0" u="none" strike="noStrike" dirty="0">
                          <a:solidFill>
                            <a:schemeClr val="tx1"/>
                          </a:solidFill>
                          <a:effectLst/>
                          <a:latin typeface="Arial" panose="020B0604020202020204" pitchFamily="34" charset="0"/>
                        </a:rPr>
                        <a:t>Louisiana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extLst>
                  <a:ext uri="{0D108BD9-81ED-4DB2-BD59-A6C34878D82A}">
                    <a16:rowId xmlns:a16="http://schemas.microsoft.com/office/drawing/2014/main" val="545414908"/>
                  </a:ext>
                </a:extLst>
              </a:tr>
              <a:tr h="231001">
                <a:tc>
                  <a:txBody>
                    <a:bodyPr/>
                    <a:lstStyle/>
                    <a:p>
                      <a:pPr algn="l" fontAlgn="t"/>
                      <a:r>
                        <a:rPr lang="en-US" sz="900" b="0" i="0" u="none" strike="noStrike" dirty="0">
                          <a:solidFill>
                            <a:schemeClr val="tx1"/>
                          </a:solidFill>
                          <a:effectLst/>
                          <a:latin typeface="Arial" panose="020B0604020202020204" pitchFamily="34" charset="0"/>
                        </a:rPr>
                        <a:t>Michigan</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r>
                        <a:rPr lang="en-US" sz="900" b="0" i="0" u="none" strike="noStrike" baseline="30000" dirty="0">
                          <a:solidFill>
                            <a:srgbClr val="000000"/>
                          </a:solidFill>
                          <a:effectLst/>
                          <a:latin typeface="Arial" panose="020B0604020202020204" pitchFamily="34" charset="0"/>
                        </a:rPr>
                        <a:t>B</a:t>
                      </a:r>
                    </a:p>
                  </a:txBody>
                  <a:tcPr marL="9525" marR="9525" marT="9525" marB="0" anchor="ctr"/>
                </a:tc>
                <a:extLst>
                  <a:ext uri="{0D108BD9-81ED-4DB2-BD59-A6C34878D82A}">
                    <a16:rowId xmlns:a16="http://schemas.microsoft.com/office/drawing/2014/main" val="4288270475"/>
                  </a:ext>
                </a:extLst>
              </a:tr>
              <a:tr h="231001">
                <a:tc>
                  <a:txBody>
                    <a:bodyPr/>
                    <a:lstStyle/>
                    <a:p>
                      <a:pPr algn="l" fontAlgn="t"/>
                      <a:r>
                        <a:rPr lang="en-US" sz="900" b="0" i="0" u="none" strike="noStrike" dirty="0">
                          <a:solidFill>
                            <a:schemeClr val="tx1"/>
                          </a:solidFill>
                          <a:effectLst/>
                          <a:latin typeface="Arial" panose="020B0604020202020204" pitchFamily="34" charset="0"/>
                        </a:rPr>
                        <a:t>Missouri</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4085046476"/>
                  </a:ext>
                </a:extLst>
              </a:tr>
              <a:tr h="231001">
                <a:tc>
                  <a:txBody>
                    <a:bodyPr/>
                    <a:lstStyle/>
                    <a:p>
                      <a:pPr algn="l" fontAlgn="t"/>
                      <a:r>
                        <a:rPr lang="en-US" sz="900" b="0" i="0" u="none" strike="noStrike" dirty="0">
                          <a:solidFill>
                            <a:schemeClr val="tx1"/>
                          </a:solidFill>
                          <a:effectLst/>
                          <a:latin typeface="Arial" panose="020B0604020202020204" pitchFamily="34" charset="0"/>
                        </a:rPr>
                        <a:t>Mississippi</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3307408074"/>
                  </a:ext>
                </a:extLst>
              </a:tr>
              <a:tr h="231001">
                <a:tc>
                  <a:txBody>
                    <a:bodyPr/>
                    <a:lstStyle/>
                    <a:p>
                      <a:pPr algn="l" fontAlgn="t"/>
                      <a:r>
                        <a:rPr lang="en-US" sz="900" b="0" i="0" u="none" strike="noStrike" dirty="0">
                          <a:solidFill>
                            <a:schemeClr val="tx1"/>
                          </a:solidFill>
                          <a:effectLst/>
                          <a:latin typeface="Arial" panose="020B0604020202020204" pitchFamily="34" charset="0"/>
                        </a:rPr>
                        <a:t>New Jersey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717230880"/>
                  </a:ext>
                </a:extLst>
              </a:tr>
              <a:tr h="231001">
                <a:tc>
                  <a:txBody>
                    <a:bodyPr/>
                    <a:lstStyle/>
                    <a:p>
                      <a:pPr algn="l" fontAlgn="t"/>
                      <a:r>
                        <a:rPr lang="en-US" sz="900" b="0" i="0" u="none" strike="noStrike" dirty="0">
                          <a:solidFill>
                            <a:schemeClr val="tx1"/>
                          </a:solidFill>
                          <a:effectLst/>
                          <a:latin typeface="Arial" panose="020B0604020202020204" pitchFamily="34" charset="0"/>
                        </a:rPr>
                        <a:t>Ohio</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br>
                        <a:rPr lang="en-US" sz="900" b="0" i="0" u="none" strike="noStrike" dirty="0">
                          <a:solidFill>
                            <a:srgbClr val="000000"/>
                          </a:solidFill>
                          <a:effectLst/>
                          <a:latin typeface="Arial" panose="020B0604020202020204" pitchFamily="34" charset="0"/>
                        </a:rPr>
                      </a:b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4200192992"/>
                  </a:ext>
                </a:extLst>
              </a:tr>
              <a:tr h="231001">
                <a:tc>
                  <a:txBody>
                    <a:bodyPr/>
                    <a:lstStyle/>
                    <a:p>
                      <a:pPr algn="l" fontAlgn="t"/>
                      <a:r>
                        <a:rPr lang="en-US" sz="900" b="0" i="0" u="none" strike="noStrike" dirty="0">
                          <a:solidFill>
                            <a:schemeClr val="tx1"/>
                          </a:solidFill>
                          <a:effectLst/>
                          <a:latin typeface="Arial" panose="020B0604020202020204" pitchFamily="34" charset="0"/>
                        </a:rPr>
                        <a:t>Oklahoma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extLst>
                  <a:ext uri="{0D108BD9-81ED-4DB2-BD59-A6C34878D82A}">
                    <a16:rowId xmlns:a16="http://schemas.microsoft.com/office/drawing/2014/main" val="3303210563"/>
                  </a:ext>
                </a:extLst>
              </a:tr>
              <a:tr h="231001">
                <a:tc>
                  <a:txBody>
                    <a:bodyPr/>
                    <a:lstStyle/>
                    <a:p>
                      <a:pPr algn="l" fontAlgn="t"/>
                      <a:r>
                        <a:rPr lang="en-US" sz="900" b="0" i="0" u="none" strike="noStrike" dirty="0">
                          <a:solidFill>
                            <a:schemeClr val="tx1"/>
                          </a:solidFill>
                          <a:effectLst/>
                          <a:latin typeface="Arial" panose="020B0604020202020204" pitchFamily="34" charset="0"/>
                        </a:rPr>
                        <a:t>Tennessee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3922209484"/>
                  </a:ext>
                </a:extLst>
              </a:tr>
              <a:tr h="231001">
                <a:tc>
                  <a:txBody>
                    <a:bodyPr/>
                    <a:lstStyle/>
                    <a:p>
                      <a:pPr algn="l" fontAlgn="t"/>
                      <a:r>
                        <a:rPr lang="en-US" sz="900" b="0" i="0" u="none" strike="noStrike" dirty="0">
                          <a:solidFill>
                            <a:schemeClr val="tx1"/>
                          </a:solidFill>
                          <a:effectLst/>
                          <a:latin typeface="Arial" panose="020B0604020202020204" pitchFamily="34" charset="0"/>
                        </a:rPr>
                        <a:t>Texas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 </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r>
                        <a:rPr lang="en-US" sz="900" b="0" i="0" u="none" strike="noStrike" baseline="30000" dirty="0">
                          <a:solidFill>
                            <a:srgbClr val="000000"/>
                          </a:solidFill>
                          <a:effectLst/>
                          <a:latin typeface="Arial" panose="020B0604020202020204" pitchFamily="34" charset="0"/>
                        </a:rPr>
                        <a:t>D</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extLst>
                  <a:ext uri="{0D108BD9-81ED-4DB2-BD59-A6C34878D82A}">
                    <a16:rowId xmlns:a16="http://schemas.microsoft.com/office/drawing/2014/main" val="14932709"/>
                  </a:ext>
                </a:extLst>
              </a:tr>
              <a:tr h="231001">
                <a:tc>
                  <a:txBody>
                    <a:bodyPr/>
                    <a:lstStyle/>
                    <a:p>
                      <a:pPr algn="l" fontAlgn="t"/>
                      <a:r>
                        <a:rPr lang="en-US" sz="900" b="0" i="0" u="none" strike="noStrike" dirty="0">
                          <a:solidFill>
                            <a:schemeClr val="tx1"/>
                          </a:solidFill>
                          <a:effectLst/>
                          <a:latin typeface="Arial" panose="020B0604020202020204" pitchFamily="34" charset="0"/>
                        </a:rPr>
                        <a:t>Wisconsin</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189961612"/>
                  </a:ext>
                </a:extLst>
              </a:tr>
            </a:tbl>
          </a:graphicData>
        </a:graphic>
      </p:graphicFrame>
      <p:sp>
        <p:nvSpPr>
          <p:cNvPr id="7" name="TextBox 6">
            <a:extLst>
              <a:ext uri="{FF2B5EF4-FFF2-40B4-BE49-F238E27FC236}">
                <a16:creationId xmlns:a16="http://schemas.microsoft.com/office/drawing/2014/main" id="{C00BA299-FB45-4B0B-A7E6-D238922F9FE1}"/>
              </a:ext>
            </a:extLst>
          </p:cNvPr>
          <p:cNvSpPr txBox="1"/>
          <p:nvPr/>
        </p:nvSpPr>
        <p:spPr>
          <a:xfrm>
            <a:off x="2110361" y="5937510"/>
            <a:ext cx="7648935"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2017-18 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2017-18 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2140623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Non-Target Trips Year-Over-Year</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9" name="Content Placeholder 8">
            <a:extLst>
              <a:ext uri="{FF2B5EF4-FFF2-40B4-BE49-F238E27FC236}">
                <a16:creationId xmlns:a16="http://schemas.microsoft.com/office/drawing/2014/main" id="{83533E04-5B8F-42AF-8F42-64E6FB403FF0}"/>
              </a:ext>
            </a:extLst>
          </p:cNvPr>
          <p:cNvGraphicFramePr>
            <a:graphicFrameLocks noGrp="1"/>
          </p:cNvGraphicFramePr>
          <p:nvPr>
            <p:ph idx="1"/>
            <p:extLst>
              <p:ext uri="{D42A27DB-BD31-4B8C-83A1-F6EECF244321}">
                <p14:modId xmlns:p14="http://schemas.microsoft.com/office/powerpoint/2010/main" val="3669330590"/>
              </p:ext>
            </p:extLst>
          </p:nvPr>
        </p:nvGraphicFramePr>
        <p:xfrm>
          <a:off x="838201" y="1460829"/>
          <a:ext cx="9032191" cy="5260648"/>
        </p:xfrm>
        <a:graphic>
          <a:graphicData uri="http://schemas.openxmlformats.org/drawingml/2006/table">
            <a:tbl>
              <a:tblPr firstRow="1" bandRow="1">
                <a:tableStyleId>{5C22544A-7EE6-4342-B048-85BDC9FD1C3A}</a:tableStyleId>
              </a:tblPr>
              <a:tblGrid>
                <a:gridCol w="2709658">
                  <a:extLst>
                    <a:ext uri="{9D8B030D-6E8A-4147-A177-3AD203B41FA5}">
                      <a16:colId xmlns:a16="http://schemas.microsoft.com/office/drawing/2014/main" val="3022212587"/>
                    </a:ext>
                  </a:extLst>
                </a:gridCol>
                <a:gridCol w="903219">
                  <a:extLst>
                    <a:ext uri="{9D8B030D-6E8A-4147-A177-3AD203B41FA5}">
                      <a16:colId xmlns:a16="http://schemas.microsoft.com/office/drawing/2014/main" val="822919352"/>
                    </a:ext>
                  </a:extLst>
                </a:gridCol>
                <a:gridCol w="903219">
                  <a:extLst>
                    <a:ext uri="{9D8B030D-6E8A-4147-A177-3AD203B41FA5}">
                      <a16:colId xmlns:a16="http://schemas.microsoft.com/office/drawing/2014/main" val="841221805"/>
                    </a:ext>
                  </a:extLst>
                </a:gridCol>
                <a:gridCol w="903219">
                  <a:extLst>
                    <a:ext uri="{9D8B030D-6E8A-4147-A177-3AD203B41FA5}">
                      <a16:colId xmlns:a16="http://schemas.microsoft.com/office/drawing/2014/main" val="907152141"/>
                    </a:ext>
                  </a:extLst>
                </a:gridCol>
                <a:gridCol w="903219">
                  <a:extLst>
                    <a:ext uri="{9D8B030D-6E8A-4147-A177-3AD203B41FA5}">
                      <a16:colId xmlns:a16="http://schemas.microsoft.com/office/drawing/2014/main" val="2388616070"/>
                    </a:ext>
                  </a:extLst>
                </a:gridCol>
                <a:gridCol w="903219">
                  <a:extLst>
                    <a:ext uri="{9D8B030D-6E8A-4147-A177-3AD203B41FA5}">
                      <a16:colId xmlns:a16="http://schemas.microsoft.com/office/drawing/2014/main" val="2683361658"/>
                    </a:ext>
                  </a:extLst>
                </a:gridCol>
                <a:gridCol w="903219">
                  <a:extLst>
                    <a:ext uri="{9D8B030D-6E8A-4147-A177-3AD203B41FA5}">
                      <a16:colId xmlns:a16="http://schemas.microsoft.com/office/drawing/2014/main" val="1630499800"/>
                    </a:ext>
                  </a:extLst>
                </a:gridCol>
                <a:gridCol w="903219">
                  <a:extLst>
                    <a:ext uri="{9D8B030D-6E8A-4147-A177-3AD203B41FA5}">
                      <a16:colId xmlns:a16="http://schemas.microsoft.com/office/drawing/2014/main" val="826177885"/>
                    </a:ext>
                  </a:extLst>
                </a:gridCol>
              </a:tblGrid>
              <a:tr h="185424">
                <a:tc rowSpan="2">
                  <a:txBody>
                    <a:bodyPr/>
                    <a:lstStyle/>
                    <a:p>
                      <a:pPr lvl="0" algn="l" fontAlgn="b"/>
                      <a:r>
                        <a:rPr lang="en-US" sz="1000" u="none" strike="noStrike" dirty="0">
                          <a:effectLst/>
                          <a:latin typeface="+mn-lt"/>
                        </a:rPr>
                        <a:t>General activities (non-target trips)</a:t>
                      </a:r>
                      <a:endParaRPr lang="en-US" sz="1000" b="0" i="0" u="none" strike="noStrike" dirty="0">
                        <a:solidFill>
                          <a:srgbClr val="000000"/>
                        </a:solidFill>
                        <a:effectLst/>
                        <a:latin typeface="+mn-lt"/>
                      </a:endParaRPr>
                    </a:p>
                  </a:txBody>
                  <a:tcPr marR="5586" marT="5586"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3758385989"/>
                  </a:ext>
                </a:extLst>
              </a:tr>
              <a:tr h="540148">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3710422"/>
                  </a:ext>
                </a:extLst>
              </a:tr>
              <a:tr h="161967">
                <a:tc>
                  <a:txBody>
                    <a:bodyPr/>
                    <a:lstStyle/>
                    <a:p>
                      <a:pPr algn="l" fontAlgn="t"/>
                      <a:r>
                        <a:rPr lang="en-US" sz="900" b="0" i="0" u="none" strike="noStrike" dirty="0">
                          <a:solidFill>
                            <a:schemeClr val="tx1"/>
                          </a:solidFill>
                          <a:effectLst/>
                          <a:latin typeface="Arial" panose="020B0604020202020204" pitchFamily="34" charset="0"/>
                        </a:rPr>
                        <a:t>Beaches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64%</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66%</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63%</a:t>
                      </a:r>
                    </a:p>
                  </a:txBody>
                  <a:tcPr marL="9525" marR="9525" marT="9525" marB="0" anchor="ctr"/>
                </a:tc>
                <a:extLst>
                  <a:ext uri="{0D108BD9-81ED-4DB2-BD59-A6C34878D82A}">
                    <a16:rowId xmlns:a16="http://schemas.microsoft.com/office/drawing/2014/main" val="2033373133"/>
                  </a:ext>
                </a:extLst>
              </a:tr>
              <a:tr h="161967">
                <a:tc>
                  <a:txBody>
                    <a:bodyPr/>
                    <a:lstStyle/>
                    <a:p>
                      <a:pPr algn="l" fontAlgn="t"/>
                      <a:r>
                        <a:rPr lang="en-US" sz="900" b="0" i="0" u="none" strike="noStrike" dirty="0">
                          <a:solidFill>
                            <a:schemeClr val="tx1"/>
                          </a:solidFill>
                          <a:effectLst/>
                          <a:latin typeface="Arial" panose="020B0604020202020204" pitchFamily="34" charset="0"/>
                        </a:rPr>
                        <a:t>Dining out</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52%</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61%</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53%</a:t>
                      </a:r>
                    </a:p>
                  </a:txBody>
                  <a:tcPr marL="9525" marR="9525" marT="9525" marB="0" anchor="ctr"/>
                </a:tc>
                <a:extLst>
                  <a:ext uri="{0D108BD9-81ED-4DB2-BD59-A6C34878D82A}">
                    <a16:rowId xmlns:a16="http://schemas.microsoft.com/office/drawing/2014/main" val="2567588483"/>
                  </a:ext>
                </a:extLst>
              </a:tr>
              <a:tr h="161967">
                <a:tc>
                  <a:txBody>
                    <a:bodyPr/>
                    <a:lstStyle/>
                    <a:p>
                      <a:pPr algn="l" fontAlgn="t"/>
                      <a:r>
                        <a:rPr lang="en-US" sz="900" b="0" i="0" u="none" strike="noStrike" dirty="0">
                          <a:solidFill>
                            <a:schemeClr val="tx1"/>
                          </a:solidFill>
                          <a:effectLst/>
                          <a:latin typeface="Arial" panose="020B0604020202020204" pitchFamily="34" charset="0"/>
                        </a:rPr>
                        <a:t>Relaxing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49%</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56%</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53%</a:t>
                      </a:r>
                    </a:p>
                  </a:txBody>
                  <a:tcPr marL="9525" marR="9525" marT="9525" marB="0" anchor="ctr"/>
                </a:tc>
                <a:extLst>
                  <a:ext uri="{0D108BD9-81ED-4DB2-BD59-A6C34878D82A}">
                    <a16:rowId xmlns:a16="http://schemas.microsoft.com/office/drawing/2014/main" val="1613558419"/>
                  </a:ext>
                </a:extLst>
              </a:tr>
              <a:tr h="161967">
                <a:tc>
                  <a:txBody>
                    <a:bodyPr/>
                    <a:lstStyle/>
                    <a:p>
                      <a:pPr algn="l" fontAlgn="t"/>
                      <a:r>
                        <a:rPr lang="en-US" sz="900" b="0" i="0" u="none" strike="noStrike" dirty="0">
                          <a:solidFill>
                            <a:schemeClr val="tx1"/>
                          </a:solidFill>
                          <a:effectLst/>
                          <a:latin typeface="Arial" panose="020B0604020202020204" pitchFamily="34" charset="0"/>
                        </a:rPr>
                        <a:t>Shopping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41%</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r>
                        <a:rPr lang="en-US" sz="900" b="0" i="0" u="none" strike="noStrike" baseline="30000" dirty="0">
                          <a:solidFill>
                            <a:srgbClr val="000000"/>
                          </a:solidFill>
                          <a:effectLst/>
                          <a:latin typeface="Arial" panose="020B0604020202020204" pitchFamily="34" charset="0"/>
                        </a:rPr>
                        <a:t>BC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58%</a:t>
                      </a:r>
                      <a:r>
                        <a:rPr lang="en-US" sz="900" b="0" i="0" u="none" strike="noStrike" baseline="30000" dirty="0">
                          <a:solidFill>
                            <a:srgbClr val="000000"/>
                          </a:solidFill>
                          <a:effectLst/>
                          <a:latin typeface="Arial" panose="020B0604020202020204" pitchFamily="34" charset="0"/>
                        </a:rPr>
                        <a:t>B</a:t>
                      </a:r>
                    </a:p>
                  </a:txBody>
                  <a:tcPr marL="9525" marR="9525" marT="9525" marB="0" anchor="ctr"/>
                </a:tc>
                <a:extLst>
                  <a:ext uri="{0D108BD9-81ED-4DB2-BD59-A6C34878D82A}">
                    <a16:rowId xmlns:a16="http://schemas.microsoft.com/office/drawing/2014/main" val="3371032370"/>
                  </a:ext>
                </a:extLst>
              </a:tr>
              <a:tr h="161967">
                <a:tc>
                  <a:txBody>
                    <a:bodyPr/>
                    <a:lstStyle/>
                    <a:p>
                      <a:pPr algn="l" fontAlgn="t"/>
                      <a:r>
                        <a:rPr lang="en-US" sz="900" b="0" i="0" u="none" strike="noStrike" dirty="0">
                          <a:solidFill>
                            <a:schemeClr val="tx1"/>
                          </a:solidFill>
                          <a:effectLst/>
                          <a:latin typeface="Arial" panose="020B0604020202020204" pitchFamily="34" charset="0"/>
                        </a:rPr>
                        <a:t>Sightseeing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40%</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41%</a:t>
                      </a:r>
                      <a:r>
                        <a:rPr lang="en-US" sz="900" b="0" i="0" u="none" strike="noStrike" baseline="30000" dirty="0">
                          <a:solidFill>
                            <a:srgbClr val="000000"/>
                          </a:solidFill>
                          <a:effectLst/>
                          <a:latin typeface="Arial" panose="020B0604020202020204" pitchFamily="34" charset="0"/>
                        </a:rPr>
                        <a:t>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 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p>
                  </a:txBody>
                  <a:tcPr marL="9525" marR="9525" marT="9525" marB="0" anchor="ctr"/>
                </a:tc>
                <a:extLst>
                  <a:ext uri="{0D108BD9-81ED-4DB2-BD59-A6C34878D82A}">
                    <a16:rowId xmlns:a16="http://schemas.microsoft.com/office/drawing/2014/main" val="4141959807"/>
                  </a:ext>
                </a:extLst>
              </a:tr>
              <a:tr h="161967">
                <a:tc>
                  <a:txBody>
                    <a:bodyPr/>
                    <a:lstStyle/>
                    <a:p>
                      <a:pPr algn="l" fontAlgn="t"/>
                      <a:r>
                        <a:rPr lang="en-US" sz="900" b="0" i="0" u="none" strike="noStrike" dirty="0">
                          <a:solidFill>
                            <a:schemeClr val="tx1"/>
                          </a:solidFill>
                          <a:effectLst/>
                          <a:latin typeface="Arial" panose="020B0604020202020204" pitchFamily="34" charset="0"/>
                        </a:rPr>
                        <a:t>Swimming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30%</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4252866817"/>
                  </a:ext>
                </a:extLst>
              </a:tr>
              <a:tr h="161967">
                <a:tc>
                  <a:txBody>
                    <a:bodyPr/>
                    <a:lstStyle/>
                    <a:p>
                      <a:pPr algn="l" fontAlgn="t"/>
                      <a:r>
                        <a:rPr lang="en-US" sz="900" b="0" i="0" u="none" strike="noStrike" dirty="0">
                          <a:solidFill>
                            <a:schemeClr val="tx1"/>
                          </a:solidFill>
                          <a:effectLst/>
                          <a:latin typeface="Arial" panose="020B0604020202020204" pitchFamily="34" charset="0"/>
                        </a:rPr>
                        <a:t>Shelling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697785168"/>
                  </a:ext>
                </a:extLst>
              </a:tr>
              <a:tr h="161967">
                <a:tc>
                  <a:txBody>
                    <a:bodyPr/>
                    <a:lstStyle/>
                    <a:p>
                      <a:pPr algn="l" fontAlgn="t"/>
                      <a:r>
                        <a:rPr lang="en-US" sz="900" b="0" i="0" u="none" strike="noStrike" dirty="0">
                          <a:solidFill>
                            <a:schemeClr val="tx1"/>
                          </a:solidFill>
                          <a:effectLst/>
                          <a:latin typeface="Arial" panose="020B0604020202020204" pitchFamily="34" charset="0"/>
                        </a:rPr>
                        <a:t>Visiting friends/relatives who live in the area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r>
                        <a:rPr lang="en-US" sz="900" b="0" i="0" u="none" strike="noStrike" baseline="30000" dirty="0">
                          <a:solidFill>
                            <a:srgbClr val="000000"/>
                          </a:solidFill>
                          <a:effectLst/>
                          <a:latin typeface="Arial" panose="020B0604020202020204" pitchFamily="34" charset="0"/>
                        </a:rPr>
                        <a:t>AB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20%</a:t>
                      </a:r>
                      <a:r>
                        <a:rPr lang="en-US" sz="900" b="0" i="0" u="none" strike="noStrike" baseline="30000" dirty="0">
                          <a:solidFill>
                            <a:srgbClr val="000000"/>
                          </a:solidFill>
                          <a:effectLst/>
                          <a:latin typeface="Arial" panose="020B0604020202020204" pitchFamily="34" charset="0"/>
                        </a:rPr>
                        <a:t>AB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32%</a:t>
                      </a:r>
                    </a:p>
                  </a:txBody>
                  <a:tcPr marL="9525" marR="9525" marT="9525" marB="0" anchor="ctr"/>
                </a:tc>
                <a:extLst>
                  <a:ext uri="{0D108BD9-81ED-4DB2-BD59-A6C34878D82A}">
                    <a16:rowId xmlns:a16="http://schemas.microsoft.com/office/drawing/2014/main" val="1030205847"/>
                  </a:ext>
                </a:extLst>
              </a:tr>
              <a:tr h="161967">
                <a:tc>
                  <a:txBody>
                    <a:bodyPr/>
                    <a:lstStyle/>
                    <a:p>
                      <a:pPr algn="l" fontAlgn="t"/>
                      <a:r>
                        <a:rPr lang="en-US" sz="900" b="0" i="0" u="none" strike="noStrike" dirty="0">
                          <a:solidFill>
                            <a:schemeClr val="tx1"/>
                          </a:solidFill>
                          <a:effectLst/>
                          <a:latin typeface="Arial" panose="020B0604020202020204" pitchFamily="34" charset="0"/>
                        </a:rPr>
                        <a:t>Hiking on trails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r>
                        <a:rPr lang="en-US" sz="900" b="0" i="0" u="none" strike="noStrike" baseline="30000" dirty="0">
                          <a:solidFill>
                            <a:srgbClr val="000000"/>
                          </a:solidFill>
                          <a:effectLst/>
                          <a:latin typeface="Arial" panose="020B0604020202020204" pitchFamily="34" charset="0"/>
                        </a:rPr>
                        <a:t>AC</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2362523639"/>
                  </a:ext>
                </a:extLst>
              </a:tr>
              <a:tr h="161967">
                <a:tc>
                  <a:txBody>
                    <a:bodyPr/>
                    <a:lstStyle/>
                    <a:p>
                      <a:pPr algn="l" fontAlgn="t"/>
                      <a:r>
                        <a:rPr lang="en-US" sz="900" b="0" i="0" u="none" strike="noStrike" dirty="0">
                          <a:solidFill>
                            <a:schemeClr val="tx1"/>
                          </a:solidFill>
                          <a:effectLst/>
                          <a:latin typeface="Arial" panose="020B0604020202020204" pitchFamily="34" charset="0"/>
                        </a:rPr>
                        <a:t>Exercise/Working out</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p>
                  </a:txBody>
                  <a:tcPr marL="9525" marR="9525" marT="9525" marB="0" anchor="ctr"/>
                </a:tc>
                <a:extLst>
                  <a:ext uri="{0D108BD9-81ED-4DB2-BD59-A6C34878D82A}">
                    <a16:rowId xmlns:a16="http://schemas.microsoft.com/office/drawing/2014/main" val="2353554367"/>
                  </a:ext>
                </a:extLst>
              </a:tr>
              <a:tr h="161967">
                <a:tc>
                  <a:txBody>
                    <a:bodyPr/>
                    <a:lstStyle/>
                    <a:p>
                      <a:pPr algn="l" fontAlgn="t"/>
                      <a:r>
                        <a:rPr lang="en-US" sz="900" b="0" i="0" u="none" strike="noStrike" dirty="0">
                          <a:solidFill>
                            <a:schemeClr val="tx1"/>
                          </a:solidFill>
                          <a:effectLst/>
                          <a:latin typeface="Arial" panose="020B0604020202020204" pitchFamily="34" charset="0"/>
                        </a:rPr>
                        <a:t>Watching wildlife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 17%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3676515265"/>
                  </a:ext>
                </a:extLst>
              </a:tr>
              <a:tr h="161967">
                <a:tc>
                  <a:txBody>
                    <a:bodyPr/>
                    <a:lstStyle/>
                    <a:p>
                      <a:pPr algn="l" fontAlgn="t"/>
                      <a:r>
                        <a:rPr lang="en-US" sz="900" b="0" i="0" u="none" strike="noStrike" dirty="0">
                          <a:solidFill>
                            <a:schemeClr val="tx1"/>
                          </a:solidFill>
                          <a:effectLst/>
                          <a:latin typeface="Arial" panose="020B0604020202020204" pitchFamily="34" charset="0"/>
                        </a:rPr>
                        <a:t>Photography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2666033610"/>
                  </a:ext>
                </a:extLst>
              </a:tr>
              <a:tr h="161967">
                <a:tc>
                  <a:txBody>
                    <a:bodyPr/>
                    <a:lstStyle/>
                    <a:p>
                      <a:pPr algn="l" fontAlgn="t"/>
                      <a:r>
                        <a:rPr lang="en-US" sz="900" b="0" i="0" u="none" strike="noStrike" dirty="0">
                          <a:solidFill>
                            <a:schemeClr val="tx1"/>
                          </a:solidFill>
                          <a:effectLst/>
                          <a:latin typeface="Arial" panose="020B0604020202020204" pitchFamily="34" charset="0"/>
                        </a:rPr>
                        <a:t>Family/friends reunion</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29%</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4100358848"/>
                  </a:ext>
                </a:extLst>
              </a:tr>
              <a:tr h="161967">
                <a:tc>
                  <a:txBody>
                    <a:bodyPr/>
                    <a:lstStyle/>
                    <a:p>
                      <a:pPr algn="l" fontAlgn="t"/>
                      <a:r>
                        <a:rPr lang="en-US" sz="900" b="0" i="0" u="none" strike="noStrike" dirty="0">
                          <a:solidFill>
                            <a:schemeClr val="tx1"/>
                          </a:solidFill>
                          <a:effectLst/>
                          <a:latin typeface="Arial" panose="020B0604020202020204" pitchFamily="34" charset="0"/>
                        </a:rPr>
                        <a:t>Historical sites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 </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933861313"/>
                  </a:ext>
                </a:extLst>
              </a:tr>
              <a:tr h="161967">
                <a:tc>
                  <a:txBody>
                    <a:bodyPr/>
                    <a:lstStyle/>
                    <a:p>
                      <a:pPr algn="l" fontAlgn="t"/>
                      <a:r>
                        <a:rPr lang="en-US" sz="900" b="0" i="0" u="none" strike="noStrike" dirty="0">
                          <a:solidFill>
                            <a:schemeClr val="tx1"/>
                          </a:solidFill>
                          <a:effectLst/>
                          <a:latin typeface="Arial" panose="020B0604020202020204" pitchFamily="34" charset="0"/>
                        </a:rPr>
                        <a:t>Dolphin tour</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1212927850"/>
                  </a:ext>
                </a:extLst>
              </a:tr>
              <a:tr h="161967">
                <a:tc>
                  <a:txBody>
                    <a:bodyPr/>
                    <a:lstStyle/>
                    <a:p>
                      <a:pPr algn="l" fontAlgn="t"/>
                      <a:r>
                        <a:rPr lang="en-US" sz="900" b="0" i="0" u="none" strike="noStrike" dirty="0">
                          <a:solidFill>
                            <a:schemeClr val="tx1"/>
                          </a:solidFill>
                          <a:effectLst/>
                          <a:latin typeface="Arial" panose="020B0604020202020204" pitchFamily="34" charset="0"/>
                        </a:rPr>
                        <a:t>Concerts and nightlife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extLst>
                  <a:ext uri="{0D108BD9-81ED-4DB2-BD59-A6C34878D82A}">
                    <a16:rowId xmlns:a16="http://schemas.microsoft.com/office/drawing/2014/main" val="1474253225"/>
                  </a:ext>
                </a:extLst>
              </a:tr>
              <a:tr h="161967">
                <a:tc>
                  <a:txBody>
                    <a:bodyPr/>
                    <a:lstStyle/>
                    <a:p>
                      <a:pPr algn="l" fontAlgn="t"/>
                      <a:r>
                        <a:rPr lang="en-US" sz="900" b="0" i="0" u="none" strike="noStrike" dirty="0">
                          <a:solidFill>
                            <a:schemeClr val="tx1"/>
                          </a:solidFill>
                          <a:effectLst/>
                          <a:latin typeface="Arial" panose="020B0604020202020204" pitchFamily="34" charset="0"/>
                        </a:rPr>
                        <a:t>Bicycle riding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33% </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r>
                        <a:rPr lang="en-US" sz="900" b="0" i="0" u="none" strike="noStrike" baseline="30000" dirty="0">
                          <a:solidFill>
                            <a:srgbClr val="000000"/>
                          </a:solidFill>
                          <a:effectLst/>
                          <a:latin typeface="Arial" panose="020B0604020202020204" pitchFamily="34" charset="0"/>
                        </a:rPr>
                        <a:t>F</a:t>
                      </a:r>
                    </a:p>
                  </a:txBody>
                  <a:tcPr marL="9525" marR="9525" marT="9525" marB="0" anchor="ctr"/>
                </a:tc>
                <a:extLst>
                  <a:ext uri="{0D108BD9-81ED-4DB2-BD59-A6C34878D82A}">
                    <a16:rowId xmlns:a16="http://schemas.microsoft.com/office/drawing/2014/main" val="4194165265"/>
                  </a:ext>
                </a:extLst>
              </a:tr>
              <a:tr h="161967">
                <a:tc>
                  <a:txBody>
                    <a:bodyPr/>
                    <a:lstStyle/>
                    <a:p>
                      <a:pPr algn="l" fontAlgn="t"/>
                      <a:r>
                        <a:rPr lang="en-US" sz="900" b="0" i="0" u="none" strike="noStrike" dirty="0">
                          <a:solidFill>
                            <a:schemeClr val="tx1"/>
                          </a:solidFill>
                          <a:effectLst/>
                          <a:latin typeface="Arial" panose="020B0604020202020204" pitchFamily="34" charset="0"/>
                        </a:rPr>
                        <a:t>Festivals or special events (non-sports events)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2792186521"/>
                  </a:ext>
                </a:extLst>
              </a:tr>
              <a:tr h="161967">
                <a:tc>
                  <a:txBody>
                    <a:bodyPr/>
                    <a:lstStyle/>
                    <a:p>
                      <a:pPr algn="l" fontAlgn="t"/>
                      <a:r>
                        <a:rPr lang="en-US" sz="900" b="0" i="0" u="none" strike="noStrike" dirty="0">
                          <a:solidFill>
                            <a:schemeClr val="tx1"/>
                          </a:solidFill>
                          <a:effectLst/>
                          <a:latin typeface="Arial" panose="020B0604020202020204" pitchFamily="34" charset="0"/>
                        </a:rPr>
                        <a:t>Fishing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2148331135"/>
                  </a:ext>
                </a:extLst>
              </a:tr>
              <a:tr h="161967">
                <a:tc>
                  <a:txBody>
                    <a:bodyPr/>
                    <a:lstStyle/>
                    <a:p>
                      <a:pPr algn="l" fontAlgn="t"/>
                      <a:r>
                        <a:rPr lang="en-US" sz="900" b="0" i="0" u="none" strike="noStrike" dirty="0">
                          <a:solidFill>
                            <a:schemeClr val="tx1"/>
                          </a:solidFill>
                          <a:effectLst/>
                          <a:latin typeface="Arial" panose="020B0604020202020204" pitchFamily="34" charset="0"/>
                        </a:rPr>
                        <a:t>Kayaking/Canoeing/Paddle boarding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3509042559"/>
                  </a:ext>
                </a:extLst>
              </a:tr>
              <a:tr h="161967">
                <a:tc>
                  <a:txBody>
                    <a:bodyPr/>
                    <a:lstStyle/>
                    <a:p>
                      <a:pPr algn="l" fontAlgn="t"/>
                      <a:r>
                        <a:rPr lang="en-US" sz="900" b="0" i="0" u="none" strike="noStrike" dirty="0">
                          <a:solidFill>
                            <a:schemeClr val="tx1"/>
                          </a:solidFill>
                          <a:effectLst/>
                          <a:latin typeface="Arial" panose="020B0604020202020204" pitchFamily="34" charset="0"/>
                        </a:rPr>
                        <a:t>Boating or sailing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2133236874"/>
                  </a:ext>
                </a:extLst>
              </a:tr>
              <a:tr h="161967">
                <a:tc>
                  <a:txBody>
                    <a:bodyPr/>
                    <a:lstStyle/>
                    <a:p>
                      <a:pPr algn="l" fontAlgn="t"/>
                      <a:r>
                        <a:rPr lang="en-US" sz="900" b="0" i="0" u="none" strike="noStrike" dirty="0">
                          <a:solidFill>
                            <a:schemeClr val="tx1"/>
                          </a:solidFill>
                          <a:effectLst/>
                          <a:latin typeface="Arial" panose="020B0604020202020204" pitchFamily="34" charset="0"/>
                        </a:rPr>
                        <a:t>Golfing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698412765"/>
                  </a:ext>
                </a:extLst>
              </a:tr>
              <a:tr h="161967">
                <a:tc>
                  <a:txBody>
                    <a:bodyPr/>
                    <a:lstStyle/>
                    <a:p>
                      <a:pPr algn="l" fontAlgn="t"/>
                      <a:r>
                        <a:rPr lang="en-US" sz="900" b="0" i="0" u="none" strike="noStrike" dirty="0">
                          <a:solidFill>
                            <a:schemeClr val="tx1"/>
                          </a:solidFill>
                          <a:effectLst/>
                          <a:latin typeface="Arial" panose="020B0604020202020204" pitchFamily="34" charset="0"/>
                        </a:rPr>
                        <a:t>Visiting a spa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2540320454"/>
                  </a:ext>
                </a:extLst>
              </a:tr>
              <a:tr h="161967">
                <a:tc>
                  <a:txBody>
                    <a:bodyPr/>
                    <a:lstStyle/>
                    <a:p>
                      <a:pPr algn="l" fontAlgn="t"/>
                      <a:r>
                        <a:rPr lang="en-US" sz="900" b="0" i="0" u="none" strike="noStrike" dirty="0">
                          <a:solidFill>
                            <a:schemeClr val="tx1"/>
                          </a:solidFill>
                          <a:effectLst/>
                          <a:latin typeface="Arial" panose="020B0604020202020204" pitchFamily="34" charset="0"/>
                        </a:rPr>
                        <a:t>Birdwatching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1275992407"/>
                  </a:ext>
                </a:extLst>
              </a:tr>
              <a:tr h="161967">
                <a:tc>
                  <a:txBody>
                    <a:bodyPr/>
                    <a:lstStyle/>
                    <a:p>
                      <a:pPr algn="l" fontAlgn="t"/>
                      <a:r>
                        <a:rPr lang="en-US" sz="900" b="0" i="0" u="none" strike="noStrike" dirty="0">
                          <a:solidFill>
                            <a:schemeClr val="tx1"/>
                          </a:solidFill>
                          <a:effectLst/>
                          <a:latin typeface="Arial" panose="020B0604020202020204" pitchFamily="34" charset="0"/>
                        </a:rPr>
                        <a:t>Scuba diving/Snorkeling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741974351"/>
                  </a:ext>
                </a:extLst>
              </a:tr>
              <a:tr h="161967">
                <a:tc>
                  <a:txBody>
                    <a:bodyPr/>
                    <a:lstStyle/>
                    <a:p>
                      <a:pPr algn="l" fontAlgn="t"/>
                      <a:r>
                        <a:rPr lang="en-US" sz="900" b="0" i="0" u="none" strike="noStrike" dirty="0">
                          <a:solidFill>
                            <a:schemeClr val="tx1"/>
                          </a:solidFill>
                          <a:effectLst/>
                          <a:latin typeface="Arial" panose="020B0604020202020204" pitchFamily="34" charset="0"/>
                        </a:rPr>
                        <a:t>Parasailing/Jet skiing</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4127102273"/>
                  </a:ext>
                </a:extLst>
              </a:tr>
              <a:tr h="161967">
                <a:tc>
                  <a:txBody>
                    <a:bodyPr/>
                    <a:lstStyle/>
                    <a:p>
                      <a:pPr algn="l" fontAlgn="t"/>
                      <a:r>
                        <a:rPr lang="en-US" sz="900" b="0" i="0" u="none" strike="noStrike" dirty="0">
                          <a:solidFill>
                            <a:schemeClr val="tx1"/>
                          </a:solidFill>
                          <a:effectLst/>
                          <a:latin typeface="Arial" panose="020B0604020202020204" pitchFamily="34" charset="0"/>
                        </a:rPr>
                        <a:t>Tennis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4115678727"/>
                  </a:ext>
                </a:extLst>
              </a:tr>
              <a:tr h="161967">
                <a:tc>
                  <a:txBody>
                    <a:bodyPr/>
                    <a:lstStyle/>
                    <a:p>
                      <a:pPr algn="l" fontAlgn="t"/>
                      <a:r>
                        <a:rPr lang="en-US" sz="900" b="0" i="0" u="none" strike="noStrike" dirty="0">
                          <a:solidFill>
                            <a:schemeClr val="tx1"/>
                          </a:solidFill>
                          <a:effectLst/>
                          <a:latin typeface="Arial" panose="020B0604020202020204" pitchFamily="34" charset="0"/>
                        </a:rPr>
                        <a:t>Sporting events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3738722007"/>
                  </a:ext>
                </a:extLst>
              </a:tr>
            </a:tbl>
          </a:graphicData>
        </a:graphic>
      </p:graphicFrame>
      <p:sp>
        <p:nvSpPr>
          <p:cNvPr id="8" name="TextBox 7">
            <a:extLst>
              <a:ext uri="{FF2B5EF4-FFF2-40B4-BE49-F238E27FC236}">
                <a16:creationId xmlns:a16="http://schemas.microsoft.com/office/drawing/2014/main" id="{7AF56DB6-E52D-4AEF-9599-89AEFD5FF8E3}"/>
              </a:ext>
            </a:extLst>
          </p:cNvPr>
          <p:cNvSpPr txBox="1"/>
          <p:nvPr/>
        </p:nvSpPr>
        <p:spPr>
          <a:xfrm>
            <a:off x="10074275" y="3640214"/>
            <a:ext cx="2117725"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What attractions and activities did you visit or participate in while in Gulf Shores/Orange Beach on your trip? Response options as shown in tables above. </a:t>
            </a:r>
          </a:p>
        </p:txBody>
      </p:sp>
      <p:sp>
        <p:nvSpPr>
          <p:cNvPr id="10" name="TextBox 9">
            <a:extLst>
              <a:ext uri="{FF2B5EF4-FFF2-40B4-BE49-F238E27FC236}">
                <a16:creationId xmlns:a16="http://schemas.microsoft.com/office/drawing/2014/main" id="{3DF31066-4EDE-466E-89E2-E3D3C0E77241}"/>
              </a:ext>
            </a:extLst>
          </p:cNvPr>
          <p:cNvSpPr txBox="1"/>
          <p:nvPr/>
        </p:nvSpPr>
        <p:spPr>
          <a:xfrm>
            <a:off x="10074275" y="4530671"/>
            <a:ext cx="1898650" cy="1338828"/>
          </a:xfrm>
          <a:prstGeom prst="rect">
            <a:avLst/>
          </a:prstGeom>
          <a:noFill/>
        </p:spPr>
        <p:txBody>
          <a:bodyPr wrap="square" rtlCol="0">
            <a:spAutoFit/>
          </a:bodyPr>
          <a:lstStyle/>
          <a:p>
            <a:pPr lvl="0">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2017</a:t>
            </a:r>
            <a:r>
              <a:rPr lang="en-US" sz="900" dirty="0">
                <a:solidFill>
                  <a:prstClr val="white">
                    <a:lumMod val="50000"/>
                  </a:prstClr>
                </a:solidFill>
              </a:rPr>
              <a:t>-18 day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no paid lodging n=132 (c); 2018-19 target n=401 (d); 2018-19 day trip n=6 (e); 2018-19 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33031865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56DC3-48B2-48A8-AC5E-97A83AFD4902}"/>
              </a:ext>
            </a:extLst>
          </p:cNvPr>
          <p:cNvSpPr>
            <a:spLocks noGrp="1"/>
          </p:cNvSpPr>
          <p:nvPr>
            <p:ph type="title"/>
          </p:nvPr>
        </p:nvSpPr>
        <p:spPr/>
        <p:txBody>
          <a:bodyPr/>
          <a:lstStyle/>
          <a:p>
            <a:pPr lvl="0"/>
            <a:r>
              <a:rPr lang="en-US" dirty="0">
                <a:solidFill>
                  <a:schemeClr val="tx2"/>
                </a:solidFill>
              </a:rPr>
              <a:t>Comparing Non-Target Trips Year-Over-Year</a:t>
            </a:r>
          </a:p>
        </p:txBody>
      </p:sp>
      <p:sp>
        <p:nvSpPr>
          <p:cNvPr id="4" name="Footer Placeholder 3">
            <a:extLst>
              <a:ext uri="{FF2B5EF4-FFF2-40B4-BE49-F238E27FC236}">
                <a16:creationId xmlns:a16="http://schemas.microsoft.com/office/drawing/2014/main" id="{6C5E2192-1618-40F4-97A1-8D1C139D5709}"/>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GSOBT Winter 2018-19 Visitor Profile — Strategic Marketing &amp; Research Insights</a:t>
            </a:r>
          </a:p>
        </p:txBody>
      </p:sp>
      <p:sp>
        <p:nvSpPr>
          <p:cNvPr id="5" name="Slide Number Placeholder 4">
            <a:extLst>
              <a:ext uri="{FF2B5EF4-FFF2-40B4-BE49-F238E27FC236}">
                <a16:creationId xmlns:a16="http://schemas.microsoft.com/office/drawing/2014/main" id="{B27AFF13-8EF3-490E-8075-9F3753FA813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0A6C8-14B8-4645-B1A9-9F8FD08AF95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0" name="Table 9">
            <a:extLst>
              <a:ext uri="{FF2B5EF4-FFF2-40B4-BE49-F238E27FC236}">
                <a16:creationId xmlns:a16="http://schemas.microsoft.com/office/drawing/2014/main" id="{FB6B39ED-4ED5-4BF8-97B6-72C3FD3ADB02}"/>
              </a:ext>
            </a:extLst>
          </p:cNvPr>
          <p:cNvGraphicFramePr>
            <a:graphicFrameLocks noGrp="1"/>
          </p:cNvGraphicFramePr>
          <p:nvPr>
            <p:extLst>
              <p:ext uri="{D42A27DB-BD31-4B8C-83A1-F6EECF244321}">
                <p14:modId xmlns:p14="http://schemas.microsoft.com/office/powerpoint/2010/main" val="1142621541"/>
              </p:ext>
            </p:extLst>
          </p:nvPr>
        </p:nvGraphicFramePr>
        <p:xfrm>
          <a:off x="934886" y="1663324"/>
          <a:ext cx="9579947" cy="3748814"/>
        </p:xfrm>
        <a:graphic>
          <a:graphicData uri="http://schemas.openxmlformats.org/drawingml/2006/table">
            <a:tbl>
              <a:tblPr firstRow="1" bandRow="1">
                <a:tableStyleId>{5C22544A-7EE6-4342-B048-85BDC9FD1C3A}</a:tableStyleId>
              </a:tblPr>
              <a:tblGrid>
                <a:gridCol w="2651760">
                  <a:extLst>
                    <a:ext uri="{9D8B030D-6E8A-4147-A177-3AD203B41FA5}">
                      <a16:colId xmlns:a16="http://schemas.microsoft.com/office/drawing/2014/main" val="1022503098"/>
                    </a:ext>
                  </a:extLst>
                </a:gridCol>
                <a:gridCol w="989741">
                  <a:extLst>
                    <a:ext uri="{9D8B030D-6E8A-4147-A177-3AD203B41FA5}">
                      <a16:colId xmlns:a16="http://schemas.microsoft.com/office/drawing/2014/main" val="1015468868"/>
                    </a:ext>
                  </a:extLst>
                </a:gridCol>
                <a:gridCol w="989741">
                  <a:extLst>
                    <a:ext uri="{9D8B030D-6E8A-4147-A177-3AD203B41FA5}">
                      <a16:colId xmlns:a16="http://schemas.microsoft.com/office/drawing/2014/main" val="604701270"/>
                    </a:ext>
                  </a:extLst>
                </a:gridCol>
                <a:gridCol w="989741">
                  <a:extLst>
                    <a:ext uri="{9D8B030D-6E8A-4147-A177-3AD203B41FA5}">
                      <a16:colId xmlns:a16="http://schemas.microsoft.com/office/drawing/2014/main" val="2548972651"/>
                    </a:ext>
                  </a:extLst>
                </a:gridCol>
                <a:gridCol w="989741">
                  <a:extLst>
                    <a:ext uri="{9D8B030D-6E8A-4147-A177-3AD203B41FA5}">
                      <a16:colId xmlns:a16="http://schemas.microsoft.com/office/drawing/2014/main" val="1928491749"/>
                    </a:ext>
                  </a:extLst>
                </a:gridCol>
                <a:gridCol w="989741">
                  <a:extLst>
                    <a:ext uri="{9D8B030D-6E8A-4147-A177-3AD203B41FA5}">
                      <a16:colId xmlns:a16="http://schemas.microsoft.com/office/drawing/2014/main" val="1997421292"/>
                    </a:ext>
                  </a:extLst>
                </a:gridCol>
                <a:gridCol w="989741">
                  <a:extLst>
                    <a:ext uri="{9D8B030D-6E8A-4147-A177-3AD203B41FA5}">
                      <a16:colId xmlns:a16="http://schemas.microsoft.com/office/drawing/2014/main" val="3719580676"/>
                    </a:ext>
                  </a:extLst>
                </a:gridCol>
                <a:gridCol w="989741">
                  <a:extLst>
                    <a:ext uri="{9D8B030D-6E8A-4147-A177-3AD203B41FA5}">
                      <a16:colId xmlns:a16="http://schemas.microsoft.com/office/drawing/2014/main" val="1675795756"/>
                    </a:ext>
                  </a:extLst>
                </a:gridCol>
              </a:tblGrid>
              <a:tr h="183153">
                <a:tc rowSpan="2">
                  <a:txBody>
                    <a:bodyPr/>
                    <a:lstStyle/>
                    <a:p>
                      <a:pPr algn="l" fontAlgn="b"/>
                      <a:r>
                        <a:rPr lang="en-US" sz="1100" u="none" strike="noStrike" dirty="0">
                          <a:effectLst/>
                        </a:rPr>
                        <a:t>Specific attractions (non-target trips)</a:t>
                      </a:r>
                      <a:endParaRPr lang="en-US" sz="1100" b="0" i="0" u="none" strike="noStrike" dirty="0">
                        <a:solidFill>
                          <a:srgbClr val="000000"/>
                        </a:solidFill>
                        <a:effectLst/>
                        <a:latin typeface="Calibri" panose="020F0502020204030204" pitchFamily="34" charset="0"/>
                      </a:endParaRPr>
                    </a:p>
                  </a:txBody>
                  <a:tcPr marR="7620" marT="7620" marB="0" anchor="ctr"/>
                </a:tc>
                <a:tc gridSpan="3">
                  <a:txBody>
                    <a:bodyPr/>
                    <a:lstStyle/>
                    <a:p>
                      <a:pPr algn="ctr" fontAlgn="b"/>
                      <a:r>
                        <a:rPr lang="en-US" sz="1100" u="none" strike="noStrike" dirty="0">
                          <a:effectLst/>
                        </a:rPr>
                        <a:t>2017-18</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gridSpan="3">
                  <a:txBody>
                    <a:bodyPr/>
                    <a:lstStyle/>
                    <a:p>
                      <a:pPr algn="ctr" fontAlgn="b"/>
                      <a:r>
                        <a:rPr lang="en-US" sz="1100" u="none" strike="noStrike" dirty="0">
                          <a:effectLst/>
                        </a:rPr>
                        <a:t>2018-19</a:t>
                      </a:r>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hMerge="1">
                  <a:txBody>
                    <a:bodyPr/>
                    <a:lstStyle/>
                    <a:p>
                      <a:pPr algn="ctr" fontAlgn="b"/>
                      <a:endParaRPr lang="en-US" sz="1100" b="0" i="0" u="none" strike="noStrike" dirty="0">
                        <a:solidFill>
                          <a:srgbClr val="000000"/>
                        </a:solidFill>
                        <a:effectLst/>
                        <a:latin typeface="Calibri" panose="020F0502020204030204" pitchFamily="34" charset="0"/>
                      </a:endParaRPr>
                    </a:p>
                  </a:txBody>
                  <a:tcPr marL="7620" marR="7620" marT="7620" marB="0" anchor="ctr"/>
                </a:tc>
                <a:tc rowSpan="2">
                  <a:txBody>
                    <a:bodyPr/>
                    <a:lstStyle/>
                    <a:p>
                      <a:pPr algn="ctr" fontAlgn="b"/>
                      <a:r>
                        <a:rPr lang="en-US" sz="1100" b="1" i="0" u="none" strike="noStrike" dirty="0">
                          <a:solidFill>
                            <a:schemeClr val="bg1"/>
                          </a:solidFill>
                          <a:effectLst/>
                          <a:latin typeface="Calibri" panose="020F0502020204030204" pitchFamily="34" charset="0"/>
                        </a:rPr>
                        <a:t>Non-target 30+ night stay (g)</a:t>
                      </a:r>
                    </a:p>
                  </a:txBody>
                  <a:tcPr marL="7620" marR="7620" marT="7620" marB="0" anchor="ctr"/>
                </a:tc>
                <a:extLst>
                  <a:ext uri="{0D108BD9-81ED-4DB2-BD59-A6C34878D82A}">
                    <a16:rowId xmlns:a16="http://schemas.microsoft.com/office/drawing/2014/main" val="4045843296"/>
                  </a:ext>
                </a:extLst>
              </a:tr>
              <a:tr h="533533">
                <a:tc vMerge="1">
                  <a:txBody>
                    <a:bodyPr/>
                    <a:lstStyle/>
                    <a:p>
                      <a:endParaRPr lang="en-US"/>
                    </a:p>
                  </a:txBody>
                  <a:tcP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(a)</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(b)</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(c)</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Target </a:t>
                      </a:r>
                      <a:br>
                        <a:rPr lang="en-US" sz="1100" b="1" u="none" strike="noStrike" dirty="0">
                          <a:effectLst/>
                        </a:rPr>
                      </a:br>
                      <a:r>
                        <a:rPr lang="en-US" sz="1100" b="1" u="none" strike="noStrike" dirty="0">
                          <a:effectLst/>
                        </a:rPr>
                        <a:t>travelers </a:t>
                      </a:r>
                    </a:p>
                    <a:p>
                      <a:pPr algn="ctr" fontAlgn="b"/>
                      <a:r>
                        <a:rPr lang="en-US" sz="1100" b="1" u="none" strike="noStrike" dirty="0">
                          <a:effectLst/>
                        </a:rPr>
                        <a:t>(d)</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Day trip </a:t>
                      </a:r>
                    </a:p>
                    <a:p>
                      <a:pPr algn="ctr" fontAlgn="b"/>
                      <a:r>
                        <a:rPr lang="en-US" sz="1100" b="1" u="none" strike="noStrike" dirty="0">
                          <a:effectLst/>
                        </a:rPr>
                        <a:t>(e)</a:t>
                      </a:r>
                      <a:endParaRPr lang="en-US" sz="11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en-US" sz="1100" b="1" u="none" strike="noStrike" dirty="0">
                          <a:effectLst/>
                        </a:rPr>
                        <a:t>Non-target </a:t>
                      </a:r>
                    </a:p>
                    <a:p>
                      <a:pPr algn="ctr" fontAlgn="b"/>
                      <a:r>
                        <a:rPr lang="en-US" sz="1100" b="1" u="none" strike="noStrike" dirty="0">
                          <a:effectLst/>
                        </a:rPr>
                        <a:t>No paid lodging (f)</a:t>
                      </a:r>
                      <a:endParaRPr lang="en-US" sz="1100" b="1" i="0" u="none" strike="noStrike" dirty="0">
                        <a:solidFill>
                          <a:srgbClr val="000000"/>
                        </a:solidFill>
                        <a:effectLst/>
                        <a:latin typeface="Calibri" panose="020F0502020204030204" pitchFamily="34" charset="0"/>
                      </a:endParaRPr>
                    </a:p>
                  </a:txBody>
                  <a:tcPr marL="7620" marR="7620" marT="7620" marB="0" anchor="ctr"/>
                </a:tc>
                <a:tc vMerge="1">
                  <a:txBody>
                    <a:bodyPr/>
                    <a:lstStyle/>
                    <a:p>
                      <a:pPr algn="ctr" fontAlgn="b"/>
                      <a:endParaRPr lang="en-US" sz="11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844794148"/>
                  </a:ext>
                </a:extLst>
              </a:tr>
              <a:tr h="189508">
                <a:tc>
                  <a:txBody>
                    <a:bodyPr/>
                    <a:lstStyle/>
                    <a:p>
                      <a:pPr algn="l" fontAlgn="t"/>
                      <a:r>
                        <a:rPr lang="en-US" sz="900" b="0" i="0" u="none" strike="noStrike" dirty="0">
                          <a:solidFill>
                            <a:schemeClr val="tx1"/>
                          </a:solidFill>
                          <a:effectLst/>
                          <a:latin typeface="Arial" panose="020B0604020202020204" pitchFamily="34" charset="0"/>
                        </a:rPr>
                        <a:t>The Wharf</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r>
                        <a:rPr lang="en-US" sz="900" b="0" i="0" u="none" strike="noStrike" baseline="30000" dirty="0">
                          <a:solidFill>
                            <a:srgbClr val="000000"/>
                          </a:solidFill>
                          <a:effectLst/>
                          <a:latin typeface="Arial" panose="020B0604020202020204" pitchFamily="34" charset="0"/>
                        </a:rPr>
                        <a:t>ABCF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extLst>
                  <a:ext uri="{0D108BD9-81ED-4DB2-BD59-A6C34878D82A}">
                    <a16:rowId xmlns:a16="http://schemas.microsoft.com/office/drawing/2014/main" val="3508979548"/>
                  </a:ext>
                </a:extLst>
              </a:tr>
              <a:tr h="189508">
                <a:tc>
                  <a:txBody>
                    <a:bodyPr/>
                    <a:lstStyle/>
                    <a:p>
                      <a:pPr algn="l" fontAlgn="t"/>
                      <a:r>
                        <a:rPr lang="en-US" sz="900" b="0" i="0" u="none" strike="noStrike" dirty="0">
                          <a:solidFill>
                            <a:schemeClr val="tx1"/>
                          </a:solidFill>
                          <a:effectLst/>
                          <a:latin typeface="Arial" panose="020B0604020202020204" pitchFamily="34" charset="0"/>
                        </a:rPr>
                        <a:t>Tanger Outlets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27%</a:t>
                      </a:r>
                      <a:r>
                        <a:rPr lang="en-US" sz="900" b="0" i="0" u="none" strike="noStrike" baseline="30000" dirty="0">
                          <a:solidFill>
                            <a:srgbClr val="000000"/>
                          </a:solidFill>
                          <a:effectLst/>
                          <a:latin typeface="Arial" panose="020B0604020202020204" pitchFamily="34" charset="0"/>
                        </a:rPr>
                        <a:t>ABCF</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17% </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p>
                  </a:txBody>
                  <a:tcPr marL="9525" marR="9525" marT="9525" marB="0" anchor="ctr"/>
                </a:tc>
                <a:extLst>
                  <a:ext uri="{0D108BD9-81ED-4DB2-BD59-A6C34878D82A}">
                    <a16:rowId xmlns:a16="http://schemas.microsoft.com/office/drawing/2014/main" val="4028559813"/>
                  </a:ext>
                </a:extLst>
              </a:tr>
              <a:tr h="189508">
                <a:tc>
                  <a:txBody>
                    <a:bodyPr/>
                    <a:lstStyle/>
                    <a:p>
                      <a:pPr algn="l" fontAlgn="t"/>
                      <a:r>
                        <a:rPr lang="en-US" sz="900" b="0" i="0" u="none" strike="noStrike" dirty="0">
                          <a:solidFill>
                            <a:schemeClr val="tx1"/>
                          </a:solidFill>
                          <a:effectLst/>
                          <a:latin typeface="Arial" panose="020B0604020202020204" pitchFamily="34" charset="0"/>
                        </a:rPr>
                        <a:t>Gulf State Park</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26%</a:t>
                      </a:r>
                      <a:r>
                        <a:rPr lang="en-US" sz="900" b="0" i="0" u="none" strike="noStrike" baseline="30000" dirty="0">
                          <a:solidFill>
                            <a:srgbClr val="000000"/>
                          </a:solidFill>
                          <a:effectLst/>
                          <a:latin typeface="Arial" panose="020B0604020202020204" pitchFamily="34" charset="0"/>
                        </a:rPr>
                        <a:t>ABCF</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879698751"/>
                  </a:ext>
                </a:extLst>
              </a:tr>
              <a:tr h="189508">
                <a:tc>
                  <a:txBody>
                    <a:bodyPr/>
                    <a:lstStyle/>
                    <a:p>
                      <a:pPr algn="l" fontAlgn="t"/>
                      <a:r>
                        <a:rPr lang="en-US" sz="900" b="0" i="0" u="none" strike="noStrike" dirty="0">
                          <a:solidFill>
                            <a:schemeClr val="tx1"/>
                          </a:solidFill>
                          <a:effectLst/>
                          <a:latin typeface="Arial" panose="020B0604020202020204" pitchFamily="34" charset="0"/>
                        </a:rPr>
                        <a:t>Alabama’s Coastal Connection Scenic Byway</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15%</a:t>
                      </a:r>
                      <a:r>
                        <a:rPr lang="en-US" sz="900" b="0" i="0" u="none" strike="noStrike" baseline="30000" dirty="0">
                          <a:solidFill>
                            <a:srgbClr val="000000"/>
                          </a:solidFill>
                          <a:effectLst/>
                          <a:latin typeface="Arial" panose="020B0604020202020204" pitchFamily="34" charset="0"/>
                        </a:rPr>
                        <a:t>AB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58337637"/>
                  </a:ext>
                </a:extLst>
              </a:tr>
              <a:tr h="189508">
                <a:tc>
                  <a:txBody>
                    <a:bodyPr/>
                    <a:lstStyle/>
                    <a:p>
                      <a:pPr algn="l" fontAlgn="t"/>
                      <a:r>
                        <a:rPr lang="en-US" sz="900" b="0" i="0" u="none" strike="noStrike" dirty="0">
                          <a:solidFill>
                            <a:schemeClr val="tx1"/>
                          </a:solidFill>
                          <a:effectLst/>
                          <a:latin typeface="Arial" panose="020B0604020202020204" pitchFamily="34" charset="0"/>
                        </a:rPr>
                        <a:t>National Naval Aviation Museum</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r>
                        <a:rPr lang="en-US" sz="900" b="0" i="0" u="none" strike="noStrike" baseline="30000" dirty="0">
                          <a:solidFill>
                            <a:srgbClr val="000000"/>
                          </a:solidFill>
                          <a:effectLst/>
                          <a:latin typeface="Arial" panose="020B0604020202020204" pitchFamily="34" charset="0"/>
                        </a:rPr>
                        <a:t>AB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2343136371"/>
                  </a:ext>
                </a:extLst>
              </a:tr>
              <a:tr h="189508">
                <a:tc>
                  <a:txBody>
                    <a:bodyPr/>
                    <a:lstStyle/>
                    <a:p>
                      <a:pPr algn="l" fontAlgn="t"/>
                      <a:r>
                        <a:rPr lang="en-US" sz="900" b="0" i="0" u="none" strike="noStrike" dirty="0">
                          <a:solidFill>
                            <a:schemeClr val="tx1"/>
                          </a:solidFill>
                          <a:effectLst/>
                          <a:latin typeface="Arial" panose="020B0604020202020204" pitchFamily="34" charset="0"/>
                        </a:rPr>
                        <a:t>Alabama Gulf Coast Zoo</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14%</a:t>
                      </a:r>
                      <a:r>
                        <a:rPr lang="en-US" sz="900" b="0" i="0" u="none" strike="noStrike" baseline="30000" dirty="0">
                          <a:solidFill>
                            <a:srgbClr val="000000"/>
                          </a:solidFill>
                          <a:effectLst/>
                          <a:latin typeface="Arial" panose="020B0604020202020204" pitchFamily="34" charset="0"/>
                        </a:rPr>
                        <a:t>ABC</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898331520"/>
                  </a:ext>
                </a:extLst>
              </a:tr>
              <a:tr h="189508">
                <a:tc>
                  <a:txBody>
                    <a:bodyPr/>
                    <a:lstStyle/>
                    <a:p>
                      <a:pPr algn="l" fontAlgn="t"/>
                      <a:r>
                        <a:rPr lang="en-US" sz="900" b="0" i="0" u="none" strike="noStrike" dirty="0">
                          <a:solidFill>
                            <a:schemeClr val="tx1"/>
                          </a:solidFill>
                          <a:effectLst/>
                          <a:latin typeface="Arial" panose="020B0604020202020204" pitchFamily="34" charset="0"/>
                        </a:rPr>
                        <a:t>Adventure Island</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13%</a:t>
                      </a:r>
                      <a:r>
                        <a:rPr lang="en-US" sz="900" b="0" i="0" u="none" strike="noStrike" baseline="30000" dirty="0">
                          <a:solidFill>
                            <a:srgbClr val="000000"/>
                          </a:solidFill>
                          <a:effectLst/>
                          <a:latin typeface="Arial" panose="020B0604020202020204" pitchFamily="34" charset="0"/>
                        </a:rPr>
                        <a:t>ABCG</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4262983998"/>
                  </a:ext>
                </a:extLst>
              </a:tr>
              <a:tr h="189508">
                <a:tc>
                  <a:txBody>
                    <a:bodyPr/>
                    <a:lstStyle/>
                    <a:p>
                      <a:pPr algn="l" fontAlgn="t"/>
                      <a:r>
                        <a:rPr lang="en-US" sz="900" b="0" i="0" u="none" strike="noStrike" dirty="0">
                          <a:solidFill>
                            <a:schemeClr val="tx1"/>
                          </a:solidFill>
                          <a:effectLst/>
                          <a:latin typeface="Arial" panose="020B0604020202020204" pitchFamily="34" charset="0"/>
                        </a:rPr>
                        <a:t>Battleship USS Alabama</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2335873470"/>
                  </a:ext>
                </a:extLst>
              </a:tr>
              <a:tr h="189508">
                <a:tc>
                  <a:txBody>
                    <a:bodyPr/>
                    <a:lstStyle/>
                    <a:p>
                      <a:pPr algn="l" fontAlgn="t"/>
                      <a:r>
                        <a:rPr lang="en-US" sz="900" b="0" i="0" u="none" strike="noStrike" dirty="0">
                          <a:solidFill>
                            <a:schemeClr val="tx1"/>
                          </a:solidFill>
                          <a:effectLst/>
                          <a:latin typeface="Arial" panose="020B0604020202020204" pitchFamily="34" charset="0"/>
                        </a:rPr>
                        <a:t>Fort Morgan Historic Site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8%</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12%</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56909275"/>
                  </a:ext>
                </a:extLst>
              </a:tr>
              <a:tr h="189508">
                <a:tc>
                  <a:txBody>
                    <a:bodyPr/>
                    <a:lstStyle/>
                    <a:p>
                      <a:pPr algn="l" fontAlgn="t"/>
                      <a:r>
                        <a:rPr lang="en-US" sz="900" b="0" i="0" u="none" strike="noStrike" dirty="0">
                          <a:solidFill>
                            <a:schemeClr val="tx1"/>
                          </a:solidFill>
                          <a:effectLst/>
                          <a:latin typeface="Arial" panose="020B0604020202020204" pitchFamily="34" charset="0"/>
                        </a:rPr>
                        <a:t>Dauphin Island</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r>
                        <a:rPr lang="en-US" sz="900" b="0" i="0" u="none" strike="noStrike" baseline="30000" dirty="0">
                          <a:solidFill>
                            <a:srgbClr val="000000"/>
                          </a:solidFill>
                          <a:effectLst/>
                          <a:latin typeface="Arial" panose="020B0604020202020204" pitchFamily="34" charset="0"/>
                        </a:rPr>
                        <a:t>C</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21%</a:t>
                      </a:r>
                    </a:p>
                  </a:txBody>
                  <a:tcPr marL="9525" marR="9525" marT="9525" marB="0" anchor="ctr"/>
                </a:tc>
                <a:extLst>
                  <a:ext uri="{0D108BD9-81ED-4DB2-BD59-A6C34878D82A}">
                    <a16:rowId xmlns:a16="http://schemas.microsoft.com/office/drawing/2014/main" val="2408266087"/>
                  </a:ext>
                </a:extLst>
              </a:tr>
              <a:tr h="189508">
                <a:tc>
                  <a:txBody>
                    <a:bodyPr/>
                    <a:lstStyle/>
                    <a:p>
                      <a:pPr algn="l" fontAlgn="t"/>
                      <a:r>
                        <a:rPr lang="fr-FR" sz="900" b="0" i="0" u="none" strike="noStrike" dirty="0">
                          <a:solidFill>
                            <a:schemeClr val="tx1"/>
                          </a:solidFill>
                          <a:effectLst/>
                          <a:latin typeface="Arial" panose="020B0604020202020204" pitchFamily="34" charset="0"/>
                        </a:rPr>
                        <a:t>Bon Secour National Wildlife Refuge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9%</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10%</a:t>
                      </a:r>
                      <a:r>
                        <a:rPr lang="en-US" sz="900" b="0" i="0" u="none" strike="noStrike" baseline="30000" dirty="0">
                          <a:solidFill>
                            <a:srgbClr val="000000"/>
                          </a:solidFill>
                          <a:effectLst/>
                          <a:latin typeface="Arial" panose="020B0604020202020204" pitchFamily="34" charset="0"/>
                        </a:rPr>
                        <a:t>B</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566476554"/>
                  </a:ext>
                </a:extLst>
              </a:tr>
              <a:tr h="189508">
                <a:tc>
                  <a:txBody>
                    <a:bodyPr/>
                    <a:lstStyle/>
                    <a:p>
                      <a:pPr algn="l" fontAlgn="t"/>
                      <a:r>
                        <a:rPr lang="en-US" sz="900" b="0" i="0" u="none" strike="noStrike" dirty="0">
                          <a:solidFill>
                            <a:schemeClr val="tx1"/>
                          </a:solidFill>
                          <a:effectLst/>
                          <a:latin typeface="Arial" panose="020B0604020202020204" pitchFamily="34" charset="0"/>
                        </a:rPr>
                        <a:t>The Track</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6%</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604159570"/>
                  </a:ext>
                </a:extLst>
              </a:tr>
              <a:tr h="189508">
                <a:tc>
                  <a:txBody>
                    <a:bodyPr/>
                    <a:lstStyle/>
                    <a:p>
                      <a:pPr algn="l" fontAlgn="t"/>
                      <a:r>
                        <a:rPr lang="en-US" sz="900" b="0" i="0" u="none" strike="noStrike" dirty="0">
                          <a:solidFill>
                            <a:schemeClr val="tx1"/>
                          </a:solidFill>
                          <a:effectLst/>
                          <a:latin typeface="Arial" panose="020B0604020202020204" pitchFamily="34" charset="0"/>
                        </a:rPr>
                        <a:t>Waterville</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7%</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2060195339"/>
                  </a:ext>
                </a:extLst>
              </a:tr>
              <a:tr h="189508">
                <a:tc>
                  <a:txBody>
                    <a:bodyPr/>
                    <a:lstStyle/>
                    <a:p>
                      <a:pPr algn="l" fontAlgn="t"/>
                      <a:r>
                        <a:rPr lang="en-US" sz="900" b="0" i="0" u="none" strike="noStrike" dirty="0">
                          <a:solidFill>
                            <a:schemeClr val="tx1"/>
                          </a:solidFill>
                          <a:effectLst/>
                          <a:latin typeface="Arial" panose="020B0604020202020204" pitchFamily="34" charset="0"/>
                        </a:rPr>
                        <a:t>OWA Park</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3185930071"/>
                  </a:ext>
                </a:extLst>
              </a:tr>
              <a:tr h="189508">
                <a:tc>
                  <a:txBody>
                    <a:bodyPr/>
                    <a:lstStyle/>
                    <a:p>
                      <a:pPr algn="l" fontAlgn="t"/>
                      <a:r>
                        <a:rPr lang="en-US" sz="900" b="0" i="0" u="none" strike="noStrike" dirty="0">
                          <a:solidFill>
                            <a:schemeClr val="tx1"/>
                          </a:solidFill>
                          <a:effectLst/>
                          <a:latin typeface="Arial" panose="020B0604020202020204" pitchFamily="34" charset="0"/>
                        </a:rPr>
                        <a:t>Hugh S. Branyon Backcountry Trail</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endPar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3467451491"/>
                  </a:ext>
                </a:extLst>
              </a:tr>
              <a:tr h="189508">
                <a:tc>
                  <a:txBody>
                    <a:bodyPr/>
                    <a:lstStyle/>
                    <a:p>
                      <a:pPr algn="l" fontAlgn="t"/>
                      <a:r>
                        <a:rPr lang="en-US" sz="900" b="0" i="0" u="none" strike="noStrike" dirty="0">
                          <a:solidFill>
                            <a:schemeClr val="tx1"/>
                          </a:solidFill>
                          <a:effectLst/>
                          <a:latin typeface="Arial" panose="020B0604020202020204" pitchFamily="34" charset="0"/>
                        </a:rPr>
                        <a:t>Bellingrath Gardens</a:t>
                      </a:r>
                    </a:p>
                  </a:txBody>
                  <a:tcPr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2%</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3%</a:t>
                      </a:r>
                    </a:p>
                  </a:txBody>
                  <a:tcPr marL="9525" marR="9525" marT="9525"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US" sz="900" b="0" i="0" u="none" strike="noStrike" dirty="0">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559176180"/>
                  </a:ext>
                </a:extLst>
              </a:tr>
            </a:tbl>
          </a:graphicData>
        </a:graphic>
      </p:graphicFrame>
      <p:sp>
        <p:nvSpPr>
          <p:cNvPr id="8" name="TextBox 7">
            <a:extLst>
              <a:ext uri="{FF2B5EF4-FFF2-40B4-BE49-F238E27FC236}">
                <a16:creationId xmlns:a16="http://schemas.microsoft.com/office/drawing/2014/main" id="{9826B1AE-D0F8-45F1-85CA-4E16CF53FE81}"/>
              </a:ext>
            </a:extLst>
          </p:cNvPr>
          <p:cNvSpPr txBox="1"/>
          <p:nvPr/>
        </p:nvSpPr>
        <p:spPr>
          <a:xfrm>
            <a:off x="934886" y="6053217"/>
            <a:ext cx="8347659"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898989"/>
                </a:solidFill>
                <a:effectLst/>
                <a:uLnTx/>
                <a:uFillTx/>
                <a:latin typeface="Calibri" panose="020F0502020204030204"/>
                <a:ea typeface="+mn-ea"/>
                <a:cs typeface="+mn-cs"/>
              </a:rPr>
              <a:t>Question text: What attractions and activities did you visit or participate in while in Gulf Shores/Orange Beach on your trip? Response options as shown in tables above. </a:t>
            </a:r>
          </a:p>
        </p:txBody>
      </p:sp>
      <p:sp>
        <p:nvSpPr>
          <p:cNvPr id="9" name="TextBox 8">
            <a:extLst>
              <a:ext uri="{FF2B5EF4-FFF2-40B4-BE49-F238E27FC236}">
                <a16:creationId xmlns:a16="http://schemas.microsoft.com/office/drawing/2014/main" id="{C17BE4F8-BEFE-4490-B129-ABAB75EF3D68}"/>
              </a:ext>
            </a:extLst>
          </p:cNvPr>
          <p:cNvSpPr txBox="1"/>
          <p:nvPr/>
        </p:nvSpPr>
        <p:spPr>
          <a:xfrm>
            <a:off x="838199" y="5412138"/>
            <a:ext cx="9676633" cy="369332"/>
          </a:xfrm>
          <a:prstGeom prst="rect">
            <a:avLst/>
          </a:prstGeom>
          <a:noFill/>
        </p:spPr>
        <p:txBody>
          <a:bodyPr wrap="square" rtlCol="0">
            <a:spAutoFit/>
          </a:bodyPr>
          <a:lstStyle/>
          <a:p>
            <a:pPr lvl="0">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2017-18 target n= </a:t>
            </a:r>
            <a:r>
              <a:rPr lang="en-US" sz="900" dirty="0">
                <a:solidFill>
                  <a:prstClr val="white">
                    <a:lumMod val="50000"/>
                  </a:prstClr>
                </a:solidFill>
                <a:latin typeface="Calibri" panose="020F0502020204030204"/>
              </a:rPr>
              <a:t>554</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(a);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day trip n=</a:t>
            </a:r>
            <a:r>
              <a:rPr lang="en-US" sz="900" dirty="0">
                <a:solidFill>
                  <a:prstClr val="white">
                    <a:lumMod val="50000"/>
                  </a:prstClr>
                </a:solidFill>
                <a:latin typeface="Calibri" panose="020F0502020204030204"/>
              </a:rPr>
              <a:t>231</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(b); </a:t>
            </a:r>
            <a:r>
              <a:rPr lang="en-US" sz="900" dirty="0">
                <a:solidFill>
                  <a:prstClr val="white">
                    <a:lumMod val="50000"/>
                  </a:prstClr>
                </a:solidFill>
              </a:rPr>
              <a:t>2017-18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no paid lodging n=132 (c); 2018-19 target n=401 (d); </a:t>
            </a:r>
            <a:r>
              <a:rPr lang="en-US" sz="900" dirty="0">
                <a:solidFill>
                  <a:prstClr val="white">
                    <a:lumMod val="50000"/>
                  </a:prstClr>
                </a:solidFill>
              </a:rPr>
              <a:t>2018-19-19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day trip n=6 (e); </a:t>
            </a:r>
            <a:r>
              <a:rPr lang="en-US" sz="900" dirty="0">
                <a:solidFill>
                  <a:prstClr val="white">
                    <a:lumMod val="50000"/>
                  </a:prstClr>
                </a:solidFill>
              </a:rPr>
              <a:t>2018-19 </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no paid lodging n=</a:t>
            </a:r>
            <a:r>
              <a:rPr lang="en-US" sz="900" dirty="0">
                <a:solidFill>
                  <a:prstClr val="white">
                    <a:lumMod val="50000"/>
                  </a:prstClr>
                </a:solidFill>
                <a:latin typeface="Calibri" panose="020F0502020204030204"/>
              </a:rPr>
              <a:t>69</a:t>
            </a: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 (f); 30+ night stay n=30(g)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rPr>
              <a:t>a / b / c / d / e / f / g  indicate statistically significant differences at the 95% level.</a:t>
            </a:r>
          </a:p>
        </p:txBody>
      </p:sp>
    </p:spTree>
    <p:extLst>
      <p:ext uri="{BB962C8B-B14F-4D97-AF65-F5344CB8AC3E}">
        <p14:creationId xmlns:p14="http://schemas.microsoft.com/office/powerpoint/2010/main" val="2690434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51E-27B2-4F76-9F15-EEB9B8CDC386}"/>
              </a:ext>
            </a:extLst>
          </p:cNvPr>
          <p:cNvSpPr>
            <a:spLocks noGrp="1"/>
          </p:cNvSpPr>
          <p:nvPr>
            <p:ph type="title"/>
          </p:nvPr>
        </p:nvSpPr>
        <p:spPr/>
        <p:txBody>
          <a:bodyPr/>
          <a:lstStyle/>
          <a:p>
            <a:r>
              <a:rPr lang="en-US" dirty="0">
                <a:solidFill>
                  <a:schemeClr val="tx2"/>
                </a:solidFill>
              </a:rPr>
              <a:t>Methodology</a:t>
            </a:r>
          </a:p>
        </p:txBody>
      </p:sp>
      <p:sp>
        <p:nvSpPr>
          <p:cNvPr id="3" name="Content Placeholder 2">
            <a:extLst>
              <a:ext uri="{FF2B5EF4-FFF2-40B4-BE49-F238E27FC236}">
                <a16:creationId xmlns:a16="http://schemas.microsoft.com/office/drawing/2014/main" id="{FA6E3CA9-9801-40F3-8110-AA640561D123}"/>
              </a:ext>
            </a:extLst>
          </p:cNvPr>
          <p:cNvSpPr>
            <a:spLocks noGrp="1"/>
          </p:cNvSpPr>
          <p:nvPr>
            <p:ph idx="1"/>
          </p:nvPr>
        </p:nvSpPr>
        <p:spPr/>
        <p:txBody>
          <a:bodyPr>
            <a:noAutofit/>
          </a:bodyPr>
          <a:lstStyle/>
          <a:p>
            <a:r>
              <a:rPr lang="en-US" sz="1800" dirty="0"/>
              <a:t>This report presents information collected through online surveys of visitors to Gulf Shores, Orange Beach, or Fort Morgan during winter 2017-18 and winter 2018-19 (December through February). </a:t>
            </a:r>
          </a:p>
          <a:p>
            <a:r>
              <a:rPr lang="en-US" sz="1800" dirty="0"/>
              <a:t>Potential respondents were screened to ensure they were travelers to the Gulf Shores/Orange Beach area and were at least 25 years of age.</a:t>
            </a:r>
          </a:p>
          <a:p>
            <a:r>
              <a:rPr lang="en-US" sz="1800" dirty="0"/>
              <a:t>Travelers were asked about trips taken in 2017-18</a:t>
            </a:r>
            <a:br>
              <a:rPr lang="en-US" sz="1800" dirty="0"/>
            </a:br>
            <a:r>
              <a:rPr lang="en-US" sz="1800" dirty="0"/>
              <a:t>and 2018-19. </a:t>
            </a:r>
          </a:p>
          <a:p>
            <a:r>
              <a:rPr lang="en-US" sz="1800" dirty="0"/>
              <a:t>Data is weighted to match the destination’s actual </a:t>
            </a:r>
            <a:br>
              <a:rPr lang="en-US" sz="1800" dirty="0"/>
            </a:br>
            <a:r>
              <a:rPr lang="en-US" sz="1800" dirty="0"/>
              <a:t>occupancy rates over the relevant time period.</a:t>
            </a:r>
          </a:p>
          <a:p>
            <a:r>
              <a:rPr lang="en-US" sz="1800" dirty="0"/>
              <a:t>Rather than using geofenced travelers, the winter research confirmed visitor origin markets through mobile location data, excluding local residents and workers/commuters. </a:t>
            </a:r>
          </a:p>
          <a:p>
            <a:r>
              <a:rPr lang="en-US" sz="1800" dirty="0"/>
              <a:t>Appendices include: 1) a discussion about November trips, as there was interest in whether it was more appropriate to include these with fall or winter; 2) Welcome Center analysis; and 3) tables of results on non-target GS/OB visits.</a:t>
            </a:r>
          </a:p>
        </p:txBody>
      </p:sp>
      <p:graphicFrame>
        <p:nvGraphicFramePr>
          <p:cNvPr id="4" name="Table 3">
            <a:extLst>
              <a:ext uri="{FF2B5EF4-FFF2-40B4-BE49-F238E27FC236}">
                <a16:creationId xmlns:a16="http://schemas.microsoft.com/office/drawing/2014/main" id="{FFE2599D-A0AE-4C0B-8F5F-143F992CF827}"/>
              </a:ext>
            </a:extLst>
          </p:cNvPr>
          <p:cNvGraphicFramePr>
            <a:graphicFrameLocks noGrp="1"/>
          </p:cNvGraphicFramePr>
          <p:nvPr>
            <p:extLst>
              <p:ext uri="{D42A27DB-BD31-4B8C-83A1-F6EECF244321}">
                <p14:modId xmlns:p14="http://schemas.microsoft.com/office/powerpoint/2010/main" val="3815714651"/>
              </p:ext>
            </p:extLst>
          </p:nvPr>
        </p:nvGraphicFramePr>
        <p:xfrm>
          <a:off x="6026332" y="2887457"/>
          <a:ext cx="5394960" cy="1325564"/>
        </p:xfrm>
        <a:graphic>
          <a:graphicData uri="http://schemas.openxmlformats.org/drawingml/2006/table">
            <a:tbl>
              <a:tblPr firstRow="1" bandRow="1">
                <a:tableStyleId>{21E4AEA4-8DFA-4A89-87EB-49C32662AFE0}</a:tableStyleId>
              </a:tblPr>
              <a:tblGrid>
                <a:gridCol w="3749040">
                  <a:extLst>
                    <a:ext uri="{9D8B030D-6E8A-4147-A177-3AD203B41FA5}">
                      <a16:colId xmlns:a16="http://schemas.microsoft.com/office/drawing/2014/main" val="368962031"/>
                    </a:ext>
                  </a:extLst>
                </a:gridCol>
                <a:gridCol w="822960">
                  <a:extLst>
                    <a:ext uri="{9D8B030D-6E8A-4147-A177-3AD203B41FA5}">
                      <a16:colId xmlns:a16="http://schemas.microsoft.com/office/drawing/2014/main" val="3061975176"/>
                    </a:ext>
                  </a:extLst>
                </a:gridCol>
                <a:gridCol w="822960">
                  <a:extLst>
                    <a:ext uri="{9D8B030D-6E8A-4147-A177-3AD203B41FA5}">
                      <a16:colId xmlns:a16="http://schemas.microsoft.com/office/drawing/2014/main" val="2853234786"/>
                    </a:ext>
                  </a:extLst>
                </a:gridCol>
              </a:tblGrid>
              <a:tr h="444600">
                <a:tc>
                  <a:txBody>
                    <a:bodyPr/>
                    <a:lstStyle/>
                    <a:p>
                      <a:r>
                        <a:rPr lang="en-US" sz="1100" dirty="0"/>
                        <a:t>Number of trips represented in the data</a:t>
                      </a:r>
                    </a:p>
                  </a:txBody>
                  <a:tcPr anchor="ctr"/>
                </a:tc>
                <a:tc>
                  <a:txBody>
                    <a:bodyPr/>
                    <a:lstStyle/>
                    <a:p>
                      <a:pPr algn="ctr"/>
                      <a:r>
                        <a:rPr lang="en-US" sz="1100" dirty="0"/>
                        <a:t>Winter 2017-18</a:t>
                      </a:r>
                    </a:p>
                  </a:txBody>
                  <a:tcPr anchor="ctr"/>
                </a:tc>
                <a:tc>
                  <a:txBody>
                    <a:bodyPr/>
                    <a:lstStyle/>
                    <a:p>
                      <a:pPr algn="ctr"/>
                      <a:r>
                        <a:rPr lang="en-US" sz="1100" dirty="0"/>
                        <a:t>Winter 2018-19</a:t>
                      </a:r>
                    </a:p>
                  </a:txBody>
                  <a:tcPr anchor="ctr"/>
                </a:tc>
                <a:extLst>
                  <a:ext uri="{0D108BD9-81ED-4DB2-BD59-A6C34878D82A}">
                    <a16:rowId xmlns:a16="http://schemas.microsoft.com/office/drawing/2014/main" val="290269165"/>
                  </a:ext>
                </a:extLst>
              </a:tr>
              <a:tr h="357517">
                <a:tc>
                  <a:txBody>
                    <a:bodyPr/>
                    <a:lstStyle/>
                    <a:p>
                      <a:r>
                        <a:rPr lang="en-US" sz="1100" dirty="0"/>
                        <a:t>Target trips (stayed 1-30 nights in paid accommodations)</a:t>
                      </a:r>
                    </a:p>
                  </a:txBody>
                  <a:tcPr anchor="ctr"/>
                </a:tc>
                <a:tc>
                  <a:txBody>
                    <a:bodyPr/>
                    <a:lstStyle/>
                    <a:p>
                      <a:pPr algn="ctr"/>
                      <a:r>
                        <a:rPr lang="en-US" sz="1100" dirty="0"/>
                        <a:t>554</a:t>
                      </a:r>
                    </a:p>
                  </a:txBody>
                  <a:tcPr anchor="ctr"/>
                </a:tc>
                <a:tc>
                  <a:txBody>
                    <a:bodyPr/>
                    <a:lstStyle/>
                    <a:p>
                      <a:pPr algn="ctr"/>
                      <a:r>
                        <a:rPr lang="en-US" sz="1100" dirty="0"/>
                        <a:t>401</a:t>
                      </a:r>
                    </a:p>
                  </a:txBody>
                  <a:tcPr anchor="ctr"/>
                </a:tc>
                <a:extLst>
                  <a:ext uri="{0D108BD9-81ED-4DB2-BD59-A6C34878D82A}">
                    <a16:rowId xmlns:a16="http://schemas.microsoft.com/office/drawing/2014/main" val="467014765"/>
                  </a:ext>
                </a:extLst>
              </a:tr>
              <a:tr h="523447">
                <a:tc>
                  <a:txBody>
                    <a:bodyPr/>
                    <a:lstStyle/>
                    <a:p>
                      <a:r>
                        <a:rPr lang="en-US" sz="1100" dirty="0"/>
                        <a:t>Non-target trips (visited but did not stay overnight, did not use paid accommodations, or stayed more than 30 nights)</a:t>
                      </a:r>
                    </a:p>
                  </a:txBody>
                  <a:tcPr anchor="ctr"/>
                </a:tc>
                <a:tc>
                  <a:txBody>
                    <a:bodyPr/>
                    <a:lstStyle/>
                    <a:p>
                      <a:pPr algn="ctr"/>
                      <a:r>
                        <a:rPr lang="en-US" sz="1100" dirty="0"/>
                        <a:t>363</a:t>
                      </a:r>
                    </a:p>
                  </a:txBody>
                  <a:tcPr anchor="ctr"/>
                </a:tc>
                <a:tc>
                  <a:txBody>
                    <a:bodyPr/>
                    <a:lstStyle/>
                    <a:p>
                      <a:pPr algn="ctr"/>
                      <a:r>
                        <a:rPr lang="en-US" sz="1100" dirty="0"/>
                        <a:t>105</a:t>
                      </a:r>
                    </a:p>
                  </a:txBody>
                  <a:tcPr anchor="ctr"/>
                </a:tc>
                <a:extLst>
                  <a:ext uri="{0D108BD9-81ED-4DB2-BD59-A6C34878D82A}">
                    <a16:rowId xmlns:a16="http://schemas.microsoft.com/office/drawing/2014/main" val="3202534669"/>
                  </a:ext>
                </a:extLst>
              </a:tr>
            </a:tbl>
          </a:graphicData>
        </a:graphic>
      </p:graphicFrame>
      <p:sp>
        <p:nvSpPr>
          <p:cNvPr id="5" name="Footer Placeholder 4">
            <a:extLst>
              <a:ext uri="{FF2B5EF4-FFF2-40B4-BE49-F238E27FC236}">
                <a16:creationId xmlns:a16="http://schemas.microsoft.com/office/drawing/2014/main" id="{6472817D-B533-44F4-AADD-8D8056DBC37A}"/>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6" name="Slide Number Placeholder 5">
            <a:extLst>
              <a:ext uri="{FF2B5EF4-FFF2-40B4-BE49-F238E27FC236}">
                <a16:creationId xmlns:a16="http://schemas.microsoft.com/office/drawing/2014/main" id="{9D9F1897-CBCC-4186-A474-AF5F234A6A96}"/>
              </a:ext>
            </a:extLst>
          </p:cNvPr>
          <p:cNvSpPr>
            <a:spLocks noGrp="1"/>
          </p:cNvSpPr>
          <p:nvPr>
            <p:ph type="sldNum" sz="quarter" idx="12"/>
          </p:nvPr>
        </p:nvSpPr>
        <p:spPr/>
        <p:txBody>
          <a:bodyPr/>
          <a:lstStyle/>
          <a:p>
            <a:fld id="{DE80A6C8-14B8-4645-B1A9-9F8FD08AF95B}" type="slidenum">
              <a:rPr lang="en-US" smtClean="0"/>
              <a:t>6</a:t>
            </a:fld>
            <a:endParaRPr lang="en-US" dirty="0"/>
          </a:p>
        </p:txBody>
      </p:sp>
    </p:spTree>
    <p:extLst>
      <p:ext uri="{BB962C8B-B14F-4D97-AF65-F5344CB8AC3E}">
        <p14:creationId xmlns:p14="http://schemas.microsoft.com/office/powerpoint/2010/main" val="2724956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9120D2-1BE9-4357-BF66-83C8822C15A3}"/>
              </a:ext>
            </a:extLst>
          </p:cNvPr>
          <p:cNvSpPr>
            <a:spLocks noGrp="1"/>
          </p:cNvSpPr>
          <p:nvPr>
            <p:ph type="title"/>
          </p:nvPr>
        </p:nvSpPr>
        <p:spPr>
          <a:xfrm>
            <a:off x="2971800" y="1709738"/>
            <a:ext cx="8375650" cy="2852737"/>
          </a:xfrm>
        </p:spPr>
        <p:txBody>
          <a:bodyPr/>
          <a:lstStyle/>
          <a:p>
            <a:r>
              <a:rPr lang="en-US" dirty="0">
                <a:solidFill>
                  <a:schemeClr val="tx2"/>
                </a:solidFill>
              </a:rPr>
              <a:t>Detailed Findings</a:t>
            </a:r>
          </a:p>
        </p:txBody>
      </p:sp>
      <p:sp>
        <p:nvSpPr>
          <p:cNvPr id="5" name="Text Placeholder 4">
            <a:extLst>
              <a:ext uri="{FF2B5EF4-FFF2-40B4-BE49-F238E27FC236}">
                <a16:creationId xmlns:a16="http://schemas.microsoft.com/office/drawing/2014/main" id="{10E70313-6712-4939-A7EE-4C09939C4CB9}"/>
              </a:ext>
            </a:extLst>
          </p:cNvPr>
          <p:cNvSpPr>
            <a:spLocks noGrp="1"/>
          </p:cNvSpPr>
          <p:nvPr>
            <p:ph type="body" idx="1"/>
          </p:nvPr>
        </p:nvSpPr>
        <p:spPr>
          <a:xfrm>
            <a:off x="2971798" y="4589463"/>
            <a:ext cx="8375651" cy="1500187"/>
          </a:xfrm>
        </p:spPr>
        <p:txBody>
          <a:bodyPr/>
          <a:lstStyle/>
          <a:p>
            <a:r>
              <a:rPr lang="en-US" dirty="0"/>
              <a:t>Visitor Profile Research – Winter 2018-19 </a:t>
            </a:r>
          </a:p>
        </p:txBody>
      </p:sp>
      <p:cxnSp>
        <p:nvCxnSpPr>
          <p:cNvPr id="8" name="Straight Connector 7">
            <a:extLst>
              <a:ext uri="{FF2B5EF4-FFF2-40B4-BE49-F238E27FC236}">
                <a16:creationId xmlns:a16="http://schemas.microsoft.com/office/drawing/2014/main" id="{9B1B1EFD-3E97-4E93-8427-184A8C0633A0}"/>
              </a:ext>
            </a:extLst>
          </p:cNvPr>
          <p:cNvCxnSpPr/>
          <p:nvPr/>
        </p:nvCxnSpPr>
        <p:spPr>
          <a:xfrm>
            <a:off x="2709595" y="3105150"/>
            <a:ext cx="0" cy="2686050"/>
          </a:xfrm>
          <a:prstGeom prst="line">
            <a:avLst/>
          </a:prstGeom>
          <a:ln>
            <a:solidFill>
              <a:srgbClr val="007773"/>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52ACD08-7624-41AF-8CAC-00A1E3D7938F}"/>
              </a:ext>
            </a:extLst>
          </p:cNvPr>
          <p:cNvSpPr>
            <a:spLocks noGrp="1"/>
          </p:cNvSpPr>
          <p:nvPr>
            <p:ph type="sldNum" sz="quarter" idx="12"/>
          </p:nvPr>
        </p:nvSpPr>
        <p:spPr/>
        <p:txBody>
          <a:bodyPr/>
          <a:lstStyle/>
          <a:p>
            <a:fld id="{DE80A6C8-14B8-4645-B1A9-9F8FD08AF95B}" type="slidenum">
              <a:rPr lang="en-US" smtClean="0"/>
              <a:t>7</a:t>
            </a:fld>
            <a:endParaRPr lang="en-US" dirty="0"/>
          </a:p>
        </p:txBody>
      </p:sp>
      <p:pic>
        <p:nvPicPr>
          <p:cNvPr id="7" name="Picture 6" descr="A close up of a sign&#10;&#10;Description automatically generated">
            <a:extLst>
              <a:ext uri="{FF2B5EF4-FFF2-40B4-BE49-F238E27FC236}">
                <a16:creationId xmlns:a16="http://schemas.microsoft.com/office/drawing/2014/main" id="{1425ABC1-63DF-436F-AABE-011283E618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96" y="3880039"/>
            <a:ext cx="2011101" cy="568136"/>
          </a:xfrm>
          <a:prstGeom prst="rect">
            <a:avLst/>
          </a:prstGeom>
        </p:spPr>
      </p:pic>
    </p:spTree>
    <p:extLst>
      <p:ext uri="{BB962C8B-B14F-4D97-AF65-F5344CB8AC3E}">
        <p14:creationId xmlns:p14="http://schemas.microsoft.com/office/powerpoint/2010/main" val="4004280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3092F87-50FE-4162-98D8-206905B7D42E}"/>
              </a:ext>
            </a:extLst>
          </p:cNvPr>
          <p:cNvSpPr>
            <a:spLocks noGrp="1"/>
          </p:cNvSpPr>
          <p:nvPr>
            <p:ph type="title"/>
          </p:nvPr>
        </p:nvSpPr>
        <p:spPr/>
        <p:txBody>
          <a:bodyPr/>
          <a:lstStyle/>
          <a:p>
            <a:r>
              <a:rPr lang="en-US" dirty="0">
                <a:solidFill>
                  <a:schemeClr val="tx2"/>
                </a:solidFill>
              </a:rPr>
              <a:t>Travel Planning</a:t>
            </a:r>
          </a:p>
        </p:txBody>
      </p:sp>
      <p:sp>
        <p:nvSpPr>
          <p:cNvPr id="9" name="Content Placeholder 8">
            <a:extLst>
              <a:ext uri="{FF2B5EF4-FFF2-40B4-BE49-F238E27FC236}">
                <a16:creationId xmlns:a16="http://schemas.microsoft.com/office/drawing/2014/main" id="{9D46E942-E2DD-4AEF-9293-4B59FEB97CDA}"/>
              </a:ext>
            </a:extLst>
          </p:cNvPr>
          <p:cNvSpPr>
            <a:spLocks noGrp="1"/>
          </p:cNvSpPr>
          <p:nvPr>
            <p:ph idx="1"/>
          </p:nvPr>
        </p:nvSpPr>
        <p:spPr>
          <a:xfrm>
            <a:off x="838200" y="1690687"/>
            <a:ext cx="10515600" cy="931743"/>
          </a:xfrm>
        </p:spPr>
        <p:txBody>
          <a:bodyPr>
            <a:normAutofit lnSpcReduction="10000"/>
          </a:bodyPr>
          <a:lstStyle/>
          <a:p>
            <a:r>
              <a:rPr lang="en-US" sz="1800" dirty="0"/>
              <a:t>Half of winter trips are planned 3 weeks to 3 months ahead of time. Year-over-year, the winter trip planning horizon has lengthened. </a:t>
            </a:r>
          </a:p>
          <a:p>
            <a:r>
              <a:rPr lang="en-US" sz="1800" dirty="0"/>
              <a:t>There is a difference in planning horizon by lodging type, as we will see next.</a:t>
            </a:r>
            <a:endParaRPr lang="en-US" sz="1800" dirty="0">
              <a:highlight>
                <a:srgbClr val="FFFF00"/>
              </a:highlight>
            </a:endParaRPr>
          </a:p>
        </p:txBody>
      </p:sp>
      <p:sp>
        <p:nvSpPr>
          <p:cNvPr id="4" name="Footer Placeholder 3">
            <a:extLst>
              <a:ext uri="{FF2B5EF4-FFF2-40B4-BE49-F238E27FC236}">
                <a16:creationId xmlns:a16="http://schemas.microsoft.com/office/drawing/2014/main" id="{7378871C-034C-41B9-B195-290ADBAA29C5}"/>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60F6C03A-4172-4E5B-B2F6-BF38E5208354}"/>
              </a:ext>
            </a:extLst>
          </p:cNvPr>
          <p:cNvSpPr>
            <a:spLocks noGrp="1"/>
          </p:cNvSpPr>
          <p:nvPr>
            <p:ph type="sldNum" sz="quarter" idx="12"/>
          </p:nvPr>
        </p:nvSpPr>
        <p:spPr/>
        <p:txBody>
          <a:bodyPr/>
          <a:lstStyle/>
          <a:p>
            <a:fld id="{DE80A6C8-14B8-4645-B1A9-9F8FD08AF95B}" type="slidenum">
              <a:rPr lang="en-US" smtClean="0"/>
              <a:t>8</a:t>
            </a:fld>
            <a:endParaRPr lang="en-US" dirty="0"/>
          </a:p>
        </p:txBody>
      </p:sp>
      <p:graphicFrame>
        <p:nvGraphicFramePr>
          <p:cNvPr id="6" name="Chart 5">
            <a:extLst>
              <a:ext uri="{FF2B5EF4-FFF2-40B4-BE49-F238E27FC236}">
                <a16:creationId xmlns:a16="http://schemas.microsoft.com/office/drawing/2014/main" id="{228828B5-D2F3-4747-818E-E88591AB57E8}"/>
              </a:ext>
            </a:extLst>
          </p:cNvPr>
          <p:cNvGraphicFramePr>
            <a:graphicFrameLocks/>
          </p:cNvGraphicFramePr>
          <p:nvPr>
            <p:extLst>
              <p:ext uri="{D42A27DB-BD31-4B8C-83A1-F6EECF244321}">
                <p14:modId xmlns:p14="http://schemas.microsoft.com/office/powerpoint/2010/main" val="3496580066"/>
              </p:ext>
            </p:extLst>
          </p:nvPr>
        </p:nvGraphicFramePr>
        <p:xfrm>
          <a:off x="1036949" y="2774620"/>
          <a:ext cx="10118101" cy="2748915"/>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Rounded Corners 1">
            <a:extLst>
              <a:ext uri="{FF2B5EF4-FFF2-40B4-BE49-F238E27FC236}">
                <a16:creationId xmlns:a16="http://schemas.microsoft.com/office/drawing/2014/main" id="{3A4D5DF9-B5B5-4743-92D8-5E9016554724}"/>
              </a:ext>
            </a:extLst>
          </p:cNvPr>
          <p:cNvSpPr/>
          <p:nvPr/>
        </p:nvSpPr>
        <p:spPr>
          <a:xfrm>
            <a:off x="4456980" y="3429000"/>
            <a:ext cx="3278037" cy="2094536"/>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9C14EF2B-3034-46C0-AF77-A696E2E88309}"/>
              </a:ext>
            </a:extLst>
          </p:cNvPr>
          <p:cNvSpPr txBox="1"/>
          <p:nvPr/>
        </p:nvSpPr>
        <p:spPr>
          <a:xfrm>
            <a:off x="1308248" y="5748431"/>
            <a:ext cx="5042218" cy="230832"/>
          </a:xfrm>
          <a:prstGeom prst="rect">
            <a:avLst/>
          </a:prstGeom>
          <a:noFill/>
        </p:spPr>
        <p:txBody>
          <a:bodyPr wrap="square" rtlCol="0">
            <a:spAutoFit/>
          </a:bodyPr>
          <a:lstStyle/>
          <a:p>
            <a:r>
              <a:rPr lang="en-US" sz="900" dirty="0">
                <a:solidFill>
                  <a:srgbClr val="898989"/>
                </a:solidFill>
              </a:rPr>
              <a:t>2017-18 n= 554 (a); 2018-19 n=401 (b); a / b indicate statistically significant differences at the 95% level.</a:t>
            </a:r>
          </a:p>
        </p:txBody>
      </p:sp>
      <p:sp>
        <p:nvSpPr>
          <p:cNvPr id="12" name="TextBox 11">
            <a:extLst>
              <a:ext uri="{FF2B5EF4-FFF2-40B4-BE49-F238E27FC236}">
                <a16:creationId xmlns:a16="http://schemas.microsoft.com/office/drawing/2014/main" id="{9434F04F-BBC8-4FA1-A3C1-8FBBA392A8EC}"/>
              </a:ext>
            </a:extLst>
          </p:cNvPr>
          <p:cNvSpPr txBox="1"/>
          <p:nvPr/>
        </p:nvSpPr>
        <p:spPr>
          <a:xfrm>
            <a:off x="838200" y="6151763"/>
            <a:ext cx="7051766" cy="230832"/>
          </a:xfrm>
          <a:prstGeom prst="rect">
            <a:avLst/>
          </a:prstGeom>
          <a:noFill/>
        </p:spPr>
        <p:txBody>
          <a:bodyPr wrap="square" rtlCol="0">
            <a:spAutoFit/>
          </a:bodyPr>
          <a:lstStyle/>
          <a:p>
            <a:r>
              <a:rPr lang="en-US" sz="900" dirty="0">
                <a:solidFill>
                  <a:srgbClr val="898989"/>
                </a:solidFill>
              </a:rPr>
              <a:t>Question text: How far in advance did you begin planning your trip to Gulf Shores/Orange Beach? Response options as shown in graph above. </a:t>
            </a:r>
          </a:p>
        </p:txBody>
      </p:sp>
      <p:sp>
        <p:nvSpPr>
          <p:cNvPr id="3" name="TextBox 2">
            <a:extLst>
              <a:ext uri="{FF2B5EF4-FFF2-40B4-BE49-F238E27FC236}">
                <a16:creationId xmlns:a16="http://schemas.microsoft.com/office/drawing/2014/main" id="{CAE69593-496D-4830-BDA2-60110F1712D4}"/>
              </a:ext>
            </a:extLst>
          </p:cNvPr>
          <p:cNvSpPr txBox="1"/>
          <p:nvPr/>
        </p:nvSpPr>
        <p:spPr>
          <a:xfrm>
            <a:off x="7254241" y="3402873"/>
            <a:ext cx="287383" cy="246221"/>
          </a:xfrm>
          <a:prstGeom prst="rect">
            <a:avLst/>
          </a:prstGeom>
          <a:noFill/>
        </p:spPr>
        <p:txBody>
          <a:bodyPr wrap="square" rtlCol="0">
            <a:spAutoFit/>
          </a:bodyPr>
          <a:lstStyle/>
          <a:p>
            <a:pPr algn="ctr"/>
            <a:r>
              <a:rPr lang="en-US" sz="1000" dirty="0"/>
              <a:t>a</a:t>
            </a:r>
            <a:endParaRPr lang="en-US" dirty="0"/>
          </a:p>
        </p:txBody>
      </p:sp>
      <p:sp>
        <p:nvSpPr>
          <p:cNvPr id="13" name="TextBox 12">
            <a:extLst>
              <a:ext uri="{FF2B5EF4-FFF2-40B4-BE49-F238E27FC236}">
                <a16:creationId xmlns:a16="http://schemas.microsoft.com/office/drawing/2014/main" id="{5EFF9C9B-6C78-4C2E-8B65-CF599999CFDB}"/>
              </a:ext>
            </a:extLst>
          </p:cNvPr>
          <p:cNvSpPr txBox="1"/>
          <p:nvPr/>
        </p:nvSpPr>
        <p:spPr>
          <a:xfrm>
            <a:off x="8913223" y="4149077"/>
            <a:ext cx="287383" cy="246221"/>
          </a:xfrm>
          <a:prstGeom prst="rect">
            <a:avLst/>
          </a:prstGeom>
          <a:noFill/>
        </p:spPr>
        <p:txBody>
          <a:bodyPr wrap="square" rtlCol="0">
            <a:spAutoFit/>
          </a:bodyPr>
          <a:lstStyle/>
          <a:p>
            <a:pPr algn="ctr"/>
            <a:r>
              <a:rPr lang="en-US" sz="1000" dirty="0"/>
              <a:t>a</a:t>
            </a:r>
            <a:endParaRPr lang="en-US" dirty="0"/>
          </a:p>
        </p:txBody>
      </p:sp>
      <p:sp>
        <p:nvSpPr>
          <p:cNvPr id="14" name="TextBox 13">
            <a:extLst>
              <a:ext uri="{FF2B5EF4-FFF2-40B4-BE49-F238E27FC236}">
                <a16:creationId xmlns:a16="http://schemas.microsoft.com/office/drawing/2014/main" id="{7CC0A68A-131E-411C-A55A-0292393B7505}"/>
              </a:ext>
            </a:extLst>
          </p:cNvPr>
          <p:cNvSpPr txBox="1"/>
          <p:nvPr/>
        </p:nvSpPr>
        <p:spPr>
          <a:xfrm>
            <a:off x="1680755" y="4395298"/>
            <a:ext cx="287383" cy="246221"/>
          </a:xfrm>
          <a:prstGeom prst="rect">
            <a:avLst/>
          </a:prstGeom>
          <a:noFill/>
        </p:spPr>
        <p:txBody>
          <a:bodyPr wrap="square" rtlCol="0">
            <a:spAutoFit/>
          </a:bodyPr>
          <a:lstStyle/>
          <a:p>
            <a:pPr algn="ctr"/>
            <a:r>
              <a:rPr lang="en-US" sz="1000" dirty="0"/>
              <a:t>b</a:t>
            </a:r>
            <a:endParaRPr lang="en-US" dirty="0"/>
          </a:p>
        </p:txBody>
      </p:sp>
      <p:sp>
        <p:nvSpPr>
          <p:cNvPr id="15" name="TextBox 14">
            <a:extLst>
              <a:ext uri="{FF2B5EF4-FFF2-40B4-BE49-F238E27FC236}">
                <a16:creationId xmlns:a16="http://schemas.microsoft.com/office/drawing/2014/main" id="{438B56D1-F548-4D89-9606-137E81B9C956}"/>
              </a:ext>
            </a:extLst>
          </p:cNvPr>
          <p:cNvSpPr txBox="1"/>
          <p:nvPr/>
        </p:nvSpPr>
        <p:spPr>
          <a:xfrm>
            <a:off x="3322319" y="4202581"/>
            <a:ext cx="287383" cy="246221"/>
          </a:xfrm>
          <a:prstGeom prst="rect">
            <a:avLst/>
          </a:prstGeom>
          <a:noFill/>
        </p:spPr>
        <p:txBody>
          <a:bodyPr wrap="square" rtlCol="0">
            <a:spAutoFit/>
          </a:bodyPr>
          <a:lstStyle/>
          <a:p>
            <a:pPr algn="ctr"/>
            <a:r>
              <a:rPr lang="en-US" sz="1000" dirty="0"/>
              <a:t>b</a:t>
            </a:r>
            <a:endParaRPr lang="en-US" dirty="0"/>
          </a:p>
        </p:txBody>
      </p:sp>
      <p:sp>
        <p:nvSpPr>
          <p:cNvPr id="16" name="TextBox 15">
            <a:extLst>
              <a:ext uri="{FF2B5EF4-FFF2-40B4-BE49-F238E27FC236}">
                <a16:creationId xmlns:a16="http://schemas.microsoft.com/office/drawing/2014/main" id="{437BA8D8-5772-4C56-ADFD-E385FA696AFE}"/>
              </a:ext>
            </a:extLst>
          </p:cNvPr>
          <p:cNvSpPr txBox="1"/>
          <p:nvPr/>
        </p:nvSpPr>
        <p:spPr>
          <a:xfrm>
            <a:off x="4959533" y="3711416"/>
            <a:ext cx="287383" cy="246221"/>
          </a:xfrm>
          <a:prstGeom prst="rect">
            <a:avLst/>
          </a:prstGeom>
          <a:noFill/>
        </p:spPr>
        <p:txBody>
          <a:bodyPr wrap="square" rtlCol="0">
            <a:spAutoFit/>
          </a:bodyPr>
          <a:lstStyle/>
          <a:p>
            <a:pPr algn="ctr"/>
            <a:r>
              <a:rPr lang="en-US" sz="1000" dirty="0"/>
              <a:t>b</a:t>
            </a:r>
            <a:endParaRPr lang="en-US" dirty="0"/>
          </a:p>
        </p:txBody>
      </p:sp>
    </p:spTree>
    <p:extLst>
      <p:ext uri="{BB962C8B-B14F-4D97-AF65-F5344CB8AC3E}">
        <p14:creationId xmlns:p14="http://schemas.microsoft.com/office/powerpoint/2010/main" val="1636228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6A144-F327-49A0-9E9D-BF3800DB6245}"/>
              </a:ext>
            </a:extLst>
          </p:cNvPr>
          <p:cNvSpPr>
            <a:spLocks noGrp="1"/>
          </p:cNvSpPr>
          <p:nvPr>
            <p:ph type="title"/>
          </p:nvPr>
        </p:nvSpPr>
        <p:spPr/>
        <p:txBody>
          <a:bodyPr/>
          <a:lstStyle/>
          <a:p>
            <a:r>
              <a:rPr lang="en-US" dirty="0">
                <a:solidFill>
                  <a:schemeClr val="tx2"/>
                </a:solidFill>
              </a:rPr>
              <a:t>Travel Planning – Hotel vs. Condo Rental</a:t>
            </a:r>
          </a:p>
        </p:txBody>
      </p:sp>
      <p:sp>
        <p:nvSpPr>
          <p:cNvPr id="3" name="Content Placeholder 2">
            <a:extLst>
              <a:ext uri="{FF2B5EF4-FFF2-40B4-BE49-F238E27FC236}">
                <a16:creationId xmlns:a16="http://schemas.microsoft.com/office/drawing/2014/main" id="{27713351-FF18-4EB2-9C54-CFBD35E5D7D7}"/>
              </a:ext>
            </a:extLst>
          </p:cNvPr>
          <p:cNvSpPr>
            <a:spLocks noGrp="1"/>
          </p:cNvSpPr>
          <p:nvPr>
            <p:ph idx="1"/>
          </p:nvPr>
        </p:nvSpPr>
        <p:spPr>
          <a:xfrm>
            <a:off x="838200" y="1825625"/>
            <a:ext cx="9582509" cy="1245379"/>
          </a:xfrm>
        </p:spPr>
        <p:txBody>
          <a:bodyPr>
            <a:normAutofit/>
          </a:bodyPr>
          <a:lstStyle/>
          <a:p>
            <a:r>
              <a:rPr lang="en-US" sz="1800" dirty="0"/>
              <a:t>As we have seen in other seasons, visitors who stay in hotels are more likely to plan and book in the short term. </a:t>
            </a:r>
          </a:p>
        </p:txBody>
      </p:sp>
      <p:sp>
        <p:nvSpPr>
          <p:cNvPr id="4" name="Footer Placeholder 3">
            <a:extLst>
              <a:ext uri="{FF2B5EF4-FFF2-40B4-BE49-F238E27FC236}">
                <a16:creationId xmlns:a16="http://schemas.microsoft.com/office/drawing/2014/main" id="{8E1F8E57-A4E6-4F4D-83DD-A7837C3C1F90}"/>
              </a:ext>
            </a:extLst>
          </p:cNvPr>
          <p:cNvSpPr>
            <a:spLocks noGrp="1"/>
          </p:cNvSpPr>
          <p:nvPr>
            <p:ph type="ftr" sz="quarter" idx="11"/>
          </p:nvPr>
        </p:nvSpPr>
        <p:spPr/>
        <p:txBody>
          <a:bodyPr/>
          <a:lstStyle/>
          <a:p>
            <a:r>
              <a:rPr lang="en-US" dirty="0"/>
              <a:t>GSOBT Winter 2018-19 Visitor Profile — Strategic Marketing &amp; Research Insights</a:t>
            </a:r>
          </a:p>
        </p:txBody>
      </p:sp>
      <p:sp>
        <p:nvSpPr>
          <p:cNvPr id="5" name="Slide Number Placeholder 4">
            <a:extLst>
              <a:ext uri="{FF2B5EF4-FFF2-40B4-BE49-F238E27FC236}">
                <a16:creationId xmlns:a16="http://schemas.microsoft.com/office/drawing/2014/main" id="{D5F11961-E792-4ACE-B1A0-2EB59724C4AF}"/>
              </a:ext>
            </a:extLst>
          </p:cNvPr>
          <p:cNvSpPr>
            <a:spLocks noGrp="1"/>
          </p:cNvSpPr>
          <p:nvPr>
            <p:ph type="sldNum" sz="quarter" idx="12"/>
          </p:nvPr>
        </p:nvSpPr>
        <p:spPr/>
        <p:txBody>
          <a:bodyPr/>
          <a:lstStyle/>
          <a:p>
            <a:fld id="{DE80A6C8-14B8-4645-B1A9-9F8FD08AF95B}" type="slidenum">
              <a:rPr lang="en-US" smtClean="0"/>
              <a:t>9</a:t>
            </a:fld>
            <a:endParaRPr lang="en-US" dirty="0"/>
          </a:p>
        </p:txBody>
      </p:sp>
      <p:graphicFrame>
        <p:nvGraphicFramePr>
          <p:cNvPr id="7" name="Chart 6">
            <a:extLst>
              <a:ext uri="{FF2B5EF4-FFF2-40B4-BE49-F238E27FC236}">
                <a16:creationId xmlns:a16="http://schemas.microsoft.com/office/drawing/2014/main" id="{72F4CA99-A2CF-4CF0-A34B-E7E07A934279}"/>
              </a:ext>
            </a:extLst>
          </p:cNvPr>
          <p:cNvGraphicFramePr>
            <a:graphicFrameLocks/>
          </p:cNvGraphicFramePr>
          <p:nvPr>
            <p:extLst>
              <p:ext uri="{D42A27DB-BD31-4B8C-83A1-F6EECF244321}">
                <p14:modId xmlns:p14="http://schemas.microsoft.com/office/powerpoint/2010/main" val="2321009717"/>
              </p:ext>
            </p:extLst>
          </p:nvPr>
        </p:nvGraphicFramePr>
        <p:xfrm>
          <a:off x="1136763" y="3163588"/>
          <a:ext cx="9068285" cy="27813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1BD08A93-29AA-49DD-AB96-714043C6BAB6}"/>
              </a:ext>
            </a:extLst>
          </p:cNvPr>
          <p:cNvSpPr txBox="1"/>
          <p:nvPr/>
        </p:nvSpPr>
        <p:spPr>
          <a:xfrm>
            <a:off x="2818562" y="5852806"/>
            <a:ext cx="6940735" cy="230832"/>
          </a:xfrm>
          <a:prstGeom prst="rect">
            <a:avLst/>
          </a:prstGeom>
          <a:noFill/>
        </p:spPr>
        <p:txBody>
          <a:bodyPr wrap="square" rtlCol="0">
            <a:spAutoFit/>
          </a:bodyPr>
          <a:lstStyle/>
          <a:p>
            <a:r>
              <a:rPr lang="en-US" sz="900" dirty="0">
                <a:solidFill>
                  <a:srgbClr val="898989"/>
                </a:solidFill>
              </a:rPr>
              <a:t>Vacation rental/condo n= 109 (c); Hotel/motel n=292 (d); c / d indicate statistically significant differences at the 95% level.</a:t>
            </a:r>
          </a:p>
        </p:txBody>
      </p:sp>
      <p:sp>
        <p:nvSpPr>
          <p:cNvPr id="12" name="TextBox 11">
            <a:extLst>
              <a:ext uri="{FF2B5EF4-FFF2-40B4-BE49-F238E27FC236}">
                <a16:creationId xmlns:a16="http://schemas.microsoft.com/office/drawing/2014/main" id="{59DA4F49-8DCD-4F9F-86D0-1F46F6DBD62D}"/>
              </a:ext>
            </a:extLst>
          </p:cNvPr>
          <p:cNvSpPr txBox="1"/>
          <p:nvPr/>
        </p:nvSpPr>
        <p:spPr>
          <a:xfrm>
            <a:off x="838200" y="6177915"/>
            <a:ext cx="7051766" cy="230832"/>
          </a:xfrm>
          <a:prstGeom prst="rect">
            <a:avLst/>
          </a:prstGeom>
          <a:noFill/>
        </p:spPr>
        <p:txBody>
          <a:bodyPr wrap="square" rtlCol="0">
            <a:spAutoFit/>
          </a:bodyPr>
          <a:lstStyle/>
          <a:p>
            <a:r>
              <a:rPr lang="en-US" sz="900" dirty="0">
                <a:solidFill>
                  <a:srgbClr val="898989"/>
                </a:solidFill>
              </a:rPr>
              <a:t>Question text: How far in advance did you begin planning your trip to Gulf Shores/Orange Beach? Response options as shown in graph above. </a:t>
            </a:r>
          </a:p>
        </p:txBody>
      </p:sp>
      <p:sp>
        <p:nvSpPr>
          <p:cNvPr id="9" name="TextBox 8">
            <a:extLst>
              <a:ext uri="{FF2B5EF4-FFF2-40B4-BE49-F238E27FC236}">
                <a16:creationId xmlns:a16="http://schemas.microsoft.com/office/drawing/2014/main" id="{2EB118DE-592F-497C-826D-190B33B921EC}"/>
              </a:ext>
            </a:extLst>
          </p:cNvPr>
          <p:cNvSpPr txBox="1"/>
          <p:nvPr/>
        </p:nvSpPr>
        <p:spPr>
          <a:xfrm>
            <a:off x="4168137" y="4256795"/>
            <a:ext cx="287383" cy="246221"/>
          </a:xfrm>
          <a:prstGeom prst="rect">
            <a:avLst/>
          </a:prstGeom>
          <a:noFill/>
        </p:spPr>
        <p:txBody>
          <a:bodyPr wrap="square" rtlCol="0">
            <a:spAutoFit/>
          </a:bodyPr>
          <a:lstStyle/>
          <a:p>
            <a:pPr algn="ctr"/>
            <a:r>
              <a:rPr lang="en-US" sz="1000" dirty="0">
                <a:solidFill>
                  <a:schemeClr val="bg1"/>
                </a:solidFill>
              </a:rPr>
              <a:t>c</a:t>
            </a:r>
            <a:endParaRPr lang="en-US" dirty="0">
              <a:solidFill>
                <a:schemeClr val="bg1"/>
              </a:solidFill>
            </a:endParaRPr>
          </a:p>
        </p:txBody>
      </p:sp>
    </p:spTree>
    <p:extLst>
      <p:ext uri="{BB962C8B-B14F-4D97-AF65-F5344CB8AC3E}">
        <p14:creationId xmlns:p14="http://schemas.microsoft.com/office/powerpoint/2010/main" val="3930280956"/>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12856</TotalTime>
  <Words>11978</Words>
  <Application>Microsoft Office PowerPoint</Application>
  <PresentationFormat>Widescreen</PresentationFormat>
  <Paragraphs>2491</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Visitor Profile Research</vt:lpstr>
      <vt:lpstr>Table of Contents</vt:lpstr>
      <vt:lpstr>Introduction</vt:lpstr>
      <vt:lpstr>Background</vt:lpstr>
      <vt:lpstr>Research Objectives</vt:lpstr>
      <vt:lpstr>Methodology</vt:lpstr>
      <vt:lpstr>Detailed Findings</vt:lpstr>
      <vt:lpstr>Travel Planning</vt:lpstr>
      <vt:lpstr>Travel Planning – Hotel vs. Condo Rental</vt:lpstr>
      <vt:lpstr>Travel Planning</vt:lpstr>
      <vt:lpstr>Travel Planning</vt:lpstr>
      <vt:lpstr>Travel Planning</vt:lpstr>
      <vt:lpstr>Travel Planning – Hotel vs. Condo Rental</vt:lpstr>
      <vt:lpstr>Travel Planning</vt:lpstr>
      <vt:lpstr>Trip Characteristics</vt:lpstr>
      <vt:lpstr>Trip Characteristics</vt:lpstr>
      <vt:lpstr>Hotel visitors are more likely than vacation rental users to be aspirational (always wanted to go there).</vt:lpstr>
      <vt:lpstr>Trip Characteristics</vt:lpstr>
      <vt:lpstr>Trip Characteristics</vt:lpstr>
      <vt:lpstr>Trip Characteristics</vt:lpstr>
      <vt:lpstr>Trip Characteristics</vt:lpstr>
      <vt:lpstr>Trip Characteristics</vt:lpstr>
      <vt:lpstr>Trip Characteristics</vt:lpstr>
      <vt:lpstr>Trip Characteristics</vt:lpstr>
      <vt:lpstr>Travel Party Characteristics</vt:lpstr>
      <vt:lpstr>Travel Party Characteristics</vt:lpstr>
      <vt:lpstr>Travel Party Characteristics</vt:lpstr>
      <vt:lpstr>Travel Party Characteristics</vt:lpstr>
      <vt:lpstr>Travel Party Characteristics</vt:lpstr>
      <vt:lpstr>Views Toward GS/OB  &amp; Trip Satisfaction</vt:lpstr>
      <vt:lpstr>Views Toward GS/OB &amp; Trip Satisfaction</vt:lpstr>
      <vt:lpstr>Views Toward GS/OB &amp; Trip Satisfaction</vt:lpstr>
      <vt:lpstr>Views Toward GS/OB &amp; Trip Satisfaction</vt:lpstr>
      <vt:lpstr>Views Toward GS/OB &amp; Trip Satisfaction</vt:lpstr>
      <vt:lpstr>Destinations Visited</vt:lpstr>
      <vt:lpstr>November Trip Analysis</vt:lpstr>
      <vt:lpstr>November trips look more like fall</vt:lpstr>
      <vt:lpstr>Welcome Center Supplemental Analysis</vt:lpstr>
      <vt:lpstr>Welcome Center Impact</vt:lpstr>
      <vt:lpstr>Impact on Spending</vt:lpstr>
      <vt:lpstr>Impact on Image</vt:lpstr>
      <vt:lpstr>Demographic Differences</vt:lpstr>
      <vt:lpstr>Impact on Experience and Intent to Return</vt:lpstr>
      <vt:lpstr>Appendix</vt:lpstr>
      <vt:lpstr>Comparing Target to Other Travelers</vt:lpstr>
      <vt:lpstr>Comparing Target to Other Travelers</vt:lpstr>
      <vt:lpstr>Comparing Target to Other Travelers</vt:lpstr>
      <vt:lpstr>Comparing Target to Other Travelers</vt:lpstr>
      <vt:lpstr>Comparing Target to Other Travelers</vt:lpstr>
      <vt:lpstr>Comparing Target to Other Travelers</vt:lpstr>
      <vt:lpstr>Comparing Target to Other Travelers</vt:lpstr>
      <vt:lpstr>Comparing Target to Other Travelers</vt:lpstr>
      <vt:lpstr>Comparing Target to Other Travelers</vt:lpstr>
      <vt:lpstr>Comparing Target to Other Travelers</vt:lpstr>
      <vt:lpstr>Comparing Non-Target Trips Year-Over-Year</vt:lpstr>
      <vt:lpstr>Comparing Non-Target Trips Year-Over-Year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Visitor Profile Research</dc:title>
  <dc:creator>Andrea Huisden</dc:creator>
  <cp:lastModifiedBy>Andrea Huisden</cp:lastModifiedBy>
  <cp:revision>748</cp:revision>
  <cp:lastPrinted>2019-04-29T15:21:49Z</cp:lastPrinted>
  <dcterms:created xsi:type="dcterms:W3CDTF">2018-06-13T20:12:00Z</dcterms:created>
  <dcterms:modified xsi:type="dcterms:W3CDTF">2019-05-14T20:35:33Z</dcterms:modified>
</cp:coreProperties>
</file>